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6"/>
  </p:notesMasterIdLst>
  <p:sldIdLst>
    <p:sldId id="302" r:id="rId2"/>
    <p:sldId id="257" r:id="rId3"/>
    <p:sldId id="352" r:id="rId4"/>
    <p:sldId id="258" r:id="rId5"/>
    <p:sldId id="335" r:id="rId6"/>
    <p:sldId id="272" r:id="rId7"/>
    <p:sldId id="337" r:id="rId8"/>
    <p:sldId id="345" r:id="rId9"/>
    <p:sldId id="262" r:id="rId10"/>
    <p:sldId id="341" r:id="rId11"/>
    <p:sldId id="334" r:id="rId12"/>
    <p:sldId id="333" r:id="rId13"/>
    <p:sldId id="336" r:id="rId14"/>
    <p:sldId id="264" r:id="rId15"/>
    <p:sldId id="265" r:id="rId16"/>
    <p:sldId id="290" r:id="rId17"/>
    <p:sldId id="292" r:id="rId18"/>
    <p:sldId id="294" r:id="rId19"/>
    <p:sldId id="338" r:id="rId20"/>
    <p:sldId id="339" r:id="rId21"/>
    <p:sldId id="295" r:id="rId22"/>
    <p:sldId id="296" r:id="rId23"/>
    <p:sldId id="340" r:id="rId24"/>
    <p:sldId id="298" r:id="rId25"/>
    <p:sldId id="343" r:id="rId26"/>
    <p:sldId id="303" r:id="rId27"/>
    <p:sldId id="289" r:id="rId28"/>
    <p:sldId id="305" r:id="rId29"/>
    <p:sldId id="378" r:id="rId30"/>
    <p:sldId id="306" r:id="rId31"/>
    <p:sldId id="353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  <p:sldId id="300" r:id="rId41"/>
    <p:sldId id="318" r:id="rId42"/>
    <p:sldId id="375" r:id="rId43"/>
    <p:sldId id="268" r:id="rId44"/>
    <p:sldId id="266" r:id="rId45"/>
    <p:sldId id="267" r:id="rId46"/>
    <p:sldId id="284" r:id="rId47"/>
    <p:sldId id="273" r:id="rId48"/>
    <p:sldId id="349" r:id="rId49"/>
    <p:sldId id="285" r:id="rId50"/>
    <p:sldId id="350" r:id="rId51"/>
    <p:sldId id="376" r:id="rId52"/>
    <p:sldId id="260" r:id="rId53"/>
    <p:sldId id="261" r:id="rId54"/>
    <p:sldId id="354" r:id="rId55"/>
    <p:sldId id="263" r:id="rId56"/>
    <p:sldId id="355" r:id="rId57"/>
    <p:sldId id="357" r:id="rId58"/>
    <p:sldId id="359" r:id="rId59"/>
    <p:sldId id="363" r:id="rId60"/>
    <p:sldId id="286" r:id="rId61"/>
    <p:sldId id="365" r:id="rId62"/>
    <p:sldId id="366" r:id="rId63"/>
    <p:sldId id="293" r:id="rId64"/>
    <p:sldId id="367" r:id="rId65"/>
    <p:sldId id="368" r:id="rId66"/>
    <p:sldId id="370" r:id="rId67"/>
    <p:sldId id="299" r:id="rId68"/>
    <p:sldId id="371" r:id="rId69"/>
    <p:sldId id="373" r:id="rId70"/>
    <p:sldId id="304" r:id="rId71"/>
    <p:sldId id="374" r:id="rId72"/>
    <p:sldId id="377" r:id="rId73"/>
    <p:sldId id="358" r:id="rId74"/>
    <p:sldId id="379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Сазанова" initials="АС" lastIdx="15" clrIdx="0">
    <p:extLst>
      <p:ext uri="{19B8F6BF-5375-455C-9EA6-DF929625EA0E}">
        <p15:presenceInfo xmlns:p15="http://schemas.microsoft.com/office/powerpoint/2012/main" userId="f225254916f7c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E8F"/>
    <a:srgbClr val="4D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72"/>
  </p:normalViewPr>
  <p:slideViewPr>
    <p:cSldViewPr>
      <p:cViewPr>
        <p:scale>
          <a:sx n="109" d="100"/>
          <a:sy n="109" d="100"/>
        </p:scale>
        <p:origin x="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6T21:51:15.462" idx="1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6T21:51:15.46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6T21:51:15.462" idx="1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8B058-C97C-4EDB-9406-90C83B0EDF1A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7B4E-BE6A-4CD8-B869-0E14C2FC8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F2CA46EF-B966-4388-BC48-76953DD4C0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E786A480-6473-4D6C-B537-3D45FAB5E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C719FF2E-9CC0-473A-A6A0-52EF53807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9DB0F-1E50-4B7A-876C-C874CC1767A7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0892-9A26-F44A-B3EB-E05C963E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CDA65C-1686-C342-A534-4D579E3F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1A815-4B7D-A642-A9A1-0D58C01B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533FA-2310-3B40-AF15-40FF5D51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929F4-E2D1-6947-BC78-392CB6FE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5524D-B450-F844-8FF3-F5E2A264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88FC45-3738-2D46-9FC3-F9A0CF89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0D156-7B35-D84B-A51C-506C923D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669C4-DEE3-8948-ABBF-77133E5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0167B-6C50-854E-AB6A-691A13B1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520404-1919-744B-95F2-AC61CBB32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9A533-9526-C84E-8F4C-CB6432D08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3A0F7-FF97-E64C-A477-270B756C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3A4EA-4884-C948-A8BD-7AEFCCAC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0DAA66-F8D0-F649-9082-C107CE60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82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86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99C93-E3C2-194B-B2E3-A98F6B5E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98EDC-F0A7-9546-B4BD-48F341AF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BB235-A4BF-E14E-BCD0-220C6C90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675E5-2276-9440-97C8-31F2F7B9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A6D85-4DDE-C649-97FA-306AAF0F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141B-06E4-3149-B65D-EDDE5DA1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2A986-4BFC-564C-A7AC-ED24D353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450D1-DC02-074B-AF8B-B3385774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005E5E-C4FE-4742-9976-4C418B08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94D4-376E-C244-8BF2-FC4E499C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B5A2-45D2-9743-B0E1-AC7FDCD9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5BBDF-1400-1A4C-9A63-1EF82C65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F3CB91-EDA8-F044-B28B-499A9384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56A7B-6ECD-814C-932E-8E258FA4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42CB2-0D82-714D-A37D-DC7C5AEC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A7AE-F4E0-0F46-B7CC-F4F5EE6F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6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84AD1-A6C3-714C-986A-A98CB52A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A99766-F40D-F044-A951-24B50D12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52821-4A68-A74D-AC58-AA8FB1F10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B497AB-E231-1F4E-B642-6FCB6CBE8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AB30DA-69DC-5E41-BBBF-59F03A850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CBF28E-7A6F-6043-BA74-CE2C7B29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2C7D23-E155-E348-A44A-C216B94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8909C-BA85-E643-96D9-00475362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2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B77A2-9590-0E41-83A8-4BAE573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EE3204-99E5-0842-99D2-42D11246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8327C7-FE4D-A64C-8AB6-72E8167C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ACAE2F-A128-E140-99E5-28F8084D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2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A35ADE-B76C-124F-865C-23EBA6D0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FE70B1-BE6C-814A-A089-C28EAD84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9628B-B744-0D4B-8859-E502500D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7F1D4-0897-1E43-AB23-424EDF8E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4C6CB-C091-2747-80B4-900057E3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C455DE-11B4-AD40-967C-8085BDF6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31C38E-CE01-2844-984A-5DBEB324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003AF1-6854-2941-9BBA-5563CC5D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205DB0-7082-8143-B0E2-F612F3D3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2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00D88-ACA5-F242-B9C7-CFA8D049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21F467-53DE-734B-B24C-EDDAAC00A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A952DD-C5DF-CB4F-9077-924758CF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A0671-1554-7C4E-96CC-A6523B7B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FED59-3E32-E547-B424-A7373504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414E7-7944-4049-9CC9-CDF8B8D4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02C24-3248-BE43-AB73-EF0A489B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806305-B60B-294E-BD59-18030F68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018A0-0E45-6C41-912B-113CD91B2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CE9B4-735E-7644-85E4-780FDC303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8A8B4-5EE9-A647-8521-FAFB3164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r-la-la.blogspot.com/2010/10/blog-post_22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20688"/>
            <a:ext cx="3312368" cy="5976664"/>
          </a:xfrm>
          <a:noFill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/>
            <a:endParaRPr lang="ru-RU" sz="500" b="1" dirty="0"/>
          </a:p>
          <a:p>
            <a:pPr algn="l"/>
            <a:endParaRPr lang="ru-RU" sz="500" b="1" dirty="0"/>
          </a:p>
          <a:p>
            <a:pPr algn="l"/>
            <a:endParaRPr lang="ru-RU" sz="500" b="1" dirty="0"/>
          </a:p>
          <a:p>
            <a:pPr algn="l"/>
            <a:r>
              <a:rPr lang="ru-RU" sz="3600" b="1" dirty="0">
                <a:solidFill>
                  <a:schemeClr val="accent1"/>
                </a:solidFill>
              </a:rPr>
              <a:t>Экономическая теория.</a:t>
            </a:r>
          </a:p>
          <a:p>
            <a:pPr algn="l"/>
            <a:endParaRPr lang="en-US" sz="3600" b="1" dirty="0">
              <a:solidFill>
                <a:schemeClr val="accent1"/>
              </a:solidFill>
            </a:endParaRPr>
          </a:p>
          <a:p>
            <a:pPr algn="l"/>
            <a:r>
              <a:rPr lang="ru-RU" sz="3600" b="1" dirty="0">
                <a:solidFill>
                  <a:schemeClr val="accent1"/>
                </a:solidFill>
              </a:rPr>
              <a:t>Тема 3.</a:t>
            </a:r>
          </a:p>
          <a:p>
            <a:pPr algn="l"/>
            <a:r>
              <a:rPr lang="ru-RU" sz="3600" b="1" dirty="0">
                <a:solidFill>
                  <a:srgbClr val="7030A0"/>
                </a:solidFill>
              </a:rPr>
              <a:t>Издержки производства и прибыль. </a:t>
            </a:r>
          </a:p>
          <a:p>
            <a:pPr algn="l"/>
            <a:r>
              <a:rPr lang="ru-RU" sz="3600" b="1" dirty="0">
                <a:solidFill>
                  <a:srgbClr val="7030A0"/>
                </a:solidFill>
              </a:rPr>
              <a:t>Поведение экономических субъектов в условиях функционирования моделей совершенной и несовершенной конкуренции.</a:t>
            </a:r>
          </a:p>
          <a:p>
            <a:pPr algn="l"/>
            <a:endParaRPr lang="ru-RU" sz="3600" b="1" dirty="0">
              <a:solidFill>
                <a:schemeClr val="accent1"/>
              </a:solidFill>
            </a:endParaRPr>
          </a:p>
          <a:p>
            <a:pPr algn="l"/>
            <a:r>
              <a:rPr lang="en-US" sz="3600" b="1" dirty="0">
                <a:solidFill>
                  <a:schemeClr val="accent1"/>
                </a:solidFill>
              </a:rPr>
              <a:t>Сазанова Светлана </a:t>
            </a:r>
            <a:r>
              <a:rPr lang="en-US" sz="3600" b="1" dirty="0" err="1">
                <a:solidFill>
                  <a:schemeClr val="accent1"/>
                </a:solidFill>
              </a:rPr>
              <a:t>Леонидовна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</a:p>
          <a:p>
            <a:pPr algn="l"/>
            <a:r>
              <a:rPr lang="en-US" sz="3600" dirty="0" err="1">
                <a:solidFill>
                  <a:schemeClr val="accent1"/>
                </a:solidFill>
              </a:rPr>
              <a:t>канд</a:t>
            </a:r>
            <a:r>
              <a:rPr lang="en-US" sz="3600" dirty="0">
                <a:solidFill>
                  <a:schemeClr val="accent1"/>
                </a:solidFill>
              </a:rPr>
              <a:t>. </a:t>
            </a:r>
            <a:r>
              <a:rPr lang="en-US" sz="3600" dirty="0" err="1">
                <a:solidFill>
                  <a:schemeClr val="accent1"/>
                </a:solidFill>
              </a:rPr>
              <a:t>экон</a:t>
            </a:r>
            <a:r>
              <a:rPr lang="en-US" sz="3600" dirty="0">
                <a:solidFill>
                  <a:schemeClr val="accent1"/>
                </a:solidFill>
              </a:rPr>
              <a:t>. </a:t>
            </a:r>
            <a:r>
              <a:rPr lang="en-US" sz="3600" dirty="0" err="1">
                <a:solidFill>
                  <a:schemeClr val="accent1"/>
                </a:solidFill>
              </a:rPr>
              <a:t>наук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  <a:r>
              <a:rPr lang="en-US" sz="3600" dirty="0" err="1">
                <a:solidFill>
                  <a:schemeClr val="accent1"/>
                </a:solidFill>
              </a:rPr>
              <a:t>доцент</a:t>
            </a:r>
            <a:r>
              <a:rPr lang="en-US" sz="3600" dirty="0">
                <a:solidFill>
                  <a:schemeClr val="accent1"/>
                </a:solidFill>
              </a:rPr>
              <a:t>, </a:t>
            </a:r>
          </a:p>
          <a:p>
            <a:pPr algn="l"/>
            <a:r>
              <a:rPr lang="en-US" sz="3600" b="1" dirty="0">
                <a:solidFill>
                  <a:schemeClr val="accent1"/>
                </a:solidFill>
                <a:hlinkClick r:id="rId2"/>
              </a:rPr>
              <a:t>www.sazanova.org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30B7F-AB8D-49AE-9913-2D57A0318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"/>
          <a:stretch/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804780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Свойства производственной функции: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/>
              <a:t>каждая производственная функция соответствует определенной технологии</a:t>
            </a:r>
          </a:p>
          <a:p>
            <a:r>
              <a:rPr lang="ru-RU" sz="2400" dirty="0"/>
              <a:t>при изменении технологии меняется производственная функция</a:t>
            </a:r>
          </a:p>
          <a:p>
            <a:r>
              <a:rPr lang="ru-RU" sz="2400" dirty="0"/>
              <a:t>выпуск продукции невозможен, если отсутствует хотя бы один фактор производства</a:t>
            </a:r>
          </a:p>
          <a:p>
            <a:r>
              <a:rPr lang="ru-RU" sz="2400" dirty="0"/>
              <a:t>расширение производства по данной технологии имеет место, если фирма увеличивает применение одного ресурса при неизменном количестве других ресурсов или увеличивает использование всех ресурсов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8D11B8-1C9C-B345-8EE5-3D3B5F0C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Производственная функция </a:t>
            </a:r>
            <a:r>
              <a:rPr lang="ru-RU" sz="3200" b="1" dirty="0" err="1">
                <a:solidFill>
                  <a:srgbClr val="FF0000"/>
                </a:solidFill>
              </a:rPr>
              <a:t>Кобба</a:t>
            </a:r>
            <a:r>
              <a:rPr lang="ru-RU" sz="3200" b="1" dirty="0">
                <a:solidFill>
                  <a:srgbClr val="FF0000"/>
                </a:solidFill>
              </a:rPr>
              <a:t>-Дугласа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C6991-5C83-7640-AD3D-7AEF4E6A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BDA522-3C58-0D45-AC3F-7D6BEB624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0" y="1091085"/>
            <a:ext cx="7873733" cy="1663948"/>
          </a:xfrm>
          <a:prstGeom prst="rect">
            <a:avLst/>
          </a:prstGeom>
        </p:spPr>
      </p:pic>
      <p:pic>
        <p:nvPicPr>
          <p:cNvPr id="2050" name="Picture 2" descr="КНУТ ВИКСЕЛЛЬ - История экономических учений">
            <a:extLst>
              <a:ext uri="{FF2B5EF4-FFF2-40B4-BE49-F238E27FC236}">
                <a16:creationId xmlns:a16="http://schemas.microsoft.com/office/drawing/2014/main" id="{26CD7962-B07A-F941-97A1-4FF9EB89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78583"/>
            <a:ext cx="2438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мужчина, галстук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02802638-AABE-FF4F-B1B6-837ECEF1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14" y="3274887"/>
            <a:ext cx="1784524" cy="2312515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AC72D11-1F18-1944-9A62-39CBE483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9" y="3248929"/>
            <a:ext cx="2601579" cy="23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6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8A8D94-7941-DC4E-9093-F7DA1B44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Производственная функция </a:t>
            </a:r>
            <a:r>
              <a:rPr lang="ru-RU" sz="3200" b="1" dirty="0" err="1">
                <a:solidFill>
                  <a:srgbClr val="FF0000"/>
                </a:solidFill>
              </a:rPr>
              <a:t>Кобба</a:t>
            </a:r>
            <a:r>
              <a:rPr lang="ru-RU" sz="3200" b="1" dirty="0">
                <a:solidFill>
                  <a:srgbClr val="FF0000"/>
                </a:solidFill>
              </a:rPr>
              <a:t>-Дугласа (труд-капитал)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C8D3FB-41D2-5F4F-B131-FB3559267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2" y="2276872"/>
            <a:ext cx="8210555" cy="3068588"/>
          </a:xfrm>
        </p:spPr>
      </p:pic>
    </p:spTree>
    <p:extLst>
      <p:ext uri="{BB962C8B-B14F-4D97-AF65-F5344CB8AC3E}">
        <p14:creationId xmlns:p14="http://schemas.microsoft.com/office/powerpoint/2010/main" val="378317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5AA42-B7CF-3145-A814-88573C3B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График производственной функции: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два ресурса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C9677-2D69-864E-8995-F0014C7E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25624"/>
            <a:ext cx="7975797" cy="41236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152911-518E-554E-9EB9-8280A60A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37" y="2420888"/>
            <a:ext cx="6353125" cy="30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>
                <a:solidFill>
                  <a:srgbClr val="FF0000"/>
                </a:solidFill>
              </a:rPr>
              <a:t>Общий и предельный продукт фирмы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Общий продукт </a:t>
            </a:r>
            <a:r>
              <a:rPr lang="ru-RU" sz="2400" dirty="0"/>
              <a:t>(</a:t>
            </a:r>
            <a:r>
              <a:rPr lang="ru-RU" sz="2400" dirty="0" err="1"/>
              <a:t>Total</a:t>
            </a:r>
            <a:r>
              <a:rPr lang="ru-RU" sz="2400" dirty="0"/>
              <a:t> </a:t>
            </a:r>
            <a:r>
              <a:rPr lang="ru-RU" sz="2400" dirty="0" err="1"/>
              <a:t>Product</a:t>
            </a:r>
            <a:r>
              <a:rPr lang="ru-RU" sz="2400" dirty="0"/>
              <a:t>, TP) – это количество экономического блага, произведенное с использованием некоторого количества переменного фактора производства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Предельный продукт </a:t>
            </a:r>
            <a:r>
              <a:rPr lang="ru-RU" sz="2400" dirty="0"/>
              <a:t>(</a:t>
            </a:r>
            <a:r>
              <a:rPr lang="ru-RU" sz="2400" dirty="0" err="1"/>
              <a:t>Marginal</a:t>
            </a:r>
            <a:r>
              <a:rPr lang="ru-RU" sz="2400" dirty="0"/>
              <a:t> </a:t>
            </a:r>
            <a:r>
              <a:rPr lang="ru-RU" sz="2400" dirty="0" err="1"/>
              <a:t>Product,MP</a:t>
            </a:r>
            <a:r>
              <a:rPr lang="ru-RU" sz="2400" dirty="0"/>
              <a:t>) - это прирост совокупного продукта, полученный в результате бесконечно малых приращений количества использованного переменного фактора производства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studfiles.net/html/2706/1096/html_CwCvaOICg3.sWNO/img-mvQ_zS.png">
            <a:extLst>
              <a:ext uri="{FF2B5EF4-FFF2-40B4-BE49-F238E27FC236}">
                <a16:creationId xmlns:a16="http://schemas.microsoft.com/office/drawing/2014/main" id="{BDFC85CE-0D51-4795-8935-D80DDE0B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77" y="4941168"/>
            <a:ext cx="147584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8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8863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800" b="1" dirty="0">
                <a:solidFill>
                  <a:srgbClr val="FF0000"/>
                </a:solidFill>
              </a:rPr>
              <a:t>Предельный продукт в денежной форме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Спрос на ресурсы является производным от спроса на потребительские блага.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Предельный продукт в денежном выражении - MRP (</a:t>
            </a:r>
            <a:r>
              <a:rPr lang="ru-RU" sz="6000" dirty="0" err="1"/>
              <a:t>Marginal</a:t>
            </a:r>
            <a:r>
              <a:rPr lang="ru-RU" sz="6000" dirty="0"/>
              <a:t> </a:t>
            </a:r>
            <a:r>
              <a:rPr lang="ru-RU" sz="6000" dirty="0" err="1"/>
              <a:t>Revenue</a:t>
            </a:r>
            <a:r>
              <a:rPr lang="ru-RU" sz="6000" dirty="0"/>
              <a:t> </a:t>
            </a:r>
            <a:r>
              <a:rPr lang="ru-RU" sz="6000" dirty="0" err="1"/>
              <a:t>Product</a:t>
            </a:r>
            <a:r>
              <a:rPr lang="ru-RU" sz="6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Предельные издержки - MRC (</a:t>
            </a:r>
            <a:r>
              <a:rPr lang="ru-RU" sz="6000" dirty="0" err="1"/>
              <a:t>Marginal</a:t>
            </a:r>
            <a:r>
              <a:rPr lang="ru-RU" sz="6000" dirty="0"/>
              <a:t> </a:t>
            </a:r>
            <a:r>
              <a:rPr lang="ru-RU" sz="6000" dirty="0" err="1"/>
              <a:t>Resource</a:t>
            </a:r>
            <a:r>
              <a:rPr lang="ru-RU" sz="6000" dirty="0"/>
              <a:t> </a:t>
            </a:r>
            <a:r>
              <a:rPr lang="ru-RU" sz="6000" dirty="0" err="1"/>
              <a:t>Cost</a:t>
            </a:r>
            <a:r>
              <a:rPr lang="ru-RU" sz="60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Правило использования ресурсов может быть выражено равенством:  </a:t>
            </a:r>
            <a:r>
              <a:rPr lang="en-US" sz="6000" b="1" dirty="0">
                <a:solidFill>
                  <a:srgbClr val="FF0000"/>
                </a:solidFill>
              </a:rPr>
              <a:t>MRP = MRC. </a:t>
            </a:r>
            <a:endParaRPr lang="ru-RU" sz="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000" dirty="0"/>
          </a:p>
          <a:p>
            <a:pPr marL="0" indent="0">
              <a:buNone/>
            </a:pPr>
            <a:r>
              <a:rPr lang="ru-RU" sz="6000" b="1" dirty="0"/>
              <a:t>Условие равновесия производителя: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s://studfiles.net/html/2706/1096/html_CwCvaOICg3.sWNO/img-J9HpGB.png">
            <a:extLst>
              <a:ext uri="{FF2B5EF4-FFF2-40B4-BE49-F238E27FC236}">
                <a16:creationId xmlns:a16="http://schemas.microsoft.com/office/drawing/2014/main" id="{634F8B37-AADB-4F5C-A532-B28A7D5BA4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40672"/>
            <a:ext cx="3145313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52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B136676-69FD-4869-A322-9D71B47A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291512" cy="72005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Совокупный, средний, предельный продукт. </a:t>
            </a:r>
            <a:r>
              <a:rPr lang="ru-RU" altLang="ru-RU" sz="3200" b="1" dirty="0" err="1">
                <a:solidFill>
                  <a:srgbClr val="FF0000"/>
                </a:solidFill>
              </a:rPr>
              <a:t>Изокванта</a:t>
            </a:r>
            <a:r>
              <a:rPr lang="ru-RU" altLang="ru-RU" sz="3200" b="1" dirty="0">
                <a:solidFill>
                  <a:srgbClr val="FF0000"/>
                </a:solidFill>
              </a:rPr>
              <a:t>. </a:t>
            </a:r>
            <a:r>
              <a:rPr lang="ru-RU" altLang="ru-RU" sz="3200" b="1" dirty="0" err="1">
                <a:solidFill>
                  <a:srgbClr val="FF0000"/>
                </a:solidFill>
              </a:rPr>
              <a:t>Изокоста</a:t>
            </a:r>
            <a:r>
              <a:rPr lang="ru-RU" altLang="ru-RU" sz="3200" b="1" dirty="0">
                <a:solidFill>
                  <a:srgbClr val="FF0000"/>
                </a:solidFill>
              </a:rPr>
              <a:t>. Оптимум производителя.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0C5658AF-DB46-42FB-9544-FA22E14E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24412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Производительность</a:t>
            </a:r>
            <a:r>
              <a:rPr lang="ru-RU" sz="2000" dirty="0">
                <a:cs typeface="Times New Roman" pitchFamily="18" charset="0"/>
              </a:rPr>
              <a:t> – отдача фактора (-</a:t>
            </a:r>
            <a:r>
              <a:rPr lang="ru-RU" sz="2000" dirty="0" err="1">
                <a:cs typeface="Times New Roman" pitchFamily="18" charset="0"/>
              </a:rPr>
              <a:t>ов</a:t>
            </a:r>
            <a:r>
              <a:rPr lang="ru-RU" sz="2000" dirty="0">
                <a:cs typeface="Times New Roman" pitchFamily="18" charset="0"/>
              </a:rPr>
              <a:t>) производства.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Факторы производства: </a:t>
            </a:r>
            <a:r>
              <a:rPr lang="ru-RU" sz="2000" dirty="0">
                <a:cs typeface="Times New Roman" pitchFamily="18" charset="0"/>
              </a:rPr>
              <a:t>постоянные и переменные.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Общий (совокупный) продукт </a:t>
            </a:r>
            <a:r>
              <a:rPr lang="en-US" sz="2000" dirty="0">
                <a:cs typeface="Times New Roman" pitchFamily="18" charset="0"/>
              </a:rPr>
              <a:t>(Total product, TP)</a:t>
            </a:r>
            <a:r>
              <a:rPr lang="ru-RU" sz="2000" dirty="0">
                <a:cs typeface="Times New Roman" pitchFamily="18" charset="0"/>
              </a:rPr>
              <a:t> – продукт, произведенный с применением некоторого количества переменного фактора производства (труда) при постоянном количестве другого фактора (капитала).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Q = f (L), </a:t>
            </a:r>
            <a:r>
              <a:rPr lang="en-US" sz="2000" b="1" dirty="0" err="1">
                <a:cs typeface="Times New Roman" pitchFamily="18" charset="0"/>
              </a:rPr>
              <a:t>при</a:t>
            </a:r>
            <a:r>
              <a:rPr lang="en-US" sz="2000" b="1" dirty="0">
                <a:cs typeface="Times New Roman" pitchFamily="18" charset="0"/>
              </a:rPr>
              <a:t> K — const</a:t>
            </a:r>
            <a:endParaRPr lang="ru-RU" sz="2000" dirty="0"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Средний продукт </a:t>
            </a:r>
            <a:r>
              <a:rPr lang="en-US" sz="2000" dirty="0">
                <a:cs typeface="Times New Roman" pitchFamily="18" charset="0"/>
              </a:rPr>
              <a:t>(Average product, AP)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– продукт, в расчете на одну единицу переменного фактора производства.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AP</a:t>
            </a:r>
            <a:r>
              <a:rPr lang="en-US" sz="2000" b="1" baseline="-25000" dirty="0">
                <a:cs typeface="Times New Roman" pitchFamily="18" charset="0"/>
              </a:rPr>
              <a:t>L</a:t>
            </a:r>
            <a:r>
              <a:rPr lang="en-US" sz="2000" b="1" dirty="0">
                <a:cs typeface="Times New Roman" pitchFamily="18" charset="0"/>
              </a:rPr>
              <a:t> = Q / L</a:t>
            </a:r>
            <a:endParaRPr lang="ru-RU" sz="2000" dirty="0">
              <a:cs typeface="Times New Roman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Предельный продукт </a:t>
            </a:r>
            <a:r>
              <a:rPr lang="ru-RU" sz="2000" dirty="0">
                <a:cs typeface="Times New Roman" pitchFamily="18" charset="0"/>
              </a:rPr>
              <a:t>– количество продукта, произведенное с помощью дополнительной единицы переменного фактора производства </a:t>
            </a:r>
            <a:r>
              <a:rPr lang="en-US" sz="2000" dirty="0">
                <a:cs typeface="Times New Roman" pitchFamily="18" charset="0"/>
              </a:rPr>
              <a:t>(Marginal product, MP)</a:t>
            </a:r>
            <a:r>
              <a:rPr lang="ru-RU" sz="2000" dirty="0">
                <a:cs typeface="Times New Roman" pitchFamily="18" charset="0"/>
              </a:rPr>
              <a:t>.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cs typeface="Times New Roman" pitchFamily="18" charset="0"/>
              </a:rPr>
              <a:t>MP</a:t>
            </a:r>
            <a:r>
              <a:rPr lang="en-US" sz="2000" b="1" baseline="-25000" dirty="0">
                <a:cs typeface="Times New Roman" pitchFamily="18" charset="0"/>
              </a:rPr>
              <a:t>L</a:t>
            </a:r>
            <a:r>
              <a:rPr lang="en-US" sz="2000" b="1" dirty="0">
                <a:cs typeface="Times New Roman" pitchFamily="18" charset="0"/>
              </a:rPr>
              <a:t> = </a:t>
            </a:r>
            <a:r>
              <a:rPr lang="el-GR" sz="2000" b="1" dirty="0">
                <a:cs typeface="Times New Roman" pitchFamily="18" charset="0"/>
              </a:rPr>
              <a:t>Δ</a:t>
            </a:r>
            <a:r>
              <a:rPr lang="en-US" sz="2000" b="1" dirty="0">
                <a:cs typeface="Times New Roman" pitchFamily="18" charset="0"/>
              </a:rPr>
              <a:t>Q / </a:t>
            </a:r>
            <a:r>
              <a:rPr lang="el-GR" sz="2000" b="1" dirty="0">
                <a:cs typeface="Times New Roman" pitchFamily="18" charset="0"/>
              </a:rPr>
              <a:t>Δ</a:t>
            </a:r>
            <a:r>
              <a:rPr lang="en-US" sz="2000" b="1" dirty="0">
                <a:cs typeface="Times New Roman" pitchFamily="18" charset="0"/>
              </a:rPr>
              <a:t>L</a:t>
            </a: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>
            <a:extLst>
              <a:ext uri="{FF2B5EF4-FFF2-40B4-BE49-F238E27FC236}">
                <a16:creationId xmlns:a16="http://schemas.microsoft.com/office/drawing/2014/main" id="{078FD826-5E1E-4010-9A72-48B49FD8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Взаимосвязь между общим, средним и предельным продуктом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Тема 2.2\total_product.jpg">
            <a:extLst>
              <a:ext uri="{FF2B5EF4-FFF2-40B4-BE49-F238E27FC236}">
                <a16:creationId xmlns:a16="http://schemas.microsoft.com/office/drawing/2014/main" id="{B3939ADD-63BC-4AF9-B188-DB22B07A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8324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Изокоста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затраты производителя?</a:t>
            </a:r>
            <a:endParaRPr lang="ru-RU" sz="2400" dirty="0"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1800" dirty="0"/>
          </a:p>
        </p:txBody>
      </p:sp>
      <p:pic>
        <p:nvPicPr>
          <p:cNvPr id="7170" name="Picture 2" descr="Производство в долговременном периоде - УПРАВЛЕНЧЕСКАЯ ЭКОНОМИКА">
            <a:extLst>
              <a:ext uri="{FF2B5EF4-FFF2-40B4-BE49-F238E27FC236}">
                <a16:creationId xmlns:a16="http://schemas.microsoft.com/office/drawing/2014/main" id="{AB25EF46-9145-6946-A81E-9116CEE1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494"/>
            <a:ext cx="567437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Изокоста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затраты производителя?</a:t>
            </a:r>
            <a:endParaRPr lang="ru-RU" sz="2400" dirty="0"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Изокоста</a:t>
            </a:r>
            <a:r>
              <a:rPr lang="ru-RU" sz="2400" dirty="0"/>
              <a:t> – графическая модель комбинаций затрат производителя на факторы производства.</a:t>
            </a:r>
            <a:endParaRPr lang="en-US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Какие комбинации факторов производства лежат ниже </a:t>
            </a:r>
            <a:r>
              <a:rPr lang="ru-RU" sz="2400" dirty="0" err="1"/>
              <a:t>изокосты</a:t>
            </a:r>
            <a:r>
              <a:rPr lang="ru-RU" sz="2400" dirty="0"/>
              <a:t>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Какие комбинации факторов производства лежат выше </a:t>
            </a:r>
            <a:r>
              <a:rPr lang="ru-RU" sz="2400" dirty="0" err="1"/>
              <a:t>изокосты</a:t>
            </a:r>
            <a:r>
              <a:rPr lang="ru-RU" sz="2400" dirty="0"/>
              <a:t>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/>
              <a:t>Что произойдет с графиком </a:t>
            </a:r>
            <a:r>
              <a:rPr lang="ru-RU" sz="2400" dirty="0" err="1"/>
              <a:t>изокосты</a:t>
            </a:r>
            <a:r>
              <a:rPr lang="ru-RU" sz="2400" dirty="0"/>
              <a:t>: 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изменении цен ресурсов?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увеличении / уменьшении совокупных затрат производителя?</a:t>
            </a:r>
          </a:p>
        </p:txBody>
      </p:sp>
    </p:spTree>
    <p:extLst>
      <p:ext uri="{BB962C8B-B14F-4D97-AF65-F5344CB8AC3E}">
        <p14:creationId xmlns:p14="http://schemas.microsoft.com/office/powerpoint/2010/main" val="7247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23357"/>
            <a:ext cx="8178799" cy="6011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Мотивация </a:t>
            </a:r>
            <a:r>
              <a:rPr lang="ru-RU" sz="2200" b="1" dirty="0" err="1"/>
              <a:t>экономическои</a:t>
            </a:r>
            <a:r>
              <a:rPr lang="ru-RU" sz="2200" b="1" dirty="0"/>
              <a:t>̆ деятельности фирмы</a:t>
            </a:r>
            <a:r>
              <a:rPr lang="ru-RU" sz="2200" dirty="0"/>
              <a:t>. </a:t>
            </a:r>
            <a:r>
              <a:rPr lang="ru-RU" sz="2200" dirty="0" err="1"/>
              <a:t>Технологическии</a:t>
            </a:r>
            <a:r>
              <a:rPr lang="ru-RU" sz="2200" dirty="0"/>
              <a:t>̆ набор факторов производства. Соотношение «затраты—выпуск» и производственная функция. Замещение ресурсов и эффективность производства. </a:t>
            </a:r>
            <a:r>
              <a:rPr lang="ru-RU" sz="2200" dirty="0" err="1"/>
              <a:t>Общии</a:t>
            </a:r>
            <a:r>
              <a:rPr lang="ru-RU" sz="2200" dirty="0"/>
              <a:t>̆, </a:t>
            </a:r>
            <a:r>
              <a:rPr lang="ru-RU" sz="2200" dirty="0" err="1"/>
              <a:t>среднии</a:t>
            </a:r>
            <a:r>
              <a:rPr lang="ru-RU" sz="2200" dirty="0"/>
              <a:t>̆ и </a:t>
            </a:r>
            <a:r>
              <a:rPr lang="ru-RU" sz="2200" dirty="0" err="1"/>
              <a:t>предельныи</a:t>
            </a:r>
            <a:r>
              <a:rPr lang="ru-RU" sz="2200" dirty="0"/>
              <a:t>̆ продукт. </a:t>
            </a:r>
            <a:r>
              <a:rPr lang="ru-RU" sz="2200" dirty="0" err="1"/>
              <a:t>Предельныи</a:t>
            </a:r>
            <a:r>
              <a:rPr lang="ru-RU" sz="2200" dirty="0"/>
              <a:t>̆ доход. Закон </a:t>
            </a:r>
            <a:r>
              <a:rPr lang="ru-RU" sz="2200" dirty="0" err="1"/>
              <a:t>убывающеи</a:t>
            </a:r>
            <a:r>
              <a:rPr lang="ru-RU" sz="2200" dirty="0"/>
              <a:t>̆ </a:t>
            </a:r>
            <a:r>
              <a:rPr lang="ru-RU" sz="2200" dirty="0" err="1"/>
              <a:t>предельнои</a:t>
            </a:r>
            <a:r>
              <a:rPr lang="ru-RU" sz="2200" dirty="0"/>
              <a:t>̆ производительности. </a:t>
            </a:r>
          </a:p>
          <a:p>
            <a:pPr marL="0" indent="0">
              <a:buNone/>
            </a:pPr>
            <a:r>
              <a:rPr lang="ru-RU" sz="2200" b="1" dirty="0"/>
              <a:t>Издержки и их виды. </a:t>
            </a:r>
            <a:r>
              <a:rPr lang="ru-RU" sz="2200" dirty="0"/>
              <a:t>Понятие экономических издержек. Внешние издержки. Внутренние издержки. Альтернативные издержки. Выручка и прибыль. Нормальная прибыль как </a:t>
            </a:r>
            <a:r>
              <a:rPr lang="ru-RU" sz="2200" dirty="0" err="1"/>
              <a:t>специальныи</a:t>
            </a:r>
            <a:r>
              <a:rPr lang="ru-RU" sz="2200" dirty="0"/>
              <a:t>̆ случай внутренних издержек. Экономическая прибыль и бухгалтерская прибыль. Виды издержек. Структура издержек производства. Понятие амортизации и износа. Постоянные и переменные, валовые, средние и предельные издержки производства. </a:t>
            </a:r>
          </a:p>
          <a:p>
            <a:pPr marL="0" indent="0">
              <a:buNone/>
            </a:pPr>
            <a:r>
              <a:rPr lang="ru-RU" sz="2200" b="1" dirty="0"/>
              <a:t>Определение оптимального объема выпуска продукции фирмы. </a:t>
            </a:r>
            <a:r>
              <a:rPr lang="ru-RU" sz="2200" dirty="0"/>
              <a:t>Принцип максимизации прибыли. Условия минимизации издержек производства. Краткосрочный и долгосрочный периоды. Оптимальный размер предприятия и структура отраслей. </a:t>
            </a:r>
          </a:p>
        </p:txBody>
      </p:sp>
    </p:spTree>
    <p:extLst>
      <p:ext uri="{BB962C8B-B14F-4D97-AF65-F5344CB8AC3E}">
        <p14:creationId xmlns:p14="http://schemas.microsoft.com/office/powerpoint/2010/main" val="3952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5FD947E3-0594-4E75-A508-67B31E29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5833194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Что произойдет с графиком </a:t>
            </a:r>
            <a:r>
              <a:rPr lang="ru-RU" sz="2400" dirty="0" err="1">
                <a:solidFill>
                  <a:srgbClr val="FF0000"/>
                </a:solidFill>
              </a:rPr>
              <a:t>изокосты</a:t>
            </a:r>
            <a:r>
              <a:rPr lang="ru-RU" sz="2400" dirty="0">
                <a:solidFill>
                  <a:srgbClr val="FF0000"/>
                </a:solidFill>
              </a:rPr>
              <a:t>: 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изменении цен ресурсов? 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sz="2400" dirty="0"/>
              <a:t>при увеличении / уменьшении совокупных затрат производителя?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endParaRPr lang="ru-RU" sz="2400" dirty="0"/>
          </a:p>
          <a:p>
            <a:pPr marL="0" indent="0" algn="just" eaLnBrk="1" hangingPunct="1">
              <a:buNone/>
              <a:defRPr/>
            </a:pPr>
            <a:endParaRPr lang="ru-RU" sz="2400" dirty="0"/>
          </a:p>
        </p:txBody>
      </p:sp>
      <p:pic>
        <p:nvPicPr>
          <p:cNvPr id="9220" name="Picture 4" descr="Сдвиги изокосты - Экономическая теория. Вводный курс. Микроэкономика">
            <a:extLst>
              <a:ext uri="{FF2B5EF4-FFF2-40B4-BE49-F238E27FC236}">
                <a16:creationId xmlns:a16="http://schemas.microsoft.com/office/drawing/2014/main" id="{5C384407-F5EF-1044-BEC0-3CFAF591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85" y="2708920"/>
            <a:ext cx="5614329" cy="3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6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7EE3750C-5E9C-48FB-9ABB-6EE920F4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09353"/>
            <a:ext cx="8229600" cy="5843836"/>
          </a:xfrm>
        </p:spPr>
        <p:txBody>
          <a:bodyPr/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Изокванта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. Как формируются комбинации факторов производства?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Изокванта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ru-RU" sz="2400" dirty="0">
                <a:cs typeface="Times New Roman" pitchFamily="18" charset="0"/>
              </a:rPr>
              <a:t>графическая модель всех комбинаций факторов производства, обладающих одинаковой производительностью.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5122" name="Picture 2" descr="Изокванта (равноколичественная линия)">
            <a:extLst>
              <a:ext uri="{FF2B5EF4-FFF2-40B4-BE49-F238E27FC236}">
                <a16:creationId xmlns:a16="http://schemas.microsoft.com/office/drawing/2014/main" id="{3FC9D7C6-5BA0-D84B-8B3F-52293B02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813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2E9E0D19-AD63-43F5-ADAF-8E981B36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476673"/>
            <a:ext cx="8229600" cy="5976516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Свойства </a:t>
            </a:r>
            <a:r>
              <a:rPr lang="ru-RU" sz="2400" b="1" dirty="0" err="1">
                <a:solidFill>
                  <a:srgbClr val="FF0000"/>
                </a:solidFill>
              </a:rPr>
              <a:t>изоквант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изокванта</a:t>
            </a:r>
            <a:r>
              <a:rPr lang="ru-RU" sz="2400" dirty="0"/>
              <a:t> выпукла по отношению к началу координат;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/>
              <a:t>для любого заданного объема выпуска (в любой точке плоскости) может быть проведена своя </a:t>
            </a:r>
            <a:r>
              <a:rPr lang="ru-RU" sz="2400" dirty="0" err="1"/>
              <a:t>изокванта</a:t>
            </a:r>
            <a:r>
              <a:rPr lang="ru-RU" sz="2400" dirty="0"/>
              <a:t>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изокванты</a:t>
            </a:r>
            <a:r>
              <a:rPr lang="ru-RU" sz="2400" dirty="0"/>
              <a:t>, описывающие данную производственную функцию, никогда не пересекаются;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ru-RU" sz="2400" dirty="0" err="1"/>
              <a:t>изокванты</a:t>
            </a:r>
            <a:r>
              <a:rPr lang="ru-RU" sz="2400" dirty="0"/>
              <a:t>, расположенные выше, содержат комбинации факторов производства, характеризующиеся большей производительностью;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dirty="0"/>
              <a:t>MRTS (</a:t>
            </a:r>
            <a:r>
              <a:rPr lang="ru-RU" sz="2400" dirty="0"/>
              <a:t>предельная норма технологического замещения) характеризует наклон </a:t>
            </a:r>
            <a:r>
              <a:rPr lang="ru-RU" sz="2400" dirty="0" err="1"/>
              <a:t>изокванты</a:t>
            </a:r>
            <a:r>
              <a:rPr lang="ru-RU" sz="2400" dirty="0"/>
              <a:t> и убывает </a:t>
            </a:r>
            <a:r>
              <a:rPr lang="ru-RU" sz="2400" dirty="0" err="1"/>
              <a:t>слева-направо</a:t>
            </a:r>
            <a:r>
              <a:rPr lang="ru-RU" sz="2400" dirty="0"/>
              <a:t>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ru-RU" sz="2400" dirty="0"/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en-US" sz="2400" dirty="0"/>
              <a:t>			</a:t>
            </a:r>
            <a:r>
              <a:rPr lang="en-US" sz="2400" b="1" dirty="0"/>
              <a:t>MRTS</a:t>
            </a:r>
            <a:r>
              <a:rPr lang="ru-RU" sz="2400" b="1" dirty="0"/>
              <a:t> = - (</a:t>
            </a:r>
            <a:r>
              <a:rPr lang="ru-RU" sz="2400" b="1" dirty="0">
                <a:sym typeface="Symbol"/>
              </a:rPr>
              <a:t></a:t>
            </a:r>
            <a:r>
              <a:rPr lang="en-US" sz="2400" b="1" dirty="0">
                <a:sym typeface="Symbol"/>
              </a:rPr>
              <a:t>K / </a:t>
            </a:r>
            <a:r>
              <a:rPr lang="ru-RU" sz="2400" b="1" dirty="0">
                <a:sym typeface="Symbol"/>
              </a:rPr>
              <a:t></a:t>
            </a:r>
            <a:r>
              <a:rPr lang="en-US" sz="2400" b="1" dirty="0">
                <a:sym typeface="Symbol"/>
              </a:rPr>
              <a:t>L</a:t>
            </a:r>
            <a:r>
              <a:rPr lang="ru-RU" sz="2400" b="1" dirty="0">
                <a:sym typeface="Symbol"/>
              </a:rPr>
              <a:t>)</a:t>
            </a:r>
            <a:endParaRPr lang="ru-RU" sz="2400" b="1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FCE48-0308-A04D-A0C3-BC7D642F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Карта </a:t>
            </a:r>
            <a:r>
              <a:rPr lang="ru-RU" sz="3600" b="1" dirty="0" err="1">
                <a:solidFill>
                  <a:srgbClr val="FF0000"/>
                </a:solidFill>
              </a:rPr>
              <a:t>изоквант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7D7B9F-5218-2447-B158-1E77D8F3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8021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E88520-1B75-A74E-9AE3-71405E1E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96753"/>
            <a:ext cx="6837538" cy="46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6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6A8D2AB1-327C-45BE-AD38-17AA407E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7848872" cy="5868977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ru-RU" sz="2600" b="1" dirty="0">
                <a:solidFill>
                  <a:srgbClr val="FF0000"/>
                </a:solidFill>
                <a:cs typeface="Times New Roman" pitchFamily="18" charset="0"/>
              </a:rPr>
              <a:t>Оптимум производителя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 – </a:t>
            </a:r>
            <a:r>
              <a:rPr lang="ru-RU" sz="2600" dirty="0">
                <a:cs typeface="Times New Roman" pitchFamily="18" charset="0"/>
              </a:rPr>
              <a:t>графическая модель, отражающая комбинацию  факторов производства с наибольшей производительностью  в условиях данной технологии.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146" name="Picture 2" descr="Изокванта и изокоста. Равновесие производителя. Отдача от масштаба -  Микроэкономика (Вечканов Г.С., 2010)">
            <a:extLst>
              <a:ext uri="{FF2B5EF4-FFF2-40B4-BE49-F238E27FC236}">
                <a16:creationId xmlns:a16="http://schemas.microsoft.com/office/drawing/2014/main" id="{0FED5774-80CD-064E-980C-21863EC4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15" y="2420888"/>
            <a:ext cx="4528093" cy="31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5EC75-1BE4-EF44-AFBF-E23C7DE4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Равновесие производителя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7F792-3F01-F14B-9BB1-BED82051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5"/>
            <a:ext cx="7886700" cy="5544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Условие равновесия производителя: </a:t>
            </a:r>
          </a:p>
          <a:p>
            <a:pPr marL="0" indent="0">
              <a:buNone/>
            </a:pPr>
            <a:r>
              <a:rPr lang="ru-RU" sz="2400" dirty="0"/>
              <a:t>отдача от 1 руб., вложенного в капитал равна 1 руб., вложенному в труд.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163B8-9F03-C94C-A32B-63FF67A1C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5"/>
            <a:ext cx="4896544" cy="3092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328D2-52CE-B64B-8EF2-BA9A948D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44440"/>
            <a:ext cx="3695700" cy="889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3BFA12-5EBF-0945-9A1F-D92544E58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14" y="4461165"/>
            <a:ext cx="5473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5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D8BB118-48D5-4DFC-8A38-D79BE9FC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47" y="332656"/>
            <a:ext cx="8234113" cy="803176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Доход, издержки и прибыль фирмы.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66CB249C-D8B5-49D1-AB8D-ED4F28F1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47" y="1135832"/>
            <a:ext cx="8162105" cy="522222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altLang="ru-RU" sz="2400" b="1" dirty="0"/>
              <a:t>Доход: совокупный, средний, предельный</a:t>
            </a:r>
            <a:endParaRPr lang="ru-RU" sz="2400" dirty="0"/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/>
              <a:t>Совокупный доход (</a:t>
            </a:r>
            <a:r>
              <a:rPr lang="en-US" sz="2400" dirty="0"/>
              <a:t>TR</a:t>
            </a:r>
            <a:r>
              <a:rPr lang="ru-RU" sz="2400" dirty="0"/>
              <a:t>) – доход от продажи всех единиц блага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/>
              <a:t>			</a:t>
            </a:r>
            <a:r>
              <a:rPr lang="en-US" sz="2400" b="1" dirty="0">
                <a:solidFill>
                  <a:srgbClr val="FF0000"/>
                </a:solidFill>
              </a:rPr>
              <a:t>TR = P * Q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/>
              <a:t>Средний доход (</a:t>
            </a:r>
            <a:r>
              <a:rPr lang="en-US" sz="2400" dirty="0"/>
              <a:t>AR)</a:t>
            </a:r>
            <a:r>
              <a:rPr lang="ru-RU" sz="2400" dirty="0"/>
              <a:t> – доход в расчете на единицу проданного блага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400" dirty="0"/>
              <a:t>  			</a:t>
            </a:r>
            <a:r>
              <a:rPr lang="en-US" sz="2400" b="1" dirty="0">
                <a:solidFill>
                  <a:srgbClr val="FF0000"/>
                </a:solidFill>
              </a:rPr>
              <a:t>AR = TR / Q = P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/>
              <a:t>Предельный доход </a:t>
            </a:r>
            <a:r>
              <a:rPr lang="en-US" sz="2400" dirty="0"/>
              <a:t>(MR)</a:t>
            </a:r>
            <a:r>
              <a:rPr lang="ru-RU" sz="2400" dirty="0"/>
              <a:t> – доход, полученный от бесконечного малого прироста продаж блага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400" dirty="0"/>
              <a:t>			</a:t>
            </a:r>
            <a:r>
              <a:rPr lang="en-US" sz="2400" b="1" dirty="0">
                <a:solidFill>
                  <a:srgbClr val="FF0000"/>
                </a:solidFill>
              </a:rPr>
              <a:t>MR =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 TR /  Q = P</a:t>
            </a:r>
            <a:r>
              <a:rPr lang="ru-RU" sz="2400" b="1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sym typeface="Symbol"/>
              </a:rPr>
              <a:t>			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MR = TR’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400" dirty="0"/>
              <a:t>Прибыль = Выручка – Издержки</a:t>
            </a:r>
            <a:r>
              <a:rPr lang="en-US" sz="2400" dirty="0"/>
              <a:t>	</a:t>
            </a:r>
            <a:r>
              <a:rPr lang="en-US" sz="2400" b="1" dirty="0" err="1">
                <a:solidFill>
                  <a:srgbClr val="FF0000"/>
                </a:solidFill>
              </a:rPr>
              <a:t>Pr</a:t>
            </a:r>
            <a:r>
              <a:rPr lang="en-US" sz="2400" b="1" dirty="0">
                <a:solidFill>
                  <a:srgbClr val="FF0000"/>
                </a:solidFill>
              </a:rPr>
              <a:t> = TR – TC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F13F7B7A-7DB4-47C3-870E-BF02BFB2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3100" b="1">
                <a:solidFill>
                  <a:schemeClr val="accent1"/>
                </a:solidFill>
              </a:rPr>
              <a:t>Издержки: постоянные, переменные, общие, предельные.</a:t>
            </a:r>
          </a:p>
        </p:txBody>
      </p:sp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70ED34DF-B787-4D1E-8E52-CE9F88A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548680"/>
            <a:ext cx="4783327" cy="6120679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1800" b="1" dirty="0"/>
              <a:t>Постоянные издержки </a:t>
            </a:r>
            <a:r>
              <a:rPr lang="ru-RU" sz="1800" dirty="0"/>
              <a:t>– издержки, величина которых в краткосрочном периоде </a:t>
            </a:r>
            <a:r>
              <a:rPr lang="ru-RU" sz="1800" b="1" dirty="0"/>
              <a:t>не изменяется </a:t>
            </a:r>
            <a:r>
              <a:rPr lang="ru-RU" sz="1800" dirty="0"/>
              <a:t>в зависимости от увеличения / уменьшения количества произведенной продукции.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1800" dirty="0"/>
              <a:t>Постоянные издержки связаны с постоянными факторами производства.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1800" b="1" dirty="0"/>
              <a:t>Переменные издержки </a:t>
            </a:r>
            <a:r>
              <a:rPr lang="ru-RU" sz="1800" dirty="0"/>
              <a:t>– издержки, величина которых в краткосрочном периоде </a:t>
            </a:r>
            <a:r>
              <a:rPr lang="ru-RU" sz="1800" b="1" dirty="0"/>
              <a:t>изменяется</a:t>
            </a:r>
            <a:r>
              <a:rPr lang="ru-RU" sz="1800" dirty="0"/>
              <a:t> в зависимости от увеличения / уменьшения количества произведенной продукции.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1800" dirty="0"/>
              <a:t>Переменные издержки связаны с переменными факторами производства.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5803BA1B-FADA-4083-AE74-62202C3D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484634"/>
            <a:ext cx="3826763" cy="5739186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endParaRPr lang="ru-RU" sz="1400" b="1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/>
              <a:t>График постоянных издержек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/>
              <a:t>График переменных издержек</a:t>
            </a:r>
          </a:p>
        </p:txBody>
      </p:sp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Урок 12. экономика фирмы: затраты, их виды - Экономика - 10 класс -  Российская электронная школа">
            <a:extLst>
              <a:ext uri="{FF2B5EF4-FFF2-40B4-BE49-F238E27FC236}">
                <a16:creationId xmlns:a16="http://schemas.microsoft.com/office/drawing/2014/main" id="{6709DC90-E2AB-F555-2158-05F80708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332" y="694945"/>
            <a:ext cx="309676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иды издержек производства. Постоянные и переменные издержки">
            <a:extLst>
              <a:ext uri="{FF2B5EF4-FFF2-40B4-BE49-F238E27FC236}">
                <a16:creationId xmlns:a16="http://schemas.microsoft.com/office/drawing/2014/main" id="{B250B890-FA33-AE28-7EA5-6311432B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376" y="3766139"/>
            <a:ext cx="3154680" cy="2233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5803BA1B-FADA-4083-AE74-62202C3D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484634"/>
            <a:ext cx="3826763" cy="5739186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endParaRPr lang="ru-RU" sz="1400" b="1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/>
              <a:t>График средник постоянных издержек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8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b="1" dirty="0"/>
              <a:t>График средних переменных издержек</a:t>
            </a:r>
          </a:p>
        </p:txBody>
      </p:sp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0.11 Виды издержек">
            <a:extLst>
              <a:ext uri="{FF2B5EF4-FFF2-40B4-BE49-F238E27FC236}">
                <a16:creationId xmlns:a16="http://schemas.microsoft.com/office/drawing/2014/main" id="{93F449B3-5387-97D1-5A45-FBF9C7BC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61" y="702567"/>
            <a:ext cx="3132995" cy="23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опрос 3. Постоянные, переменные, общие и предельные издержки.">
            <a:extLst>
              <a:ext uri="{FF2B5EF4-FFF2-40B4-BE49-F238E27FC236}">
                <a16:creationId xmlns:a16="http://schemas.microsoft.com/office/drawing/2014/main" id="{E63569B5-A152-6A9D-4683-AECE1C5D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10" y="4057281"/>
            <a:ext cx="3379713" cy="20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586066"/>
            <a:ext cx="8178799" cy="5590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Особенности и эффективность рынка совершенной конкуренции. </a:t>
            </a:r>
            <a:r>
              <a:rPr lang="ru-RU" sz="2200" dirty="0"/>
              <a:t>Механизм достижения равновесия в условиях совершенной конкуренции. Максимизация прибыли как цель деятельности фирмы. Принципиальные варианты поведения фирмы в краткосрочном и долгосрочном периоде. Эффект масштаба. Совершенная конкуренция и эффективность экономики. </a:t>
            </a:r>
          </a:p>
          <a:p>
            <a:pPr marL="0" indent="0">
              <a:buNone/>
            </a:pPr>
            <a:r>
              <a:rPr lang="ru-RU" sz="2200" b="1" dirty="0"/>
              <a:t>Несовершенная конкуренция и рыночная власть. </a:t>
            </a:r>
            <a:r>
              <a:rPr lang="ru-RU" sz="2200" dirty="0"/>
              <a:t>Ценовая дискриминация. Влияние новых технологий на рыночные структуры. Поведение фирмы в кратко- и. долгосрочном периодах.</a:t>
            </a:r>
          </a:p>
          <a:p>
            <a:pPr marL="0" indent="0">
              <a:buNone/>
            </a:pPr>
            <a:r>
              <a:rPr lang="ru-RU" sz="2200" b="1" dirty="0"/>
              <a:t>Общеэкономическое значение рекламы.</a:t>
            </a:r>
            <a:r>
              <a:rPr lang="ru-RU" sz="2200" dirty="0"/>
              <a:t> Позитивные и негативные стороны структур несовершенной конкуренции. Политика демонополизации.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78296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>
            <a:extLst>
              <a:ext uri="{FF2B5EF4-FFF2-40B4-BE49-F238E27FC236}">
                <a16:creationId xmlns:a16="http://schemas.microsoft.com/office/drawing/2014/main" id="{87C84B54-A8B9-477C-9030-4FAEAA36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557784"/>
            <a:ext cx="2629120" cy="5666035"/>
          </a:xfrm>
        </p:spPr>
        <p:txBody>
          <a:bodyPr>
            <a:no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b="1" dirty="0"/>
              <a:t>Постоянные, переменные и общие издержки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800" dirty="0"/>
              <a:t>TC = FC + VC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8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8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8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b="1" dirty="0"/>
              <a:t>Средние постоянные (</a:t>
            </a:r>
            <a:r>
              <a:rPr lang="en-US" sz="1800" b="1" dirty="0"/>
              <a:t>AFC)</a:t>
            </a:r>
            <a:r>
              <a:rPr lang="ru-RU" sz="1800" b="1" dirty="0"/>
              <a:t>, средние переменные </a:t>
            </a:r>
            <a:r>
              <a:rPr lang="en-US" sz="1800" b="1" dirty="0"/>
              <a:t>(AVC) </a:t>
            </a:r>
            <a:r>
              <a:rPr lang="ru-RU" sz="1800" b="1" dirty="0"/>
              <a:t>и средние общие</a:t>
            </a:r>
            <a:r>
              <a:rPr lang="en-US" sz="1800" b="1" dirty="0"/>
              <a:t>(ATC)</a:t>
            </a:r>
            <a:r>
              <a:rPr lang="ru-RU" sz="1800" b="1" dirty="0"/>
              <a:t> издержки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sz="1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800" dirty="0"/>
              <a:t>ATC = AFC + AVC = FC / Q + VC / Q =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800" dirty="0"/>
              <a:t>= (FC + VC) / Q =  TC / Q</a:t>
            </a:r>
          </a:p>
        </p:txBody>
      </p:sp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Анализ издержек фирмы, Издержки краткосрочного периода - ЭКОНОМИКА ДЛЯ  МЕНЕДЖЕРОВ">
            <a:extLst>
              <a:ext uri="{FF2B5EF4-FFF2-40B4-BE49-F238E27FC236}">
                <a16:creationId xmlns:a16="http://schemas.microsoft.com/office/drawing/2014/main" id="{DC204514-EE71-BCD9-266E-D92A5519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692226"/>
            <a:ext cx="4298473" cy="22864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5.2. ИЗДЕРЖКИ ПРОИЗВОДСТВА В КРАТКОСРОЧНОМ ПЕРИОДЕ: ПОСТОЯННЫЕ,">
            <a:extLst>
              <a:ext uri="{FF2B5EF4-FFF2-40B4-BE49-F238E27FC236}">
                <a16:creationId xmlns:a16="http://schemas.microsoft.com/office/drawing/2014/main" id="{4F19B85B-2828-A4A1-FFD3-B61AD966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05642"/>
            <a:ext cx="3955477" cy="31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: Shape 309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F5C9E-FDF7-CD28-9DE3-B50D9E8E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3513335" cy="1201357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Взаимосвязь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общих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средних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предельных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издержек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Издержки фирмы в краткосрочном периоде: В краткосрочном периоде одни  факторы производства являются">
            <a:extLst>
              <a:ext uri="{FF2B5EF4-FFF2-40B4-BE49-F238E27FC236}">
                <a16:creationId xmlns:a16="http://schemas.microsoft.com/office/drawing/2014/main" id="{43EBA260-5315-0276-2A59-64A8F036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89" y="1140107"/>
            <a:ext cx="3706710" cy="45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9D022-34E6-62B1-6276-E4BE38B21D35}"/>
              </a:ext>
            </a:extLst>
          </p:cNvPr>
          <p:cNvSpPr txBox="1"/>
          <p:nvPr/>
        </p:nvSpPr>
        <p:spPr>
          <a:xfrm>
            <a:off x="482601" y="2276872"/>
            <a:ext cx="41893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Предельные издержки </a:t>
            </a:r>
            <a:r>
              <a:rPr lang="ru-RU" dirty="0"/>
              <a:t>– издержки производства каждой дополнительной единицы продукции.</a:t>
            </a:r>
          </a:p>
          <a:p>
            <a:pPr lvl="0"/>
            <a:endParaRPr lang="ru-RU" dirty="0"/>
          </a:p>
          <a:p>
            <a:r>
              <a:rPr lang="en-US" dirty="0"/>
              <a:t>MC =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TC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</a:t>
            </a:r>
            <a:endParaRPr lang="ru-RU" dirty="0"/>
          </a:p>
          <a:p>
            <a:endParaRPr lang="ru-RU" dirty="0"/>
          </a:p>
          <a:p>
            <a:r>
              <a:rPr lang="en-US" dirty="0"/>
              <a:t>MC =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(FC + VC)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 </a:t>
            </a:r>
            <a:endParaRPr lang="ru-RU" dirty="0"/>
          </a:p>
          <a:p>
            <a:r>
              <a:rPr lang="en-US" dirty="0">
                <a:sym typeface="Symbol" panose="05050102010706020507" pitchFamily="18" charset="2"/>
              </a:rPr>
              <a:t>MC = </a:t>
            </a:r>
            <a:r>
              <a:rPr lang="en-US" dirty="0"/>
              <a:t> FC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 +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VC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</a:t>
            </a:r>
          </a:p>
          <a:p>
            <a:endParaRPr lang="en-US" dirty="0"/>
          </a:p>
          <a:p>
            <a:pPr marL="285750" indent="-285750">
              <a:buFont typeface="Symbol" pitchFamily="2" charset="2"/>
              <a:buChar char="D"/>
            </a:pPr>
            <a:r>
              <a:rPr lang="en-US" dirty="0"/>
              <a:t>FC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 = min</a:t>
            </a:r>
            <a:r>
              <a:rPr lang="ru-RU" dirty="0"/>
              <a:t>, </a:t>
            </a:r>
            <a:endParaRPr lang="en-US" dirty="0"/>
          </a:p>
          <a:p>
            <a:r>
              <a:rPr lang="ru-RU" dirty="0"/>
              <a:t>следовательно, </a:t>
            </a:r>
            <a:endParaRPr lang="en-US" dirty="0"/>
          </a:p>
          <a:p>
            <a:r>
              <a:rPr lang="en-US" dirty="0"/>
              <a:t>MC </a:t>
            </a:r>
            <a:r>
              <a:rPr lang="ru-RU" dirty="0"/>
              <a:t>зависит только от </a:t>
            </a:r>
            <a:r>
              <a:rPr lang="en-US" dirty="0"/>
              <a:t>VC:</a:t>
            </a:r>
          </a:p>
          <a:p>
            <a:endParaRPr lang="en-US" dirty="0"/>
          </a:p>
          <a:p>
            <a:r>
              <a:rPr lang="en-US" dirty="0"/>
              <a:t>MC =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VC /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330750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871B1E-2648-00B5-FACF-FEF89787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557784"/>
            <a:ext cx="3708113" cy="56660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buNone/>
              <a:defRPr/>
            </a:pPr>
            <a:r>
              <a:rPr lang="en-US" sz="2000" b="1" dirty="0" err="1"/>
              <a:t>Взаимосвязь</a:t>
            </a:r>
            <a:r>
              <a:rPr lang="en-US" sz="2000" b="1" dirty="0"/>
              <a:t> </a:t>
            </a:r>
            <a:r>
              <a:rPr lang="en-US" sz="2000" b="1" dirty="0" err="1"/>
              <a:t>предельных</a:t>
            </a:r>
            <a:r>
              <a:rPr lang="en-US" sz="2000" b="1" dirty="0"/>
              <a:t>, </a:t>
            </a:r>
            <a:r>
              <a:rPr lang="en-US" sz="2000" b="1" dirty="0" err="1"/>
              <a:t>средних</a:t>
            </a:r>
            <a:r>
              <a:rPr lang="en-US" sz="2000" b="1" dirty="0"/>
              <a:t> </a:t>
            </a:r>
            <a:r>
              <a:rPr lang="en-US" sz="2000" b="1" dirty="0" err="1"/>
              <a:t>переменных</a:t>
            </a:r>
            <a:r>
              <a:rPr lang="en-US" sz="2000" b="1" dirty="0"/>
              <a:t> </a:t>
            </a:r>
            <a:r>
              <a:rPr lang="en-US" sz="2000" b="1" dirty="0" err="1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средних</a:t>
            </a:r>
            <a:r>
              <a:rPr lang="en-US" sz="2000" b="1" dirty="0"/>
              <a:t> </a:t>
            </a:r>
            <a:r>
              <a:rPr lang="en-US" sz="2000" b="1" dirty="0" err="1"/>
              <a:t>общих</a:t>
            </a:r>
            <a:r>
              <a:rPr lang="en-US" sz="2000" b="1" dirty="0"/>
              <a:t> </a:t>
            </a:r>
            <a:r>
              <a:rPr lang="en-US" sz="2000" b="1" dirty="0" err="1"/>
              <a:t>издержек</a:t>
            </a:r>
            <a:endParaRPr lang="en-US" sz="2000" b="1" dirty="0"/>
          </a:p>
          <a:p>
            <a:pPr indent="-228600" defTabSz="914400">
              <a:defRPr/>
            </a:pPr>
            <a:endParaRPr lang="en-US" sz="2000" dirty="0"/>
          </a:p>
          <a:p>
            <a:pPr indent="-228600" defTabSz="914400">
              <a:defRPr/>
            </a:pPr>
            <a:r>
              <a:rPr lang="en-US" sz="2000" dirty="0"/>
              <a:t>МС &lt; АTС: </a:t>
            </a:r>
            <a:r>
              <a:rPr lang="en-US" sz="2000" dirty="0" err="1"/>
              <a:t>кривая</a:t>
            </a:r>
            <a:r>
              <a:rPr lang="en-US" sz="2000" dirty="0"/>
              <a:t> </a:t>
            </a:r>
            <a:r>
              <a:rPr lang="en-US" sz="2000" dirty="0" err="1"/>
              <a:t>средних</a:t>
            </a:r>
            <a:r>
              <a:rPr lang="en-US" sz="2000" dirty="0"/>
              <a:t> </a:t>
            </a:r>
            <a:r>
              <a:rPr lang="en-US" sz="2000" dirty="0" err="1"/>
              <a:t>издержек</a:t>
            </a:r>
            <a:r>
              <a:rPr lang="en-US" sz="2000" dirty="0"/>
              <a:t> </a:t>
            </a:r>
            <a:r>
              <a:rPr lang="en-US" sz="2000" dirty="0" err="1"/>
              <a:t>идет</a:t>
            </a:r>
            <a:r>
              <a:rPr lang="en-US" sz="2000" dirty="0"/>
              <a:t> </a:t>
            </a:r>
            <a:r>
              <a:rPr lang="en-US" sz="2000" dirty="0" err="1"/>
              <a:t>вниз</a:t>
            </a:r>
            <a:r>
              <a:rPr lang="en-US" sz="2000" dirty="0"/>
              <a:t>, </a:t>
            </a:r>
            <a:r>
              <a:rPr lang="en-US" sz="2000" dirty="0" err="1"/>
              <a:t>т.к</a:t>
            </a:r>
            <a:r>
              <a:rPr lang="en-US" sz="2000" dirty="0"/>
              <a:t>. </a:t>
            </a:r>
            <a:r>
              <a:rPr lang="en-US" sz="2000" dirty="0" err="1"/>
              <a:t>производство</a:t>
            </a:r>
            <a:r>
              <a:rPr lang="en-US" sz="2000" dirty="0"/>
              <a:t> </a:t>
            </a:r>
            <a:r>
              <a:rPr lang="en-US" sz="2000" dirty="0" err="1"/>
              <a:t>каждой</a:t>
            </a:r>
            <a:r>
              <a:rPr lang="en-US" sz="2000" dirty="0"/>
              <a:t> </a:t>
            </a:r>
            <a:r>
              <a:rPr lang="en-US" sz="2000" dirty="0" err="1"/>
              <a:t>новой</a:t>
            </a:r>
            <a:r>
              <a:rPr lang="en-US" sz="2000" dirty="0"/>
              <a:t> </a:t>
            </a:r>
            <a:r>
              <a:rPr lang="en-US" sz="2000" dirty="0" err="1"/>
              <a:t>единицы</a:t>
            </a:r>
            <a:r>
              <a:rPr lang="en-US" sz="2000" dirty="0"/>
              <a:t> </a:t>
            </a:r>
            <a:r>
              <a:rPr lang="en-US" sz="2000" dirty="0" err="1"/>
              <a:t>продукции</a:t>
            </a:r>
            <a:r>
              <a:rPr lang="en-US" sz="2000" dirty="0"/>
              <a:t> </a:t>
            </a:r>
            <a:r>
              <a:rPr lang="en-US" sz="2000" dirty="0" err="1"/>
              <a:t>уменьшает</a:t>
            </a:r>
            <a:r>
              <a:rPr lang="en-US" sz="2000" dirty="0"/>
              <a:t> </a:t>
            </a:r>
            <a:r>
              <a:rPr lang="en-US" sz="2000" dirty="0" err="1"/>
              <a:t>средние</a:t>
            </a:r>
            <a:r>
              <a:rPr lang="en-US" sz="2000" dirty="0"/>
              <a:t> </a:t>
            </a:r>
            <a:r>
              <a:rPr lang="en-US" sz="2000" dirty="0" err="1"/>
              <a:t>издержки</a:t>
            </a:r>
            <a:r>
              <a:rPr lang="en-US" sz="2000" dirty="0"/>
              <a:t>.</a:t>
            </a:r>
          </a:p>
          <a:p>
            <a:pPr indent="-228600" defTabSz="914400">
              <a:defRPr/>
            </a:pPr>
            <a:endParaRPr lang="en-US" sz="2000" dirty="0"/>
          </a:p>
          <a:p>
            <a:pPr indent="-228600" defTabSz="914400">
              <a:defRPr/>
            </a:pPr>
            <a:r>
              <a:rPr lang="en-US" sz="2000" dirty="0"/>
              <a:t>МС &gt; АTС: </a:t>
            </a:r>
            <a:r>
              <a:rPr lang="en-US" sz="2000" dirty="0" err="1"/>
              <a:t>кривая</a:t>
            </a:r>
            <a:r>
              <a:rPr lang="en-US" sz="2000" dirty="0"/>
              <a:t> </a:t>
            </a:r>
            <a:r>
              <a:rPr lang="en-US" sz="2000" dirty="0" err="1"/>
              <a:t>средних</a:t>
            </a:r>
            <a:r>
              <a:rPr lang="en-US" sz="2000" dirty="0"/>
              <a:t> </a:t>
            </a:r>
            <a:r>
              <a:rPr lang="en-US" sz="2000" dirty="0" err="1"/>
              <a:t>издержек</a:t>
            </a:r>
            <a:r>
              <a:rPr lang="en-US" sz="2000" dirty="0"/>
              <a:t> </a:t>
            </a:r>
            <a:r>
              <a:rPr lang="en-US" sz="2000" dirty="0" err="1"/>
              <a:t>идет</a:t>
            </a:r>
            <a:r>
              <a:rPr lang="en-US" sz="2000" dirty="0"/>
              <a:t> </a:t>
            </a:r>
            <a:r>
              <a:rPr lang="en-US" sz="2000" dirty="0" err="1"/>
              <a:t>вверх</a:t>
            </a:r>
            <a:r>
              <a:rPr lang="en-US" sz="2000" dirty="0"/>
              <a:t>, </a:t>
            </a:r>
            <a:r>
              <a:rPr lang="en-US" sz="2000" dirty="0" err="1"/>
              <a:t>т.к</a:t>
            </a:r>
            <a:r>
              <a:rPr lang="en-US" sz="2000" dirty="0"/>
              <a:t>. </a:t>
            </a:r>
            <a:r>
              <a:rPr lang="en-US" sz="2000" dirty="0" err="1"/>
              <a:t>производство</a:t>
            </a:r>
            <a:r>
              <a:rPr lang="en-US" sz="2000" dirty="0"/>
              <a:t> </a:t>
            </a:r>
            <a:r>
              <a:rPr lang="en-US" sz="2000" dirty="0" err="1"/>
              <a:t>новой</a:t>
            </a:r>
            <a:r>
              <a:rPr lang="en-US" sz="2000" dirty="0"/>
              <a:t> </a:t>
            </a:r>
            <a:r>
              <a:rPr lang="en-US" sz="2000" dirty="0" err="1"/>
              <a:t>единицы</a:t>
            </a:r>
            <a:r>
              <a:rPr lang="en-US" sz="2000" dirty="0"/>
              <a:t> </a:t>
            </a:r>
            <a:r>
              <a:rPr lang="en-US" sz="2000" dirty="0" err="1"/>
              <a:t>продукции</a:t>
            </a:r>
            <a:r>
              <a:rPr lang="en-US" sz="2000" dirty="0"/>
              <a:t> </a:t>
            </a:r>
            <a:r>
              <a:rPr lang="en-US" sz="2000" dirty="0" err="1"/>
              <a:t>увеличивает</a:t>
            </a:r>
            <a:r>
              <a:rPr lang="en-US" sz="2000" dirty="0"/>
              <a:t> </a:t>
            </a:r>
            <a:r>
              <a:rPr lang="en-US" sz="2000" dirty="0" err="1"/>
              <a:t>средние</a:t>
            </a:r>
            <a:r>
              <a:rPr lang="en-US" sz="2000" dirty="0"/>
              <a:t> </a:t>
            </a:r>
            <a:r>
              <a:rPr lang="en-US" sz="2000" dirty="0" err="1"/>
              <a:t>издержки</a:t>
            </a:r>
            <a:r>
              <a:rPr lang="en-US" sz="2000" dirty="0"/>
              <a:t>.</a:t>
            </a:r>
          </a:p>
          <a:p>
            <a:pPr indent="-228600" defTabSz="914400">
              <a:defRPr/>
            </a:pPr>
            <a:endParaRPr lang="en-US" sz="2000" dirty="0"/>
          </a:p>
          <a:p>
            <a:pPr indent="-228600" defTabSz="914400">
              <a:defRPr/>
            </a:pP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точке</a:t>
            </a:r>
            <a:r>
              <a:rPr lang="en-US" sz="2000" dirty="0"/>
              <a:t>, </a:t>
            </a:r>
            <a:r>
              <a:rPr lang="en-US" sz="2000" dirty="0" err="1"/>
              <a:t>где</a:t>
            </a:r>
            <a:r>
              <a:rPr lang="en-US" sz="2000" dirty="0"/>
              <a:t> АС = min, МС = АС</a:t>
            </a:r>
          </a:p>
        </p:txBody>
      </p:sp>
      <p:sp>
        <p:nvSpPr>
          <p:cNvPr id="4114" name="Rectangle 410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.2. Издержки производства в краткосрочном периоде">
            <a:extLst>
              <a:ext uri="{FF2B5EF4-FFF2-40B4-BE49-F238E27FC236}">
                <a16:creationId xmlns:a16="http://schemas.microsoft.com/office/drawing/2014/main" id="{01A0E5FD-7C77-E0F4-0AE9-3FCD30B1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946" y="2333602"/>
            <a:ext cx="3810080" cy="21907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B94BCA3E-133E-4A39-842C-DB1733EE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04664"/>
            <a:ext cx="3860797" cy="61206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dirty="0"/>
              <a:t>Справа от точки К под влиянием закона убывающей отдачи факторов производства: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dirty="0"/>
          </a:p>
          <a:p>
            <a:pPr marL="0" indent="0">
              <a:lnSpc>
                <a:spcPct val="90000"/>
              </a:lnSpc>
            </a:pPr>
            <a:r>
              <a:rPr lang="ru-RU" altLang="ru-RU" dirty="0"/>
              <a:t>общие издержки (</a:t>
            </a:r>
            <a:r>
              <a:rPr lang="en-US" altLang="ru-RU" dirty="0"/>
              <a:t>TC</a:t>
            </a:r>
            <a:r>
              <a:rPr lang="ru-RU" altLang="ru-RU" dirty="0"/>
              <a:t>) растут быстрее объема производства; </a:t>
            </a:r>
          </a:p>
          <a:p>
            <a:pPr marL="0" indent="0">
              <a:lnSpc>
                <a:spcPct val="90000"/>
              </a:lnSpc>
            </a:pPr>
            <a:r>
              <a:rPr lang="ru-RU" altLang="ru-RU" dirty="0"/>
              <a:t>средние издержки </a:t>
            </a:r>
            <a:r>
              <a:rPr lang="en-US" altLang="ru-RU" dirty="0"/>
              <a:t>(AC) </a:t>
            </a:r>
            <a:r>
              <a:rPr lang="ru-RU" altLang="ru-RU" dirty="0"/>
              <a:t>на производство 1 единицы продукции растут; </a:t>
            </a:r>
            <a:endParaRPr lang="en-US" altLang="ru-RU" dirty="0"/>
          </a:p>
          <a:p>
            <a:pPr marL="0" indent="0">
              <a:lnSpc>
                <a:spcPct val="90000"/>
              </a:lnSpc>
            </a:pPr>
            <a:r>
              <a:rPr lang="ru-RU" altLang="ru-RU" dirty="0"/>
              <a:t>предельные издержки </a:t>
            </a:r>
            <a:r>
              <a:rPr lang="en-US" altLang="ru-RU" dirty="0"/>
              <a:t>(MC)</a:t>
            </a:r>
            <a:r>
              <a:rPr lang="ru-RU" altLang="ru-RU" dirty="0"/>
              <a:t> растут.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dirty="0"/>
              <a:t>Предельные издержки показывают величину прироста затрат, которые понесет предприятие, если увеличит объем производства на единицу товара (или наоборот, величину снижения затрат, если предприятие снизит объем производства на единицу товара).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1100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A65D6AD-18A3-F04C-B799-219F1ECA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97" y="1403398"/>
            <a:ext cx="4085303" cy="372182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52490CFC-BB6D-44F6-863C-E263B489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" y="332656"/>
            <a:ext cx="3002202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b="1" dirty="0"/>
              <a:t>Взаимосвязь средних</a:t>
            </a:r>
            <a:r>
              <a:rPr lang="en-US" b="1" dirty="0"/>
              <a:t> (AC)</a:t>
            </a:r>
            <a:r>
              <a:rPr lang="ru-RU" b="1" dirty="0"/>
              <a:t> и предельных</a:t>
            </a:r>
            <a:r>
              <a:rPr lang="en-US" b="1" dirty="0"/>
              <a:t>(MC)</a:t>
            </a:r>
            <a:r>
              <a:rPr lang="ru-RU" b="1" dirty="0"/>
              <a:t> издержек, среднего</a:t>
            </a:r>
            <a:r>
              <a:rPr lang="en-US" b="1" dirty="0"/>
              <a:t> (AP)</a:t>
            </a:r>
            <a:r>
              <a:rPr lang="ru-RU" b="1" dirty="0"/>
              <a:t> и предельного </a:t>
            </a:r>
            <a:r>
              <a:rPr lang="en-US" b="1" dirty="0"/>
              <a:t>(MP)</a:t>
            </a:r>
            <a:r>
              <a:rPr lang="ru-RU" b="1" dirty="0"/>
              <a:t> продукта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dirty="0"/>
              <a:t>Кривая </a:t>
            </a:r>
            <a:r>
              <a:rPr lang="en-US" dirty="0"/>
              <a:t>MP </a:t>
            </a:r>
            <a:r>
              <a:rPr lang="ru-RU" dirty="0"/>
              <a:t>совпадает с кривой спроса фирмы на данный ресурс.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dirty="0"/>
              <a:t>Кривая </a:t>
            </a:r>
            <a:r>
              <a:rPr lang="en-US" dirty="0"/>
              <a:t>MC </a:t>
            </a:r>
            <a:r>
              <a:rPr lang="ru-RU" dirty="0"/>
              <a:t> производства товара представляет собой кривую предложения фирмой данного товара.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700" dirty="0"/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700" dirty="0"/>
          </a:p>
        </p:txBody>
      </p:sp>
      <p:pic>
        <p:nvPicPr>
          <p:cNvPr id="21507" name="Picture 2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Тема 2.3\image093.png">
            <a:extLst>
              <a:ext uri="{FF2B5EF4-FFF2-40B4-BE49-F238E27FC236}">
                <a16:creationId xmlns:a16="http://schemas.microsoft.com/office/drawing/2014/main" id="{10AC6EC1-0F18-4976-99FC-251A9101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314" y="332656"/>
            <a:ext cx="4709142" cy="6408712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id="{A545D2E5-29BC-459E-8409-DC4179A8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976664"/>
          </a:xfrm>
        </p:spPr>
        <p:txBody>
          <a:bodyPr anchor="ctr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dirty="0"/>
              <a:t>Динамика </a:t>
            </a:r>
            <a:r>
              <a:rPr lang="en-US" altLang="ru-RU" sz="2000" dirty="0"/>
              <a:t>MC </a:t>
            </a:r>
            <a:r>
              <a:rPr lang="ru-RU" altLang="ru-RU" sz="2000" dirty="0"/>
              <a:t>связана с динамикой предельного продукта (</a:t>
            </a:r>
            <a:r>
              <a:rPr lang="en-US" altLang="ru-RU" sz="2000" dirty="0"/>
              <a:t>MP</a:t>
            </a:r>
            <a:r>
              <a:rPr lang="ru-RU" altLang="ru-RU" sz="2000" dirty="0"/>
              <a:t>) и предельного дохода </a:t>
            </a:r>
            <a:r>
              <a:rPr lang="en-US" altLang="ru-RU" sz="2000" dirty="0"/>
              <a:t>(MR)</a:t>
            </a:r>
            <a:endParaRPr lang="ru-RU" altLang="ru-RU" sz="2000" dirty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dirty="0"/>
              <a:t>Сравнение МС и MR позволяет принять решение о целесообразности увеличения / уменьшения существующего объема производства (и насколько).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dirty="0"/>
              <a:t>Если с увеличением объема производства издержки предпринимателя растут больше, чем его доход (т.е. МС&gt;MR), то необходимо ограничить рост производства.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dirty="0"/>
              <a:t>Если с увеличением объема производства издержки возрастут на меньшую, чем доход, величину, (т.е. МС&lt;MR), то необходимо увеличивать объем производства.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1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B6B2D621-B105-4738-94F3-E95EA07B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500" b="1">
                <a:solidFill>
                  <a:srgbClr val="FFFFFF"/>
                </a:solidFill>
              </a:rPr>
              <a:t>Краткосрочный период. Долгосрочный период. Равновесие фирмы в долгосрочном и краткосрочном периоде.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A078CD2F-5C29-4051-9A02-352FC96C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3" y="3355130"/>
            <a:ext cx="2694659" cy="266615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b="1" dirty="0"/>
              <a:t>Производство и максимизация прибыли к краткосрочном периоде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MC (Q) = TC’ (Q)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212E0BA-9C2E-4332-B342-E3E87CF8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44" y="1412864"/>
            <a:ext cx="5531624" cy="41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>
            <a:extLst>
              <a:ext uri="{FF2B5EF4-FFF2-40B4-BE49-F238E27FC236}">
                <a16:creationId xmlns:a16="http://schemas.microsoft.com/office/drawing/2014/main" id="{2AB47998-AA9D-4DC8-A81E-24670E7D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548680"/>
            <a:ext cx="8047806" cy="597666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Максимальная прибыль производится на отрезке АВ, где разрыв между TR и ТС максимален.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До точки </a:t>
            </a:r>
            <a:r>
              <a:rPr lang="en-US" sz="2000" dirty="0"/>
              <a:t>C </a:t>
            </a:r>
            <a:r>
              <a:rPr lang="ru-RU" sz="2000" dirty="0"/>
              <a:t>: ТС &gt; TR, производство убыточно.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После точки </a:t>
            </a:r>
            <a:r>
              <a:rPr lang="en-US" sz="2000" dirty="0"/>
              <a:t>D</a:t>
            </a:r>
            <a:r>
              <a:rPr lang="ru-RU" sz="2000" dirty="0"/>
              <a:t>: ТС &gt; TR, производство убыточно.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С и </a:t>
            </a:r>
            <a:r>
              <a:rPr lang="ru-RU" sz="2000" dirty="0" err="1"/>
              <a:t>D</a:t>
            </a:r>
            <a:r>
              <a:rPr lang="ru-RU" sz="2000" dirty="0"/>
              <a:t> - точки критического объема производства.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При производстве в интервале между К и </a:t>
            </a:r>
            <a:r>
              <a:rPr lang="ru-RU" sz="2000" dirty="0" err="1"/>
              <a:t>N</a:t>
            </a:r>
            <a:r>
              <a:rPr lang="ru-RU" sz="2000" dirty="0"/>
              <a:t> фирма получает прибыль.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Прибыль максимальна в ближайшей окрестности точки В, т.к. в т. В угловые коэффициенты предельного дохода (MR) и предельных издержек (МС) равны: MR = МС.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2000" dirty="0"/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ru-RU" sz="2000" dirty="0"/>
              <a:t>Следовательно, условием максимизации прибыли является равенство предельного дохода предельным издержкам: </a:t>
            </a:r>
            <a:r>
              <a:rPr lang="en-US" sz="2000" dirty="0"/>
              <a:t>MR = MC</a:t>
            </a:r>
            <a:endParaRPr lang="ru-RU" sz="16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6">
            <a:extLst>
              <a:ext uri="{FF2B5EF4-FFF2-40B4-BE49-F238E27FC236}">
                <a16:creationId xmlns:a16="http://schemas.microsoft.com/office/drawing/2014/main" id="{DE07EECE-14AA-4F39-BAC6-7A37E858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61" y="557784"/>
            <a:ext cx="2912695" cy="566603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b="1" dirty="0"/>
              <a:t>Издержки и прибыль в краткосрочном периоде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1700" b="1" dirty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1700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dirty="0"/>
              <a:t>В условиях совершенной конкуренции цена складывается независимо от фирмы. Фирма может увеличивать производство до тех пор, пока предельные издержки не сравняются с их ценой </a:t>
            </a:r>
            <a:r>
              <a:rPr lang="en-US" sz="1800" dirty="0"/>
              <a:t>(MC = P)</a:t>
            </a:r>
            <a:r>
              <a:rPr lang="ru-RU" sz="1800" dirty="0"/>
              <a:t>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dirty="0"/>
              <a:t>Если МС &lt; Р, то прибыль положительна и производство можно увеличивать.</a:t>
            </a:r>
            <a:endParaRPr lang="en-US" sz="1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1800" dirty="0"/>
              <a:t>Если МС &gt; Р, то прибыль отрицательна и производство следует прекратить.</a:t>
            </a:r>
            <a:endParaRPr lang="ru-RU" altLang="ru-RU" sz="1700" b="1" dirty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1700" dirty="0"/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заимосвязь предельных издержек и кривой предложения конкурентной фирмы в краткосрочном  периоде - Микроэкономика">
            <a:extLst>
              <a:ext uri="{FF2B5EF4-FFF2-40B4-BE49-F238E27FC236}">
                <a16:creationId xmlns:a16="http://schemas.microsoft.com/office/drawing/2014/main" id="{4BC59CF0-051D-9696-6988-6E104555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2225" y="2136096"/>
            <a:ext cx="4806689" cy="25825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5">
            <a:extLst>
              <a:ext uri="{FF2B5EF4-FFF2-40B4-BE49-F238E27FC236}">
                <a16:creationId xmlns:a16="http://schemas.microsoft.com/office/drawing/2014/main" id="{C0350CF9-D21C-4FF6-9A76-3223C692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76" y="476672"/>
            <a:ext cx="2457724" cy="6048672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b="1" dirty="0"/>
              <a:t>Типы фирм в условиях краткосрочного равновесия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b="1" dirty="0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b="1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/>
              <a:t>Допредельная фирма</a:t>
            </a:r>
            <a:r>
              <a:rPr lang="ru-RU" sz="1400" dirty="0"/>
              <a:t>: </a:t>
            </a:r>
            <a:r>
              <a:rPr lang="en-US" sz="1400" dirty="0"/>
              <a:t>ATC = P</a:t>
            </a:r>
            <a:r>
              <a:rPr lang="ru-RU" sz="1400" dirty="0"/>
              <a:t>, фирма покрывает все издержки и получает нормальную прибыль.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/>
              <a:t>Предельная фирма</a:t>
            </a:r>
            <a:r>
              <a:rPr lang="ru-RU" sz="1400" dirty="0"/>
              <a:t>: </a:t>
            </a:r>
            <a:r>
              <a:rPr lang="en-US" sz="1400" dirty="0"/>
              <a:t>AVC = P</a:t>
            </a:r>
            <a:r>
              <a:rPr lang="ru-RU" sz="1400" dirty="0"/>
              <a:t>, фирма покрывает только переменные издержки, ее положение неустойчиво.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/>
              <a:t>Запредельная фирма</a:t>
            </a:r>
            <a:r>
              <a:rPr lang="ru-RU" sz="1400" dirty="0"/>
              <a:t>: </a:t>
            </a:r>
            <a:r>
              <a:rPr lang="en-US" sz="1400" dirty="0"/>
              <a:t>AVC </a:t>
            </a:r>
            <a:r>
              <a:rPr lang="en-US" sz="1400" dirty="0">
                <a:sym typeface="Symbol"/>
              </a:rPr>
              <a:t> P</a:t>
            </a:r>
            <a:r>
              <a:rPr lang="ru-RU" sz="1400" dirty="0">
                <a:sym typeface="Symbol"/>
              </a:rPr>
              <a:t>, фирма выбывает из отрасли из-за снижения цен.</a:t>
            </a:r>
            <a:endParaRPr lang="ru-RU" sz="14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/>
              <a:t>Допредельная фирма со сверхприбылью</a:t>
            </a:r>
            <a:r>
              <a:rPr lang="ru-RU" sz="1400" dirty="0"/>
              <a:t>: </a:t>
            </a:r>
            <a:r>
              <a:rPr lang="en-US" sz="1400" dirty="0"/>
              <a:t>ATC </a:t>
            </a:r>
            <a:r>
              <a:rPr lang="en-US" sz="1400" dirty="0">
                <a:sym typeface="Symbol"/>
              </a:rPr>
              <a:t> P</a:t>
            </a:r>
            <a:r>
              <a:rPr lang="ru-RU" sz="1400" dirty="0">
                <a:sym typeface="Symbol"/>
              </a:rPr>
              <a:t>, фирма получает не только нормальную, но и сверхприбыль.</a:t>
            </a:r>
            <a:endParaRPr lang="ru-RU" sz="1400" dirty="0"/>
          </a:p>
          <a:p>
            <a:pPr>
              <a:buFont typeface="Wingdings 2" panose="05020102010507070707" pitchFamily="18" charset="2"/>
              <a:buNone/>
            </a:pPr>
            <a:endParaRPr lang="ru-RU" altLang="ru-RU" sz="1400" dirty="0"/>
          </a:p>
          <a:p>
            <a:pPr>
              <a:buFont typeface="Wingdings 2" panose="05020102010507070707" pitchFamily="18" charset="2"/>
              <a:buNone/>
            </a:pPr>
            <a:endParaRPr lang="ru-RU" altLang="ru-RU" sz="1400" dirty="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C3528BEC-C920-4216-B75B-A629514D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02" y="614920"/>
            <a:ext cx="6055822" cy="49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b-garantiya.ru/images/topimage1.jpg">
            <a:extLst>
              <a:ext uri="{FF2B5EF4-FFF2-40B4-BE49-F238E27FC236}">
                <a16:creationId xmlns:a16="http://schemas.microsoft.com/office/drawing/2014/main" id="{1CB521DC-C3C3-4927-AC2C-C446699F8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452" b="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752850"/>
            <a:ext cx="802647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Фирма.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Почему она существует?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От чего зависит ее размер? / Каковы границы (оптимальный размер) фирмы?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6757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5">
            <a:extLst>
              <a:ext uri="{FF2B5EF4-FFF2-40B4-BE49-F238E27FC236}">
                <a16:creationId xmlns:a16="http://schemas.microsoft.com/office/drawing/2014/main" id="{2F29B750-FE04-4988-8F88-93AE8DAF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2532957" cy="6172193"/>
          </a:xfrm>
        </p:spPr>
        <p:txBody>
          <a:bodyPr anchor="ctr"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000" b="1" dirty="0"/>
              <a:t>Равновесие фирмы в долгосрочном периоде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ru-RU" sz="2000" dirty="0"/>
              <a:t>ATC1, ATC2 </a:t>
            </a:r>
            <a:r>
              <a:rPr lang="ru-RU" altLang="ru-RU" sz="2000" dirty="0"/>
              <a:t>– возрастающая производительность (средние издержки снижаются с ростом выпуска продукции)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ru-RU" sz="2000" dirty="0"/>
              <a:t>ATC</a:t>
            </a:r>
            <a:r>
              <a:rPr lang="ru-RU" altLang="ru-RU" sz="2000" dirty="0"/>
              <a:t>3</a:t>
            </a:r>
            <a:r>
              <a:rPr lang="en-US" altLang="ru-RU" sz="2000" dirty="0"/>
              <a:t>, ATC</a:t>
            </a:r>
            <a:r>
              <a:rPr lang="ru-RU" altLang="ru-RU" sz="2000" dirty="0"/>
              <a:t>4</a:t>
            </a:r>
            <a:r>
              <a:rPr lang="en-US" altLang="ru-RU" sz="2000" dirty="0"/>
              <a:t> </a:t>
            </a:r>
            <a:r>
              <a:rPr lang="ru-RU" altLang="ru-RU" sz="2000" dirty="0"/>
              <a:t>- убывающая производительность (средние издержки растут с ростом выпуска продукции)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7F9AC166-5A27-4F79-A3F2-9B24013D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5747963" cy="211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>
            <a:extLst>
              <a:ext uri="{FF2B5EF4-FFF2-40B4-BE49-F238E27FC236}">
                <a16:creationId xmlns:a16="http://schemas.microsoft.com/office/drawing/2014/main" id="{DD6B7E85-A0FD-4C19-A944-1543854C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" y="476672"/>
            <a:ext cx="3002202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000" b="1" dirty="0"/>
              <a:t>Влияние характеристик отрасли на динамику долгосрочных издержек и оптимальный размер фирмы  </a:t>
            </a:r>
          </a:p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1500" b="1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b="1" dirty="0"/>
              <a:t>Условие оптимального </a:t>
            </a:r>
            <a:r>
              <a:rPr lang="ru-RU" altLang="ru-RU" sz="1800" dirty="0"/>
              <a:t>(эффективного / минимального эффективного) </a:t>
            </a:r>
            <a:r>
              <a:rPr lang="ru-RU" altLang="ru-RU" sz="1800" b="1" dirty="0"/>
              <a:t>размера фирмы </a:t>
            </a:r>
            <a:r>
              <a:rPr lang="ru-RU" altLang="ru-RU" sz="1800" dirty="0"/>
              <a:t>(масштаба производства) </a:t>
            </a:r>
            <a:r>
              <a:rPr lang="ru-RU" altLang="ru-RU" sz="1800" b="1" dirty="0"/>
              <a:t>в долгосрочном периоде</a:t>
            </a:r>
            <a:r>
              <a:rPr lang="ru-RU" altLang="ru-RU" sz="1800" dirty="0"/>
              <a:t>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z="18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1800" b="1" dirty="0"/>
              <a:t>минимизация средних долгосрочных издержек производства.</a:t>
            </a:r>
          </a:p>
        </p:txBody>
      </p:sp>
      <p:pic>
        <p:nvPicPr>
          <p:cNvPr id="30723" name="Picture 2" descr="D:\СВЕТИН КОМП\СВЕТЛАНА\РАБОТА\ГУУ\УЧЕБНЫЕ КУРСЫ_ГУУ\БАКАЛАВРИАТ_ГУУ\Экономическая теория_ГУУ\Экономическая теория_презентации и материалы к занятиям\Материалы к практическим занятиям\Тема 2.3\image096.png">
            <a:extLst>
              <a:ext uri="{FF2B5EF4-FFF2-40B4-BE49-F238E27FC236}">
                <a16:creationId xmlns:a16="http://schemas.microsoft.com/office/drawing/2014/main" id="{71285897-10A9-4190-8134-A61E3053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673" y="1268760"/>
            <a:ext cx="4571694" cy="396788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063" y="703679"/>
            <a:ext cx="565287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Рисунок 4" descr="Сетка с маленькими кругами">
            <a:extLst>
              <a:ext uri="{FF2B5EF4-FFF2-40B4-BE49-F238E27FC236}">
                <a16:creationId xmlns:a16="http://schemas.microsoft.com/office/drawing/2014/main" id="{61FF86ED-C634-7500-6023-DE511430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327" y="1943029"/>
            <a:ext cx="2964434" cy="296443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1B9E49-79B2-5981-7047-13BB33BA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519" y="875194"/>
            <a:ext cx="3294167" cy="50294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>
                    <a:alpha val="80000"/>
                  </a:schemeClr>
                </a:solidFill>
              </a:rPr>
              <a:t>Совершенная (чистая) конкуренция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4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>
            <a:extLst>
              <a:ext uri="{FF2B5EF4-FFF2-40B4-BE49-F238E27FC236}">
                <a16:creationId xmlns:a16="http://schemas.microsoft.com/office/drawing/2014/main" id="{B7E9F505-E0FA-4BDC-B72F-9669FA1E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/>
              <a:t>Конкуренция – соперничество экономических агентов за ограниченные экономические ресурсы / экономические блага.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40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/>
              <a:t>Совершенная конкуренция – </a:t>
            </a:r>
            <a:r>
              <a:rPr lang="ru-RU" altLang="ru-RU" sz="2400" b="1">
                <a:solidFill>
                  <a:srgbClr val="FF0000"/>
                </a:solidFill>
              </a:rPr>
              <a:t>свободное (ничем / никем не ограниченное) соперничество </a:t>
            </a:r>
            <a:r>
              <a:rPr lang="ru-RU" altLang="ru-RU" sz="2400"/>
              <a:t>экономических агентов за ограниченные экономические ресурсы / экономические блага.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240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2400"/>
              <a:t>Несовершенная конкуренция – </a:t>
            </a:r>
            <a:r>
              <a:rPr lang="ru-RU" altLang="ru-RU" sz="2400" b="1">
                <a:solidFill>
                  <a:srgbClr val="FF0000"/>
                </a:solidFill>
              </a:rPr>
              <a:t>соперничество </a:t>
            </a:r>
            <a:r>
              <a:rPr lang="ru-RU" altLang="ru-RU" sz="2400"/>
              <a:t>экономических агентов за ограниченные экономические ресурсы / экономические блага, так или иначе </a:t>
            </a:r>
            <a:r>
              <a:rPr lang="ru-RU" altLang="ru-RU" sz="2400" b="1">
                <a:solidFill>
                  <a:srgbClr val="FF0000"/>
                </a:solidFill>
              </a:rPr>
              <a:t>ограниченное </a:t>
            </a:r>
            <a:r>
              <a:rPr lang="ru-RU" altLang="ru-RU" sz="2400"/>
              <a:t>общественными институтами и / или бизнес-практиками.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>
            <a:extLst>
              <a:ext uri="{FF2B5EF4-FFF2-40B4-BE49-F238E27FC236}">
                <a16:creationId xmlns:a16="http://schemas.microsoft.com/office/drawing/2014/main" id="{619C74F8-446A-4011-805D-FDA404AA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324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01747D-65DD-4660-BD4F-32C213CDCDE0}"/>
              </a:ext>
            </a:extLst>
          </p:cNvPr>
          <p:cNvSpPr/>
          <p:nvPr/>
        </p:nvSpPr>
        <p:spPr>
          <a:xfrm>
            <a:off x="684213" y="981075"/>
            <a:ext cx="7848600" cy="719138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Конкуренция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E91BF2-5647-4DEB-ACA7-2030DB1A2220}"/>
              </a:ext>
            </a:extLst>
          </p:cNvPr>
          <p:cNvSpPr/>
          <p:nvPr/>
        </p:nvSpPr>
        <p:spPr>
          <a:xfrm>
            <a:off x="4500563" y="1844675"/>
            <a:ext cx="4032250" cy="720725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Несовершенная конкуренция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BE9312-B290-4D98-9086-1F2EA624DF7F}"/>
              </a:ext>
            </a:extLst>
          </p:cNvPr>
          <p:cNvSpPr/>
          <p:nvPr/>
        </p:nvSpPr>
        <p:spPr>
          <a:xfrm>
            <a:off x="755650" y="1844675"/>
            <a:ext cx="3600450" cy="720725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Совершенная конкуренция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9AB70C-A03D-4373-BCCA-7F1F1637F9F9}"/>
              </a:ext>
            </a:extLst>
          </p:cNvPr>
          <p:cNvSpPr/>
          <p:nvPr/>
        </p:nvSpPr>
        <p:spPr>
          <a:xfrm>
            <a:off x="684213" y="4437063"/>
            <a:ext cx="165576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Чистая конкуренция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D6197B-059E-4467-B06E-9CC2C25FF89B}"/>
              </a:ext>
            </a:extLst>
          </p:cNvPr>
          <p:cNvSpPr/>
          <p:nvPr/>
        </p:nvSpPr>
        <p:spPr>
          <a:xfrm>
            <a:off x="3132138" y="4437063"/>
            <a:ext cx="18002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Чистая монополия / монопсония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F8CB81-FB7C-4828-ACD7-E4A84DB3CFD4}"/>
              </a:ext>
            </a:extLst>
          </p:cNvPr>
          <p:cNvSpPr/>
          <p:nvPr/>
        </p:nvSpPr>
        <p:spPr>
          <a:xfrm>
            <a:off x="5076825" y="4437063"/>
            <a:ext cx="165576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Олигополия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E71360-548E-4342-906A-DE173565E83D}"/>
              </a:ext>
            </a:extLst>
          </p:cNvPr>
          <p:cNvSpPr/>
          <p:nvPr/>
        </p:nvSpPr>
        <p:spPr>
          <a:xfrm>
            <a:off x="6875463" y="4437063"/>
            <a:ext cx="18002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Монополистическая конкуренция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75CE74-7D08-4199-BBF4-B7F564189EE5}"/>
              </a:ext>
            </a:extLst>
          </p:cNvPr>
          <p:cNvSpPr/>
          <p:nvPr/>
        </p:nvSpPr>
        <p:spPr>
          <a:xfrm>
            <a:off x="684213" y="5805488"/>
            <a:ext cx="7991475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Рыночные структуры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FA3E5E2F-3104-41DB-871B-4BB4B5B06148}"/>
              </a:ext>
            </a:extLst>
          </p:cNvPr>
          <p:cNvSpPr/>
          <p:nvPr/>
        </p:nvSpPr>
        <p:spPr>
          <a:xfrm>
            <a:off x="6372225" y="2708275"/>
            <a:ext cx="360363" cy="1584325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1F18472F-4CF9-48D1-81FE-907C7FD348D5}"/>
              </a:ext>
            </a:extLst>
          </p:cNvPr>
          <p:cNvSpPr/>
          <p:nvPr/>
        </p:nvSpPr>
        <p:spPr>
          <a:xfrm>
            <a:off x="8172450" y="2708275"/>
            <a:ext cx="360363" cy="1584325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id="{B2F74E55-5894-4BAB-9A59-8882350C33F2}"/>
              </a:ext>
            </a:extLst>
          </p:cNvPr>
          <p:cNvSpPr/>
          <p:nvPr/>
        </p:nvSpPr>
        <p:spPr>
          <a:xfrm>
            <a:off x="4500563" y="2708275"/>
            <a:ext cx="358775" cy="1584325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EC67E31F-005B-41C0-A50F-E3108825697E}"/>
              </a:ext>
            </a:extLst>
          </p:cNvPr>
          <p:cNvSpPr/>
          <p:nvPr/>
        </p:nvSpPr>
        <p:spPr>
          <a:xfrm>
            <a:off x="1331913" y="2708275"/>
            <a:ext cx="360362" cy="1584325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F867C3-66DD-48E4-96FD-EE30E54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marL="6350" indent="-6350" algn="just">
              <a:buFont typeface="Wingdings 2" panose="05020102010507070707" pitchFamily="18" charset="2"/>
              <a:buNone/>
              <a:defRPr/>
            </a:pPr>
            <a:r>
              <a:rPr lang="ru-RU" b="1" dirty="0"/>
              <a:t>Базовые характеристики рынка чистой конкуренции: </a:t>
            </a:r>
          </a:p>
          <a:p>
            <a:pPr marL="6350" indent="-6350" algn="just"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бесконечно большое число продавцов и покупателей </a:t>
            </a:r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бесконечно малая доля продукции отдельного продавца (спроса отдельного покупателя) на рынке </a:t>
            </a:r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влияние отдельного продавца / покупателя на цену и объем выпуска бесконечно мало </a:t>
            </a:r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барьеры входа-выхода отсутствуют </a:t>
            </a:r>
            <a:endParaRPr lang="en-US" dirty="0"/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однородный продукт</a:t>
            </a:r>
          </a:p>
          <a:p>
            <a:pPr marL="6350" indent="-6350" algn="just">
              <a:buFont typeface="Wingdings" pitchFamily="2" charset="2"/>
              <a:buChar char="ü"/>
              <a:defRPr/>
            </a:pPr>
            <a:r>
              <a:rPr lang="ru-RU" dirty="0"/>
              <a:t>цена носит экзогенный (внешний) по отношению к продавцу / покупателю характер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F867C3-66DD-48E4-96FD-EE30E54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800" b="1" dirty="0"/>
              <a:t>Предложение фирмы и отрасли в долгосрочном периоде</a:t>
            </a:r>
            <a:endParaRPr lang="ru-RU" sz="2800" dirty="0"/>
          </a:p>
          <a:p>
            <a:pPr marL="0" indent="0" algn="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Рост равновесной рыночной </a:t>
            </a:r>
          </a:p>
          <a:p>
            <a:pPr marL="0" indent="0" algn="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цены в результате </a:t>
            </a:r>
          </a:p>
          <a:p>
            <a:pPr marL="0" indent="0" algn="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сокращения предложения.</a:t>
            </a:r>
            <a:endParaRPr lang="ru-RU" sz="2800" dirty="0"/>
          </a:p>
          <a:p>
            <a:pPr marL="0" indent="0" fontAlgn="base">
              <a:lnSpc>
                <a:spcPct val="110000"/>
              </a:lnSpc>
              <a:buNone/>
            </a:pPr>
            <a:endParaRPr lang="ru-RU" sz="2400" dirty="0"/>
          </a:p>
          <a:p>
            <a:pPr marL="0" indent="0" fontAlgn="base">
              <a:lnSpc>
                <a:spcPct val="110000"/>
              </a:lnSpc>
              <a:buNone/>
            </a:pPr>
            <a:endParaRPr lang="ru-RU" sz="2800" dirty="0"/>
          </a:p>
          <a:p>
            <a:pPr marL="0" indent="0" fontAlgn="base">
              <a:lnSpc>
                <a:spcPct val="110000"/>
              </a:lnSpc>
              <a:buNone/>
            </a:pPr>
            <a:endParaRPr lang="ru-RU" sz="2800" dirty="0"/>
          </a:p>
          <a:p>
            <a:pPr marL="0" indent="0" fontAlgn="base">
              <a:lnSpc>
                <a:spcPct val="110000"/>
              </a:lnSpc>
              <a:buNone/>
            </a:pPr>
            <a:endParaRPr lang="ru-RU" sz="2800" dirty="0"/>
          </a:p>
          <a:p>
            <a:pPr marL="0" indent="0" fontAlgn="base">
              <a:lnSpc>
                <a:spcPct val="110000"/>
              </a:lnSpc>
              <a:buNone/>
            </a:pPr>
            <a:endParaRPr lang="ru-RU" sz="2800" dirty="0"/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Падение равновесной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рыночной цены в результате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роста предложения.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sz="2800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4" name="Рисунок 3" descr="https://economics.studio/files/uch_group40/uch_pgroup24/uch_uch6836/image/248.jpg">
            <a:extLst>
              <a:ext uri="{FF2B5EF4-FFF2-40B4-BE49-F238E27FC236}">
                <a16:creationId xmlns:a16="http://schemas.microsoft.com/office/drawing/2014/main" id="{DA38196A-1984-4420-A2B1-B51FDE046A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1" y="2044690"/>
            <a:ext cx="3106688" cy="230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conomics.studio/files/uch_group40/uch_pgroup24/uch_uch6836/image/249.jpg">
            <a:extLst>
              <a:ext uri="{FF2B5EF4-FFF2-40B4-BE49-F238E27FC236}">
                <a16:creationId xmlns:a16="http://schemas.microsoft.com/office/drawing/2014/main" id="{139D52A2-9E2F-46A7-BA4D-8FDAD373C5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6947"/>
            <a:ext cx="3106688" cy="215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26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F867C3-66DD-48E4-96FD-EE30E54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Равновесие конкурентной фирмы в краткосрочном периоде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5" name="Рисунок 4" descr="https://economics.studio/files/uch_group40/uch_pgroup24/uch_uch6836/image/234.jpg">
            <a:extLst>
              <a:ext uri="{FF2B5EF4-FFF2-40B4-BE49-F238E27FC236}">
                <a16:creationId xmlns:a16="http://schemas.microsoft.com/office/drawing/2014/main" id="{C376C3E9-D154-45DA-8B9C-6F8DAAD252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09965" cy="2728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676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F867C3-66DD-48E4-96FD-EE30E54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6350" indent="-6350" algn="just">
              <a:buFont typeface="Wingdings 2" panose="05020102010507070707" pitchFamily="18" charset="2"/>
              <a:buNone/>
              <a:defRPr/>
            </a:pPr>
            <a:r>
              <a:rPr lang="ru-RU" b="1" dirty="0"/>
              <a:t>Равновесие фирмы и равновесие отрасли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4" name="Рисунок 3" descr="https://economics.studio/files/uch_group40/uch_pgroup24/uch_uch6836/image/232.jpg">
            <a:extLst>
              <a:ext uri="{FF2B5EF4-FFF2-40B4-BE49-F238E27FC236}">
                <a16:creationId xmlns:a16="http://schemas.microsoft.com/office/drawing/2014/main" id="{4F17177B-3EDC-4F3C-A55A-2E3774E68C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31201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conomics.studio/files/uch_group40/uch_pgroup24/uch_uch6836/image/233.jpg">
            <a:extLst>
              <a:ext uri="{FF2B5EF4-FFF2-40B4-BE49-F238E27FC236}">
                <a16:creationId xmlns:a16="http://schemas.microsoft.com/office/drawing/2014/main" id="{2E19E04B-AB1A-41D6-8150-2C7B21FCEB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95232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318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6F867C3-66DD-48E4-96FD-EE30E54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/>
              <a:t>Равновесие конкурентной фирмы в долгосрочном периоде</a:t>
            </a: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sz="2800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В долгосрочном периоде равновесная цена отрасли устанавливается на уровне минимального значения долгосрочных средних издержек производства:   P = </a:t>
            </a:r>
            <a:r>
              <a:rPr lang="ru-RU" sz="2000" dirty="0" err="1"/>
              <a:t>LRAC</a:t>
            </a:r>
            <a:r>
              <a:rPr lang="ru-RU" sz="2000" baseline="-25000" dirty="0" err="1"/>
              <a:t>min</a:t>
            </a:r>
            <a:r>
              <a:rPr lang="ru-RU" sz="2000" dirty="0"/>
              <a:t>.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Точка E - точка равновесия фирмы в долгосрочном периоде. 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/>
              <a:t>В точке Е совпадают долгосрочные (LR) и краткосрочные (SR) предельные и средние показатели: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SRMC = SRAC = LRMC = LRAC = MR = P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sz="2400" b="1" dirty="0"/>
          </a:p>
          <a:p>
            <a:pPr marL="0" indent="0" fontAlgn="base">
              <a:buNone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/>
          </a:p>
        </p:txBody>
      </p:sp>
      <p:pic>
        <p:nvPicPr>
          <p:cNvPr id="5" name="Рисунок 4" descr="https://economics.studio/files/uch_group40/uch_pgroup24/uch_uch6836/image/250.jpg">
            <a:extLst>
              <a:ext uri="{FF2B5EF4-FFF2-40B4-BE49-F238E27FC236}">
                <a16:creationId xmlns:a16="http://schemas.microsoft.com/office/drawing/2014/main" id="{C7106DEC-5713-4BBE-A2EF-BD32A25220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4368"/>
            <a:ext cx="3528392" cy="2124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46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AE97C-D661-F84F-A8BB-C882A077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marL="0" indent="0"/>
            <a:r>
              <a:rPr lang="ru-RU" sz="3600" b="1" dirty="0">
                <a:solidFill>
                  <a:srgbClr val="FF0000"/>
                </a:solidFill>
              </a:rPr>
              <a:t>Теории фирмы: от </a:t>
            </a:r>
            <a:r>
              <a:rPr lang="ru-RU" sz="3600" b="1" dirty="0" err="1">
                <a:solidFill>
                  <a:srgbClr val="FF0000"/>
                </a:solidFill>
              </a:rPr>
              <a:t>А.Смита</a:t>
            </a:r>
            <a:r>
              <a:rPr lang="ru-RU" sz="3600" b="1" dirty="0">
                <a:solidFill>
                  <a:srgbClr val="FF0000"/>
                </a:solidFill>
              </a:rPr>
              <a:t> к </a:t>
            </a:r>
            <a:r>
              <a:rPr lang="ru-RU" sz="3600" b="1" dirty="0" err="1">
                <a:solidFill>
                  <a:srgbClr val="FF0000"/>
                </a:solidFill>
              </a:rPr>
              <a:t>Р.Коузу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2090B-4B60-4B4F-BADF-CE673944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r>
              <a:rPr lang="ru-RU" sz="2400" b="1" dirty="0"/>
              <a:t>классическая теория фирмы </a:t>
            </a:r>
            <a:r>
              <a:rPr lang="ru-RU" sz="2400" dirty="0"/>
              <a:t>(</a:t>
            </a:r>
            <a:r>
              <a:rPr lang="ru-RU" sz="2400" dirty="0" err="1"/>
              <a:t>А.Смит</a:t>
            </a:r>
            <a:r>
              <a:rPr lang="ru-RU" sz="2400" dirty="0"/>
              <a:t>): фирма – это экономический субъект, играющий ведущую роль в производстве экономических благ на основе разделения труда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неоклассическая теория фирмы </a:t>
            </a:r>
            <a:r>
              <a:rPr lang="ru-RU" sz="2400" dirty="0"/>
              <a:t>(</a:t>
            </a:r>
            <a:r>
              <a:rPr lang="ru-RU" sz="2400" dirty="0" err="1"/>
              <a:t>Дж.Хикс</a:t>
            </a:r>
            <a:r>
              <a:rPr lang="ru-RU" sz="2400" dirty="0"/>
              <a:t>): фирма- это экономический субъект, максимизирующий прибыль в условиях ограниченности ресурсов</a:t>
            </a:r>
          </a:p>
          <a:p>
            <a:r>
              <a:rPr lang="ru-RU" sz="2400" b="1" dirty="0"/>
              <a:t>институциональная теория фирмы</a:t>
            </a:r>
            <a:r>
              <a:rPr lang="ru-RU" sz="2400" dirty="0"/>
              <a:t> (</a:t>
            </a:r>
            <a:r>
              <a:rPr lang="ru-RU" sz="2400" dirty="0" err="1"/>
              <a:t>Р.Коуз</a:t>
            </a:r>
            <a:r>
              <a:rPr lang="ru-RU" sz="2400" dirty="0"/>
              <a:t>): фирма  - это иерархическая структура, </a:t>
            </a:r>
            <a:r>
              <a:rPr lang="ru-RU" sz="2400" dirty="0" err="1"/>
              <a:t>минимизурующая</a:t>
            </a:r>
            <a:r>
              <a:rPr lang="ru-RU" sz="2400" dirty="0"/>
              <a:t> </a:t>
            </a:r>
            <a:r>
              <a:rPr lang="ru-RU" sz="2400" dirty="0" err="1"/>
              <a:t>трансакционные</a:t>
            </a:r>
            <a:r>
              <a:rPr lang="ru-RU" sz="2400" dirty="0"/>
              <a:t> издержки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25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772AA0-7A9A-4DEA-BFFD-8DEB1929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Совершенная конкуренция и эффективность.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Преимущества: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Аллокативная</a:t>
            </a:r>
            <a:r>
              <a:rPr lang="ru-RU" sz="2000" dirty="0"/>
              <a:t> эффективность: P=MC.</a:t>
            </a:r>
          </a:p>
          <a:p>
            <a:pPr marL="0" indent="0">
              <a:buNone/>
            </a:pPr>
            <a:r>
              <a:rPr lang="ru-RU" sz="2000" dirty="0"/>
              <a:t>Производственная эффективность: P=</a:t>
            </a:r>
            <a:r>
              <a:rPr lang="ru-RU" sz="2000" dirty="0" err="1"/>
              <a:t>LKAC</a:t>
            </a:r>
            <a:r>
              <a:rPr lang="ru-RU" sz="2000" baseline="-25000" dirty="0" err="1"/>
              <a:t>min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Способность к саморегулированию.</a:t>
            </a:r>
          </a:p>
          <a:p>
            <a:pPr marL="0" indent="0">
              <a:buNone/>
            </a:pPr>
            <a:r>
              <a:rPr lang="ru-RU" sz="2000" dirty="0"/>
              <a:t>Гибкость, высокая адаптивной способность.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</a:rPr>
              <a:t>Недостатки: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Экономическая дифференциация населения.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Порождает монополистические тенденции.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Неполная занятость ресурсов.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Недопроизводство общественных благ.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Ограничение инноваций.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Ограничение дифференциации продукции.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29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223" y="554152"/>
            <a:ext cx="4306642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063" y="703679"/>
            <a:ext cx="565287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Рисунок 4" descr="Сетка с маленькими кругами">
            <a:extLst>
              <a:ext uri="{FF2B5EF4-FFF2-40B4-BE49-F238E27FC236}">
                <a16:creationId xmlns:a16="http://schemas.microsoft.com/office/drawing/2014/main" id="{61FF86ED-C634-7500-6023-DE511430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327" y="1943029"/>
            <a:ext cx="2964434" cy="296443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1B9E49-79B2-5981-7047-13BB33BA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38" y="875194"/>
            <a:ext cx="3801699" cy="50294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>
                    <a:alpha val="80000"/>
                  </a:schemeClr>
                </a:solidFill>
              </a:rPr>
              <a:t>Несовершенная конкуренция: монополия, монополистическая конкуренция, олигополия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0611" y="5775082"/>
            <a:ext cx="84320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74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8216"/>
            <a:ext cx="40640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Монополистическая</a:t>
            </a:r>
            <a:r>
              <a:rPr sz="21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конкуренция.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8608" y="879094"/>
            <a:ext cx="14484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Calibri"/>
                <a:cs typeface="Calibri"/>
              </a:rPr>
              <a:t>ограничения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879094"/>
            <a:ext cx="6636384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15" marR="5080" indent="-6350">
              <a:lnSpc>
                <a:spcPts val="2160"/>
              </a:lnSpc>
              <a:spcBef>
                <a:spcPts val="365"/>
              </a:spcBef>
              <a:tabLst>
                <a:tab pos="2292985" algn="l"/>
                <a:tab pos="3585845" algn="l"/>
                <a:tab pos="4232275" algn="l"/>
                <a:tab pos="5564505" algn="l"/>
              </a:tabLst>
            </a:pPr>
            <a:r>
              <a:rPr sz="2000" b="1" spc="-5" dirty="0">
                <a:latin typeface="Calibri"/>
                <a:cs typeface="Calibri"/>
              </a:rPr>
              <a:t>Дифференциация	</a:t>
            </a:r>
            <a:r>
              <a:rPr sz="2000" b="1" spc="-15" dirty="0">
                <a:latin typeface="Calibri"/>
                <a:cs typeface="Calibri"/>
              </a:rPr>
              <a:t>продукта	как	</a:t>
            </a:r>
            <a:r>
              <a:rPr sz="2000" b="1" spc="-5" dirty="0">
                <a:latin typeface="Calibri"/>
                <a:cs typeface="Calibri"/>
              </a:rPr>
              <a:t>основной	фактор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конкуренции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условиях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монополистической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конкуренции.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920123"/>
            <a:ext cx="8077200" cy="21393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100" b="1" spc="5" dirty="0">
                <a:latin typeface="Calibri"/>
                <a:cs typeface="Calibri"/>
              </a:rPr>
              <a:t>Базовые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характеристики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монополистической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конкуренции: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spcBef>
                <a:spcPts val="360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число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продавцов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покупателей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велико,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 ограничено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340"/>
              </a:spcBef>
              <a:buSzPct val="95238"/>
              <a:buFont typeface="Wingdings"/>
              <a:buChar char=""/>
              <a:tabLst>
                <a:tab pos="224790" algn="l"/>
              </a:tabLst>
            </a:pPr>
            <a:r>
              <a:rPr sz="2100" dirty="0">
                <a:latin typeface="Calibri"/>
                <a:cs typeface="Calibri"/>
              </a:rPr>
              <a:t>дифференцированный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продукт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spcBef>
                <a:spcPts val="360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несовершенная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информация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ts val="2400"/>
              </a:lnSpc>
              <a:spcBef>
                <a:spcPts val="335"/>
              </a:spcBef>
              <a:buSzPct val="95238"/>
              <a:buFont typeface="Wingdings"/>
              <a:buChar char=""/>
              <a:tabLst>
                <a:tab pos="224790" algn="l"/>
                <a:tab pos="1079500" algn="l"/>
                <a:tab pos="2628265" algn="l"/>
                <a:tab pos="4217035" algn="l"/>
                <a:tab pos="5616575" algn="l"/>
                <a:tab pos="6781165" algn="l"/>
              </a:tabLst>
            </a:pPr>
            <a:r>
              <a:rPr sz="2100" spc="-20" dirty="0">
                <a:latin typeface="Calibri"/>
                <a:cs typeface="Calibri"/>
              </a:rPr>
              <a:t>доля	</a:t>
            </a:r>
            <a:r>
              <a:rPr sz="2100" spc="-10" dirty="0">
                <a:latin typeface="Calibri"/>
                <a:cs typeface="Calibri"/>
              </a:rPr>
              <a:t>продукции	</a:t>
            </a:r>
            <a:r>
              <a:rPr sz="2100" spc="-25" dirty="0">
                <a:latin typeface="Calibri"/>
                <a:cs typeface="Calibri"/>
              </a:rPr>
              <a:t>отдельного	</a:t>
            </a:r>
            <a:r>
              <a:rPr sz="2100" spc="-5" dirty="0">
                <a:latin typeface="Calibri"/>
                <a:cs typeface="Calibri"/>
              </a:rPr>
              <a:t>продавца	(спроса	</a:t>
            </a:r>
            <a:r>
              <a:rPr sz="2100" spc="-20" dirty="0">
                <a:latin typeface="Calibri"/>
                <a:cs typeface="Calibri"/>
              </a:rPr>
              <a:t>отдельного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100" spc="-5" dirty="0">
                <a:latin typeface="Calibri"/>
                <a:cs typeface="Calibri"/>
              </a:rPr>
              <a:t>покупателя)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рынке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невелика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4074363"/>
            <a:ext cx="3943985" cy="16529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24154" indent="-212090">
              <a:lnSpc>
                <a:spcPts val="2400"/>
              </a:lnSpc>
              <a:spcBef>
                <a:spcPts val="115"/>
              </a:spcBef>
              <a:buSzPct val="95238"/>
              <a:buFont typeface="Wingdings"/>
              <a:buChar char=""/>
              <a:tabLst>
                <a:tab pos="224790" algn="l"/>
                <a:tab pos="1360170" algn="l"/>
                <a:tab pos="2817495" algn="l"/>
              </a:tabLst>
            </a:pPr>
            <a:r>
              <a:rPr sz="2100" spc="-5" dirty="0">
                <a:latin typeface="Calibri"/>
                <a:cs typeface="Calibri"/>
              </a:rPr>
              <a:t>влияние	</a:t>
            </a:r>
            <a:r>
              <a:rPr sz="2100" spc="-25" dirty="0">
                <a:latin typeface="Calibri"/>
                <a:cs typeface="Calibri"/>
              </a:rPr>
              <a:t>отдельного	</a:t>
            </a:r>
            <a:r>
              <a:rPr sz="2100" spc="-10" dirty="0">
                <a:latin typeface="Calibri"/>
                <a:cs typeface="Calibri"/>
              </a:rPr>
              <a:t>продавца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100" dirty="0">
                <a:latin typeface="Calibri"/>
                <a:cs typeface="Calibri"/>
              </a:rPr>
              <a:t>выпуска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незначительно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335"/>
              </a:spcBef>
              <a:buSzPct val="95238"/>
              <a:buFont typeface="Wingdings"/>
              <a:buChar char=""/>
              <a:tabLst>
                <a:tab pos="224790" algn="l"/>
              </a:tabLst>
            </a:pPr>
            <a:r>
              <a:rPr sz="2100" dirty="0">
                <a:latin typeface="Calibri"/>
                <a:cs typeface="Calibri"/>
              </a:rPr>
              <a:t>барьеры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входа-выхода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слабые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ts val="2390"/>
              </a:lnSpc>
              <a:spcBef>
                <a:spcPts val="360"/>
              </a:spcBef>
              <a:buSzPct val="95238"/>
              <a:buFont typeface="Wingdings"/>
              <a:buChar char=""/>
              <a:tabLst>
                <a:tab pos="224154" algn="l"/>
                <a:tab pos="1372235" algn="l"/>
                <a:tab pos="2841625" algn="l"/>
              </a:tabLst>
            </a:pPr>
            <a:r>
              <a:rPr sz="2100" spc="-5" dirty="0">
                <a:latin typeface="Calibri"/>
                <a:cs typeface="Calibri"/>
              </a:rPr>
              <a:t>влияние	</a:t>
            </a:r>
            <a:r>
              <a:rPr sz="2100" spc="-25" dirty="0">
                <a:latin typeface="Calibri"/>
                <a:cs typeface="Calibri"/>
              </a:rPr>
              <a:t>отдельного	</a:t>
            </a:r>
            <a:r>
              <a:rPr sz="2100" spc="-15" dirty="0">
                <a:latin typeface="Calibri"/>
                <a:cs typeface="Calibri"/>
              </a:rPr>
              <a:t>продавца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100" dirty="0">
                <a:latin typeface="Calibri"/>
                <a:cs typeface="Calibri"/>
              </a:rPr>
              <a:t>конкуренция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9591" y="4074363"/>
            <a:ext cx="4000500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92735" algn="l"/>
                <a:tab pos="1756410" algn="l"/>
                <a:tab pos="2204720" algn="l"/>
                <a:tab pos="2924175" algn="l"/>
                <a:tab pos="3250565" algn="l"/>
              </a:tabLst>
            </a:pPr>
            <a:r>
              <a:rPr sz="2100" spc="5" dirty="0">
                <a:latin typeface="Calibri"/>
                <a:cs typeface="Calibri"/>
              </a:rPr>
              <a:t>/	п</a:t>
            </a:r>
            <a:r>
              <a:rPr sz="2100" spc="-5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к</a:t>
            </a:r>
            <a:r>
              <a:rPr sz="2100" spc="-15" dirty="0">
                <a:latin typeface="Calibri"/>
                <a:cs typeface="Calibri"/>
              </a:rPr>
              <a:t>у</a:t>
            </a:r>
            <a:r>
              <a:rPr sz="2100" spc="5" dirty="0">
                <a:latin typeface="Calibri"/>
                <a:cs typeface="Calibri"/>
              </a:rPr>
              <a:t>па</a:t>
            </a:r>
            <a:r>
              <a:rPr sz="2100" spc="-50" dirty="0">
                <a:latin typeface="Calibri"/>
                <a:cs typeface="Calibri"/>
              </a:rPr>
              <a:t>т</a:t>
            </a:r>
            <a:r>
              <a:rPr sz="2100" spc="-20" dirty="0">
                <a:latin typeface="Calibri"/>
                <a:cs typeface="Calibri"/>
              </a:rPr>
              <a:t>е</a:t>
            </a:r>
            <a:r>
              <a:rPr sz="2100" dirty="0">
                <a:latin typeface="Calibri"/>
                <a:cs typeface="Calibri"/>
              </a:rPr>
              <a:t>л</a:t>
            </a:r>
            <a:r>
              <a:rPr sz="2100" spc="5" dirty="0">
                <a:latin typeface="Calibri"/>
                <a:cs typeface="Calibri"/>
              </a:rPr>
              <a:t>я</a:t>
            </a:r>
            <a:r>
              <a:rPr sz="2100" dirty="0">
                <a:latin typeface="Calibri"/>
                <a:cs typeface="Calibri"/>
              </a:rPr>
              <a:t>	н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5" dirty="0">
                <a:latin typeface="Calibri"/>
                <a:cs typeface="Calibri"/>
              </a:rPr>
              <a:t>ц</a:t>
            </a:r>
            <a:r>
              <a:rPr sz="2100" spc="5" dirty="0">
                <a:latin typeface="Calibri"/>
                <a:cs typeface="Calibri"/>
              </a:rPr>
              <a:t>ену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бъ</a:t>
            </a:r>
            <a:r>
              <a:rPr sz="2100" spc="-45" dirty="0">
                <a:latin typeface="Calibri"/>
                <a:cs typeface="Calibri"/>
              </a:rPr>
              <a:t>е</a:t>
            </a:r>
            <a:r>
              <a:rPr sz="2100" spc="5" dirty="0">
                <a:latin typeface="Calibri"/>
                <a:cs typeface="Calibri"/>
              </a:rPr>
              <a:t>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6167" y="5093334"/>
            <a:ext cx="39693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73075" algn="l"/>
                <a:tab pos="1204595" algn="l"/>
                <a:tab pos="2734945" algn="l"/>
              </a:tabLst>
            </a:pPr>
            <a:r>
              <a:rPr sz="2100" dirty="0">
                <a:latin typeface="Calibri"/>
                <a:cs typeface="Calibri"/>
              </a:rPr>
              <a:t>н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5" dirty="0">
                <a:latin typeface="Calibri"/>
                <a:cs typeface="Calibri"/>
              </a:rPr>
              <a:t>ц</a:t>
            </a:r>
            <a:r>
              <a:rPr sz="2100" spc="5" dirty="0">
                <a:latin typeface="Calibri"/>
                <a:cs typeface="Calibri"/>
              </a:rPr>
              <a:t>е</a:t>
            </a:r>
            <a:r>
              <a:rPr sz="2100" spc="-20" dirty="0">
                <a:latin typeface="Calibri"/>
                <a:cs typeface="Calibri"/>
              </a:rPr>
              <a:t>н</a:t>
            </a:r>
            <a:r>
              <a:rPr sz="2100" spc="5" dirty="0">
                <a:latin typeface="Calibri"/>
                <a:cs typeface="Calibri"/>
              </a:rPr>
              <a:t>у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30" dirty="0">
                <a:latin typeface="Calibri"/>
                <a:cs typeface="Calibri"/>
              </a:rPr>
              <a:t>от</a:t>
            </a:r>
            <a:r>
              <a:rPr sz="2100" spc="5" dirty="0">
                <a:latin typeface="Calibri"/>
                <a:cs typeface="Calibri"/>
              </a:rPr>
              <a:t>су</a:t>
            </a:r>
            <a:r>
              <a:rPr sz="2100" spc="-30" dirty="0">
                <a:latin typeface="Calibri"/>
                <a:cs typeface="Calibri"/>
              </a:rPr>
              <a:t>т</a:t>
            </a:r>
            <a:r>
              <a:rPr sz="2100" spc="5" dirty="0">
                <a:latin typeface="Calibri"/>
                <a:cs typeface="Calibri"/>
              </a:rPr>
              <a:t>с</a:t>
            </a:r>
            <a:r>
              <a:rPr sz="2100" spc="-35" dirty="0">
                <a:latin typeface="Calibri"/>
                <a:cs typeface="Calibri"/>
              </a:rPr>
              <a:t>т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45" dirty="0">
                <a:latin typeface="Calibri"/>
                <a:cs typeface="Calibri"/>
              </a:rPr>
              <a:t>у</a:t>
            </a:r>
            <a:r>
              <a:rPr sz="2100" spc="5" dirty="0">
                <a:latin typeface="Calibri"/>
                <a:cs typeface="Calibri"/>
              </a:rPr>
              <a:t>ет</a:t>
            </a:r>
            <a:r>
              <a:rPr sz="2100" dirty="0">
                <a:latin typeface="Calibri"/>
                <a:cs typeface="Calibri"/>
              </a:rPr>
              <a:t>;	</a:t>
            </a:r>
            <a:r>
              <a:rPr sz="2100" spc="5" dirty="0">
                <a:latin typeface="Calibri"/>
                <a:cs typeface="Calibri"/>
              </a:rPr>
              <a:t>не</a:t>
            </a:r>
            <a:r>
              <a:rPr sz="2100" spc="-35" dirty="0">
                <a:latin typeface="Calibri"/>
                <a:cs typeface="Calibri"/>
              </a:rPr>
              <a:t>ц</a:t>
            </a:r>
            <a:r>
              <a:rPr sz="2100" spc="10" dirty="0">
                <a:latin typeface="Calibri"/>
                <a:cs typeface="Calibri"/>
              </a:rPr>
              <a:t>е</a:t>
            </a:r>
            <a:r>
              <a:rPr sz="2100" spc="5" dirty="0">
                <a:latin typeface="Calibri"/>
                <a:cs typeface="Calibri"/>
              </a:rPr>
              <a:t>но</a:t>
            </a:r>
            <a:r>
              <a:rPr sz="2100" spc="-5" dirty="0">
                <a:latin typeface="Calibri"/>
                <a:cs typeface="Calibri"/>
              </a:rPr>
              <a:t>в</a:t>
            </a:r>
            <a:r>
              <a:rPr sz="2100" spc="5" dirty="0">
                <a:latin typeface="Calibri"/>
                <a:cs typeface="Calibri"/>
              </a:rPr>
              <a:t>ая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375407"/>
            <a:ext cx="7862068" cy="70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400" b="1" kern="1200" spc="-1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Цена</a:t>
            </a:r>
            <a:r>
              <a:rPr lang="en-US" sz="2400" b="1" kern="1200" spc="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2400" b="1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выпуск</a:t>
            </a:r>
            <a:r>
              <a:rPr lang="en-US" sz="2400" b="1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</a:t>
            </a:r>
            <a:r>
              <a:rPr lang="en-US" sz="2400" b="1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монополистической</a:t>
            </a:r>
            <a:r>
              <a:rPr lang="en-US" sz="2400" b="1" kern="1200" spc="9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-1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конкуренции</a:t>
            </a:r>
            <a:endParaRPr lang="en-US" sz="2400" b="1" kern="1200" spc="-15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650" y="1196752"/>
            <a:ext cx="4303390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/>
              <a:t>Dc</a:t>
            </a:r>
            <a:r>
              <a:rPr lang="en-US" sz="2000" spc="-20" dirty="0"/>
              <a:t> </a:t>
            </a:r>
            <a:r>
              <a:rPr lang="en-US" sz="2000" dirty="0"/>
              <a:t>-</a:t>
            </a:r>
            <a:r>
              <a:rPr lang="en-US" sz="2000" spc="-10" dirty="0"/>
              <a:t> </a:t>
            </a:r>
            <a:r>
              <a:rPr lang="en-US" sz="2000" spc="-5" dirty="0" err="1"/>
              <a:t>кривая</a:t>
            </a:r>
            <a:r>
              <a:rPr lang="en-US" sz="2000" spc="5" dirty="0"/>
              <a:t> </a:t>
            </a:r>
            <a:r>
              <a:rPr lang="en-US" sz="2000" spc="-5" dirty="0" err="1"/>
              <a:t>спроса</a:t>
            </a:r>
            <a:r>
              <a:rPr lang="en-US" sz="2000" spc="-15" dirty="0"/>
              <a:t> </a:t>
            </a:r>
            <a:r>
              <a:rPr lang="en-US" sz="2000" dirty="0" err="1"/>
              <a:t>при</a:t>
            </a:r>
            <a:r>
              <a:rPr lang="en-US" sz="2000" spc="-15" dirty="0"/>
              <a:t> </a:t>
            </a:r>
            <a:r>
              <a:rPr lang="en-US" sz="2000" spc="-5" dirty="0"/>
              <a:t>совершенной</a:t>
            </a:r>
            <a:r>
              <a:rPr lang="en-US" sz="2000" spc="15" dirty="0"/>
              <a:t> </a:t>
            </a:r>
            <a:r>
              <a:rPr lang="en-US" sz="2000" spc="-10" dirty="0" err="1"/>
              <a:t>конкуренции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505"/>
              </a:spcBef>
            </a:pPr>
            <a:r>
              <a:rPr lang="en-US" sz="2000" dirty="0"/>
              <a:t>Dm</a:t>
            </a:r>
            <a:r>
              <a:rPr lang="en-US" sz="2000" spc="-10" dirty="0"/>
              <a:t> </a:t>
            </a:r>
            <a:r>
              <a:rPr lang="en-US" sz="2000" dirty="0"/>
              <a:t>–</a:t>
            </a:r>
            <a:r>
              <a:rPr lang="en-US" sz="2000" spc="-10" dirty="0"/>
              <a:t> </a:t>
            </a:r>
            <a:r>
              <a:rPr lang="en-US" sz="2000" dirty="0" err="1"/>
              <a:t>кривая</a:t>
            </a:r>
            <a:r>
              <a:rPr lang="en-US" sz="2000" spc="10" dirty="0"/>
              <a:t> </a:t>
            </a:r>
            <a:r>
              <a:rPr lang="en-US" sz="2000" dirty="0" err="1"/>
              <a:t>спроса</a:t>
            </a:r>
            <a:r>
              <a:rPr lang="en-US" sz="2000" spc="-10" dirty="0"/>
              <a:t> </a:t>
            </a:r>
            <a:r>
              <a:rPr lang="en-US" sz="2000" spc="-10" dirty="0" err="1"/>
              <a:t>монополиста</a:t>
            </a:r>
            <a:r>
              <a:rPr lang="en-US" sz="2000" spc="-30" dirty="0"/>
              <a:t> </a:t>
            </a:r>
            <a:endParaRPr lang="ru-RU" sz="2000" spc="-30" dirty="0"/>
          </a:p>
          <a:p>
            <a:pPr>
              <a:lnSpc>
                <a:spcPct val="90000"/>
              </a:lnSpc>
              <a:spcBef>
                <a:spcPts val="505"/>
              </a:spcBef>
            </a:pPr>
            <a:r>
              <a:rPr lang="en-US" sz="2000" spc="-5" dirty="0" err="1"/>
              <a:t>Qm</a:t>
            </a:r>
            <a:r>
              <a:rPr lang="en-US" sz="2000" spc="-5" dirty="0"/>
              <a:t> </a:t>
            </a:r>
            <a:r>
              <a:rPr lang="ru-RU" sz="2000" spc="-5" dirty="0"/>
              <a:t>меньше</a:t>
            </a:r>
            <a:r>
              <a:rPr lang="en-US" sz="2000" dirty="0"/>
              <a:t> </a:t>
            </a:r>
            <a:r>
              <a:rPr lang="en-US" sz="2000" spc="-10" dirty="0"/>
              <a:t>Qc </a:t>
            </a:r>
            <a:r>
              <a:rPr lang="en-US" sz="2000" spc="-5" dirty="0"/>
              <a:t> </a:t>
            </a:r>
            <a:endParaRPr lang="ru-RU" sz="2000" spc="-5" dirty="0"/>
          </a:p>
          <a:p>
            <a:pPr>
              <a:lnSpc>
                <a:spcPct val="90000"/>
              </a:lnSpc>
              <a:spcBef>
                <a:spcPts val="505"/>
              </a:spcBef>
            </a:pPr>
            <a:r>
              <a:rPr lang="en-US" sz="2000" dirty="0"/>
              <a:t>Pm </a:t>
            </a:r>
            <a:r>
              <a:rPr lang="ru-RU" sz="2000" dirty="0"/>
              <a:t>больше</a:t>
            </a:r>
            <a:r>
              <a:rPr lang="en-US" sz="2000" dirty="0"/>
              <a:t> </a:t>
            </a:r>
            <a:r>
              <a:rPr lang="en-US" sz="2000" spc="-40" dirty="0"/>
              <a:t>Pc </a:t>
            </a:r>
            <a:r>
              <a:rPr lang="en-US" sz="2000" spc="-35" dirty="0"/>
              <a:t> </a:t>
            </a:r>
            <a:endParaRPr lang="ru-RU" sz="2000" spc="-35" dirty="0"/>
          </a:p>
          <a:p>
            <a:pPr>
              <a:lnSpc>
                <a:spcPct val="90000"/>
              </a:lnSpc>
              <a:spcBef>
                <a:spcPts val="505"/>
              </a:spcBef>
            </a:pPr>
            <a:r>
              <a:rPr lang="en-US" sz="2000" spc="-15" dirty="0" err="1"/>
              <a:t>ACm</a:t>
            </a:r>
            <a:r>
              <a:rPr lang="en-US" sz="2000" spc="-50" dirty="0"/>
              <a:t> </a:t>
            </a:r>
            <a:r>
              <a:rPr lang="ru-RU" sz="2000" spc="-50" dirty="0"/>
              <a:t>больше</a:t>
            </a:r>
            <a:r>
              <a:rPr lang="en-US" sz="2000" spc="-114" dirty="0"/>
              <a:t> </a:t>
            </a:r>
            <a:r>
              <a:rPr lang="en-US" sz="2000" spc="-15" dirty="0" err="1"/>
              <a:t>ACc</a:t>
            </a:r>
            <a:endParaRPr lang="en-US" sz="2000" spc="-15" dirty="0"/>
          </a:p>
          <a:p>
            <a:pPr>
              <a:lnSpc>
                <a:spcPct val="90000"/>
              </a:lnSpc>
              <a:spcBef>
                <a:spcPts val="110"/>
              </a:spcBef>
            </a:pPr>
            <a:endParaRPr lang="en-US" sz="2000" spc="-5" dirty="0"/>
          </a:p>
          <a:p>
            <a:pPr>
              <a:lnSpc>
                <a:spcPct val="90000"/>
              </a:lnSpc>
              <a:spcBef>
                <a:spcPts val="110"/>
              </a:spcBef>
            </a:pPr>
            <a:r>
              <a:rPr lang="en-US" sz="2000" spc="-5" dirty="0"/>
              <a:t>Совершенная </a:t>
            </a:r>
            <a:r>
              <a:rPr lang="en-US" sz="2000" spc="-5" dirty="0" err="1"/>
              <a:t>конкуренция</a:t>
            </a:r>
            <a:r>
              <a:rPr lang="en-US" sz="2000" spc="-5" dirty="0"/>
              <a:t>:</a:t>
            </a:r>
            <a:r>
              <a:rPr lang="en-US" sz="2000" spc="-40" dirty="0"/>
              <a:t> </a:t>
            </a:r>
          </a:p>
          <a:p>
            <a:pPr>
              <a:lnSpc>
                <a:spcPct val="90000"/>
              </a:lnSpc>
              <a:spcBef>
                <a:spcPts val="110"/>
              </a:spcBef>
            </a:pPr>
            <a:r>
              <a:rPr lang="en-US" sz="2000" spc="5" dirty="0" err="1"/>
              <a:t>Р</a:t>
            </a:r>
            <a:r>
              <a:rPr lang="en-US" sz="2000" spc="-30" dirty="0"/>
              <a:t> </a:t>
            </a:r>
            <a:r>
              <a:rPr lang="en-US" sz="2000" spc="5" dirty="0"/>
              <a:t>=</a:t>
            </a:r>
            <a:r>
              <a:rPr lang="en-US" sz="2000" dirty="0"/>
              <a:t> </a:t>
            </a:r>
            <a:r>
              <a:rPr lang="en-US" sz="2000" spc="-20" dirty="0"/>
              <a:t>АС.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spc="-5" dirty="0"/>
          </a:p>
          <a:p>
            <a:pPr>
              <a:lnSpc>
                <a:spcPct val="90000"/>
              </a:lnSpc>
            </a:pPr>
            <a:r>
              <a:rPr lang="en-US" sz="2000" spc="-5" dirty="0" err="1"/>
              <a:t>Монополистическая</a:t>
            </a:r>
            <a:r>
              <a:rPr lang="en-US" sz="2000" spc="15" dirty="0"/>
              <a:t> </a:t>
            </a:r>
            <a:r>
              <a:rPr lang="en-US" sz="2000" spc="-5" dirty="0" err="1"/>
              <a:t>конкуренция</a:t>
            </a:r>
            <a:r>
              <a:rPr lang="en-US" sz="2000" spc="-5" dirty="0"/>
              <a:t>:</a:t>
            </a:r>
            <a:r>
              <a:rPr lang="en-US" sz="2000" spc="-4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spc="15" dirty="0" err="1"/>
              <a:t>Рm</a:t>
            </a:r>
            <a:r>
              <a:rPr lang="en-US" sz="2000" spc="-25" dirty="0"/>
              <a:t> </a:t>
            </a:r>
            <a:r>
              <a:rPr lang="en-US" sz="2000" dirty="0"/>
              <a:t>&gt;</a:t>
            </a:r>
            <a:r>
              <a:rPr lang="en-US" sz="2000" spc="-5" dirty="0"/>
              <a:t> </a:t>
            </a:r>
            <a:r>
              <a:rPr lang="en-US" sz="2000" spc="5" dirty="0"/>
              <a:t>min</a:t>
            </a:r>
            <a:r>
              <a:rPr lang="en-US" sz="2000" spc="-55" dirty="0"/>
              <a:t> </a:t>
            </a:r>
            <a:r>
              <a:rPr lang="en-US" sz="2000" spc="-5" dirty="0"/>
              <a:t>AC.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55"/>
              </a:spcBef>
            </a:pPr>
            <a:endParaRPr lang="en-US" sz="2000" dirty="0"/>
          </a:p>
          <a:p>
            <a:pPr marR="915669">
              <a:lnSpc>
                <a:spcPct val="90000"/>
              </a:lnSpc>
              <a:spcBef>
                <a:spcPts val="5"/>
              </a:spcBef>
            </a:pPr>
            <a:r>
              <a:rPr lang="ru-RU" sz="2000" i="1" spc="-5" dirty="0"/>
              <a:t>При </a:t>
            </a:r>
            <a:r>
              <a:rPr lang="en-US" sz="2000" i="1" spc="-10" dirty="0" err="1"/>
              <a:t>монополистической</a:t>
            </a:r>
            <a:r>
              <a:rPr lang="en-US" sz="2000" i="1" spc="-10" dirty="0"/>
              <a:t> </a:t>
            </a:r>
            <a:r>
              <a:rPr lang="en-US" sz="2000" i="1" spc="-484" dirty="0"/>
              <a:t> </a:t>
            </a:r>
            <a:r>
              <a:rPr lang="en-US" sz="2000" i="1" spc="-5" dirty="0" err="1"/>
              <a:t>конкуренции</a:t>
            </a:r>
            <a:r>
              <a:rPr lang="en-US" sz="2000" i="1" spc="-5" dirty="0"/>
              <a:t> </a:t>
            </a:r>
            <a:r>
              <a:rPr lang="en-US" sz="2000" i="1" spc="-5" dirty="0" err="1"/>
              <a:t>существует</a:t>
            </a:r>
            <a:r>
              <a:rPr lang="en-US" sz="2000" i="1" spc="-5" dirty="0"/>
              <a:t> </a:t>
            </a:r>
            <a:r>
              <a:rPr lang="en-US" sz="2000" i="1" spc="-15" dirty="0" err="1"/>
              <a:t>неполная</a:t>
            </a:r>
            <a:r>
              <a:rPr lang="en-US" sz="2000" i="1" spc="-15" dirty="0"/>
              <a:t> </a:t>
            </a:r>
            <a:r>
              <a:rPr lang="en-US" sz="2000" i="1" spc="-10" dirty="0"/>
              <a:t> </a:t>
            </a:r>
            <a:r>
              <a:rPr lang="en-US" sz="2000" i="1" spc="-10" dirty="0" err="1"/>
              <a:t>загрузка</a:t>
            </a:r>
            <a:r>
              <a:rPr lang="en-US" sz="2000" i="1" spc="-65" dirty="0"/>
              <a:t> </a:t>
            </a:r>
            <a:r>
              <a:rPr lang="en-US" sz="2000" i="1" spc="-5" dirty="0" err="1"/>
              <a:t>производственных</a:t>
            </a:r>
            <a:r>
              <a:rPr lang="en-US" sz="2000" i="1" spc="-60" dirty="0"/>
              <a:t> </a:t>
            </a:r>
            <a:r>
              <a:rPr lang="en-US" sz="2000" i="1" dirty="0" err="1"/>
              <a:t>мощностей</a:t>
            </a:r>
            <a:r>
              <a:rPr lang="en-US" sz="2000" i="1" dirty="0"/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1914" y="2060848"/>
            <a:ext cx="414855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383" rIns="0" bIns="0" rtlCol="0">
            <a:spAutoFit/>
          </a:bodyPr>
          <a:lstStyle/>
          <a:p>
            <a:pPr marL="48895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Равновесие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фирмы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краткосрочном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периоде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условиях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монополистической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конкуренции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473" y="1780032"/>
            <a:ext cx="6306990" cy="446292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383" rIns="0" bIns="0" rtlCol="0">
            <a:spAutoFit/>
          </a:bodyPr>
          <a:lstStyle/>
          <a:p>
            <a:pPr marL="48895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Равновесие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фирмы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долгосрочном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периоде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условиях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монополистической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конкуренции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1818722"/>
            <a:ext cx="5495544" cy="450587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93217"/>
            <a:ext cx="6906895" cy="2713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5" dirty="0">
                <a:latin typeface="Calibri"/>
                <a:cs typeface="Calibri"/>
              </a:rPr>
              <a:t>Последствия</a:t>
            </a:r>
            <a:r>
              <a:rPr sz="2600" b="1" spc="7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монополистической</a:t>
            </a:r>
            <a:r>
              <a:rPr sz="2600" b="1" spc="8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конкуренции: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3515" algn="l"/>
              </a:tabLst>
            </a:pPr>
            <a:r>
              <a:rPr sz="2600" spc="-5" dirty="0">
                <a:latin typeface="Calibri"/>
                <a:cs typeface="Calibri"/>
              </a:rPr>
              <a:t>завышение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цены</a:t>
            </a:r>
            <a:endParaRPr sz="26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183515" algn="l"/>
              </a:tabLst>
            </a:pPr>
            <a:r>
              <a:rPr sz="2600" spc="-10" dirty="0">
                <a:latin typeface="Calibri"/>
                <a:cs typeface="Calibri"/>
              </a:rPr>
              <a:t>занижение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выпуска</a:t>
            </a:r>
            <a:endParaRPr sz="26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3515" algn="l"/>
              </a:tabLst>
            </a:pPr>
            <a:r>
              <a:rPr sz="2600" spc="-10" dirty="0">
                <a:latin typeface="Calibri"/>
                <a:cs typeface="Calibri"/>
              </a:rPr>
              <a:t>избыточные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производственные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мощности</a:t>
            </a:r>
            <a:endParaRPr sz="26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183515" algn="l"/>
              </a:tabLst>
            </a:pPr>
            <a:r>
              <a:rPr sz="2600" spc="-10" dirty="0">
                <a:latin typeface="Calibri"/>
                <a:cs typeface="Calibri"/>
              </a:rPr>
              <a:t>ценовая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дискриминация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948308"/>
            <a:ext cx="7868920" cy="39846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266700" algn="just">
              <a:lnSpc>
                <a:spcPct val="90100"/>
              </a:lnSpc>
              <a:spcBef>
                <a:spcPts val="370"/>
              </a:spcBef>
            </a:pPr>
            <a:r>
              <a:rPr sz="2200" b="1" spc="-5" dirty="0">
                <a:latin typeface="Calibri"/>
                <a:cs typeface="Calibri"/>
              </a:rPr>
              <a:t>Ценовая </a:t>
            </a:r>
            <a:r>
              <a:rPr sz="2200" b="1" dirty="0">
                <a:latin typeface="Calibri"/>
                <a:cs typeface="Calibri"/>
              </a:rPr>
              <a:t>дискриминация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15" dirty="0">
                <a:latin typeface="Calibri"/>
                <a:cs typeface="Calibri"/>
              </a:rPr>
              <a:t>продажа </a:t>
            </a:r>
            <a:r>
              <a:rPr sz="2200" spc="-10" dirty="0">
                <a:latin typeface="Calibri"/>
                <a:cs typeface="Calibri"/>
              </a:rPr>
              <a:t>одних </a:t>
            </a:r>
            <a:r>
              <a:rPr sz="2200" dirty="0">
                <a:latin typeface="Calibri"/>
                <a:cs typeface="Calibri"/>
              </a:rPr>
              <a:t>и тех </a:t>
            </a:r>
            <a:r>
              <a:rPr sz="2200" spc="-15" dirty="0">
                <a:latin typeface="Calibri"/>
                <a:cs typeface="Calibri"/>
              </a:rPr>
              <a:t>же </a:t>
            </a:r>
            <a:r>
              <a:rPr sz="2200" dirty="0">
                <a:latin typeface="Calibri"/>
                <a:cs typeface="Calibri"/>
              </a:rPr>
              <a:t>товаров по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различных </a:t>
            </a:r>
            <a:r>
              <a:rPr sz="2200" dirty="0">
                <a:latin typeface="Calibri"/>
                <a:cs typeface="Calibri"/>
              </a:rPr>
              <a:t>ценам </a:t>
            </a:r>
            <a:r>
              <a:rPr sz="2200" spc="-5" dirty="0">
                <a:latin typeface="Calibri"/>
                <a:cs typeface="Calibri"/>
              </a:rPr>
              <a:t>различным </a:t>
            </a:r>
            <a:r>
              <a:rPr sz="2200" dirty="0">
                <a:latin typeface="Calibri"/>
                <a:cs typeface="Calibri"/>
              </a:rPr>
              <a:t>покупателям </a:t>
            </a:r>
            <a:r>
              <a:rPr sz="2200" spc="5" dirty="0">
                <a:latin typeface="Calibri"/>
                <a:cs typeface="Calibri"/>
              </a:rPr>
              <a:t>в </a:t>
            </a:r>
            <a:r>
              <a:rPr sz="2200" dirty="0">
                <a:latin typeface="Calibri"/>
                <a:cs typeface="Calibri"/>
              </a:rPr>
              <a:t>зависимости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5" dirty="0">
                <a:latin typeface="Calibri"/>
                <a:cs typeface="Calibri"/>
              </a:rPr>
              <a:t>их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платежеспособности.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b="1" spc="-5" dirty="0">
                <a:latin typeface="Calibri"/>
                <a:cs typeface="Calibri"/>
              </a:rPr>
              <a:t>Предпосылки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(условия)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ценовой</a:t>
            </a:r>
            <a:r>
              <a:rPr sz="2200" b="1" dirty="0">
                <a:latin typeface="Calibri"/>
                <a:cs typeface="Calibri"/>
              </a:rPr>
              <a:t> дискриминации:</a:t>
            </a:r>
            <a:endParaRPr sz="2200">
              <a:latin typeface="Calibri"/>
              <a:cs typeface="Calibri"/>
            </a:endParaRPr>
          </a:p>
          <a:p>
            <a:pPr marL="233045" indent="-220979">
              <a:lnSpc>
                <a:spcPts val="2375"/>
              </a:lnSpc>
              <a:buSzPct val="95454"/>
              <a:buFont typeface="Wingdings"/>
              <a:buChar char=""/>
              <a:tabLst>
                <a:tab pos="233679" algn="l"/>
              </a:tabLst>
            </a:pPr>
            <a:r>
              <a:rPr sz="2200" dirty="0">
                <a:latin typeface="Calibri"/>
                <a:cs typeface="Calibri"/>
              </a:rPr>
              <a:t>высокая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степень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монопольной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власти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продавца</a:t>
            </a:r>
            <a:endParaRPr sz="2200">
              <a:latin typeface="Calibri"/>
              <a:cs typeface="Calibri"/>
            </a:endParaRPr>
          </a:p>
          <a:p>
            <a:pPr marL="233679" indent="-221615">
              <a:lnSpc>
                <a:spcPts val="2375"/>
              </a:lnSpc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spc="-10" dirty="0">
                <a:latin typeface="Calibri"/>
                <a:cs typeface="Calibri"/>
              </a:rPr>
              <a:t>продавец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может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сегментировать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рынок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по</a:t>
            </a:r>
            <a:r>
              <a:rPr sz="2200" spc="-5" dirty="0">
                <a:latin typeface="Calibri"/>
                <a:cs typeface="Calibri"/>
              </a:rPr>
              <a:t> эластичности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спроса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по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цене</a:t>
            </a:r>
            <a:endParaRPr sz="2200">
              <a:latin typeface="Calibri"/>
              <a:cs typeface="Calibri"/>
            </a:endParaRPr>
          </a:p>
          <a:p>
            <a:pPr marL="233679" indent="-221615">
              <a:lnSpc>
                <a:spcPts val="2510"/>
              </a:lnSpc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spc="-5" dirty="0">
                <a:latin typeface="Calibri"/>
                <a:cs typeface="Calibri"/>
              </a:rPr>
              <a:t>покупатель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не </a:t>
            </a:r>
            <a:r>
              <a:rPr sz="2200" spc="-10" dirty="0">
                <a:latin typeface="Calibri"/>
                <a:cs typeface="Calibri"/>
              </a:rPr>
              <a:t>может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перепродать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товар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дороже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2115"/>
              </a:spcBef>
            </a:pPr>
            <a:r>
              <a:rPr sz="2200" b="1" spc="-5" dirty="0">
                <a:latin typeface="Calibri"/>
                <a:cs typeface="Calibri"/>
              </a:rPr>
              <a:t>Последствия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ценовой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дискриминации:</a:t>
            </a:r>
            <a:endParaRPr sz="2200">
              <a:latin typeface="Calibri"/>
              <a:cs typeface="Calibri"/>
            </a:endParaRPr>
          </a:p>
          <a:p>
            <a:pPr marL="233045" indent="-220979">
              <a:lnSpc>
                <a:spcPts val="2375"/>
              </a:lnSpc>
              <a:buSzPct val="95454"/>
              <a:buFont typeface="Wingdings"/>
              <a:buChar char=""/>
              <a:tabLst>
                <a:tab pos="233679" algn="l"/>
              </a:tabLst>
            </a:pPr>
            <a:r>
              <a:rPr sz="2200" spc="-10" dirty="0">
                <a:latin typeface="Calibri"/>
                <a:cs typeface="Calibri"/>
              </a:rPr>
              <a:t>продавец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максимизирует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прибыль</a:t>
            </a:r>
            <a:endParaRPr sz="2200">
              <a:latin typeface="Calibri"/>
              <a:cs typeface="Calibri"/>
            </a:endParaRPr>
          </a:p>
          <a:p>
            <a:pPr marL="233679" indent="-221615">
              <a:lnSpc>
                <a:spcPts val="2510"/>
              </a:lnSpc>
              <a:buSzPct val="95454"/>
              <a:buFont typeface="Wingdings"/>
              <a:buChar char=""/>
              <a:tabLst>
                <a:tab pos="234315" algn="l"/>
              </a:tabLst>
            </a:pPr>
            <a:r>
              <a:rPr sz="2200" spc="-10" dirty="0">
                <a:latin typeface="Calibri"/>
                <a:cs typeface="Calibri"/>
              </a:rPr>
              <a:t>продавец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присваивает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часть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излишка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потребителей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26745"/>
            <a:ext cx="17138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288844"/>
            <a:ext cx="7463790" cy="351345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100" b="1" spc="5" dirty="0">
                <a:latin typeface="Calibri"/>
                <a:cs typeface="Calibri"/>
              </a:rPr>
              <a:t>Базовые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характеристики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рынка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олигополии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/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олигопсонии: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530"/>
              </a:spcBef>
              <a:buSzPct val="95238"/>
              <a:buFont typeface="Wingdings"/>
              <a:buChar char=""/>
              <a:tabLst>
                <a:tab pos="224790" algn="l"/>
              </a:tabLst>
            </a:pPr>
            <a:r>
              <a:rPr sz="2100" dirty="0">
                <a:latin typeface="Calibri"/>
                <a:cs typeface="Calibri"/>
              </a:rPr>
              <a:t>ограниченное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число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продавцов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/ </a:t>
            </a:r>
            <a:r>
              <a:rPr sz="2100" spc="-5" dirty="0">
                <a:latin typeface="Calibri"/>
                <a:cs typeface="Calibri"/>
              </a:rPr>
              <a:t>покупателей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ts val="240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существенная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доля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продукции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отдельного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продавца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(спроса</a:t>
            </a:r>
            <a:endParaRPr sz="2100">
              <a:latin typeface="Calibri"/>
              <a:cs typeface="Calibri"/>
            </a:endParaRPr>
          </a:p>
          <a:p>
            <a:pPr marL="18415">
              <a:lnSpc>
                <a:spcPts val="2400"/>
              </a:lnSpc>
            </a:pPr>
            <a:r>
              <a:rPr sz="2100" spc="-20" dirty="0">
                <a:latin typeface="Calibri"/>
                <a:cs typeface="Calibri"/>
              </a:rPr>
              <a:t>отдельного </a:t>
            </a:r>
            <a:r>
              <a:rPr sz="2100" dirty="0">
                <a:latin typeface="Calibri"/>
                <a:cs typeface="Calibri"/>
              </a:rPr>
              <a:t>покупателя)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рынке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ts val="239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влияние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отдельного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продавца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покупателя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цену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объем</a:t>
            </a:r>
            <a:endParaRPr sz="2100">
              <a:latin typeface="Calibri"/>
              <a:cs typeface="Calibri"/>
            </a:endParaRPr>
          </a:p>
          <a:p>
            <a:pPr marL="18415">
              <a:lnSpc>
                <a:spcPts val="2390"/>
              </a:lnSpc>
            </a:pPr>
            <a:r>
              <a:rPr sz="2100" spc="5" dirty="0">
                <a:latin typeface="Calibri"/>
                <a:cs typeface="Calibri"/>
              </a:rPr>
              <a:t>вып</a:t>
            </a:r>
            <a:r>
              <a:rPr sz="2100" spc="10" dirty="0">
                <a:latin typeface="Calibri"/>
                <a:cs typeface="Calibri"/>
              </a:rPr>
              <a:t>у</a:t>
            </a:r>
            <a:r>
              <a:rPr sz="2100" spc="-5" dirty="0">
                <a:latin typeface="Calibri"/>
                <a:cs typeface="Calibri"/>
              </a:rPr>
              <a:t>с</a:t>
            </a:r>
            <a:r>
              <a:rPr sz="2100" spc="-20" dirty="0">
                <a:latin typeface="Calibri"/>
                <a:cs typeface="Calibri"/>
              </a:rPr>
              <a:t>к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25" dirty="0">
                <a:latin typeface="Calibri"/>
                <a:cs typeface="Calibri"/>
              </a:rPr>
              <a:t>е</a:t>
            </a:r>
            <a:r>
              <a:rPr sz="2100" dirty="0">
                <a:latin typeface="Calibri"/>
                <a:cs typeface="Calibri"/>
              </a:rPr>
              <a:t>л</a:t>
            </a:r>
            <a:r>
              <a:rPr sz="2100" spc="10" dirty="0">
                <a:latin typeface="Calibri"/>
                <a:cs typeface="Calibri"/>
              </a:rPr>
              <a:t>и</a:t>
            </a:r>
            <a:r>
              <a:rPr sz="2100" spc="-20" dirty="0">
                <a:latin typeface="Calibri"/>
                <a:cs typeface="Calibri"/>
              </a:rPr>
              <a:t>к</a:t>
            </a:r>
            <a:r>
              <a:rPr sz="2100" spc="5" dirty="0">
                <a:latin typeface="Calibri"/>
                <a:cs typeface="Calibri"/>
              </a:rPr>
              <a:t>о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spcBef>
                <a:spcPts val="550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барьеры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входа-выхода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существенны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труднопреодолимы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ts val="239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790" algn="l"/>
              </a:tabLst>
            </a:pPr>
            <a:r>
              <a:rPr sz="2100" dirty="0">
                <a:latin typeface="Calibri"/>
                <a:cs typeface="Calibri"/>
              </a:rPr>
              <a:t>взаимозависимость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фирм: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лидер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рынка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может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оказывать</a:t>
            </a:r>
            <a:endParaRPr sz="2100">
              <a:latin typeface="Calibri"/>
              <a:cs typeface="Calibri"/>
            </a:endParaRPr>
          </a:p>
          <a:p>
            <a:pPr marL="18415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существенное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влияние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цену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spc="-5" dirty="0">
                <a:latin typeface="Calibri"/>
                <a:cs typeface="Calibri"/>
              </a:rPr>
              <a:t> объем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выпускаемой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продукции</a:t>
            </a:r>
            <a:endParaRPr sz="2100">
              <a:latin typeface="Calibri"/>
              <a:cs typeface="Calibri"/>
            </a:endParaRPr>
          </a:p>
          <a:p>
            <a:pPr marL="18415">
              <a:lnSpc>
                <a:spcPts val="2400"/>
              </a:lnSpc>
            </a:pPr>
            <a:r>
              <a:rPr sz="2100" dirty="0">
                <a:latin typeface="Calibri"/>
                <a:cs typeface="Calibri"/>
              </a:rPr>
              <a:t>(ценовая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война;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гонка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за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лидером;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сговор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т.д.)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670382"/>
            <a:ext cx="8084184" cy="428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Картель</a:t>
            </a:r>
            <a:r>
              <a:rPr sz="2400" b="1" dirty="0">
                <a:latin typeface="Calibri"/>
                <a:cs typeface="Calibri"/>
              </a:rPr>
              <a:t> и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сговор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1875"/>
              </a:spcBef>
            </a:pPr>
            <a:r>
              <a:rPr sz="2400" b="1" spc="-15" dirty="0">
                <a:latin typeface="Calibri"/>
                <a:cs typeface="Calibri"/>
              </a:rPr>
              <a:t>Картель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—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это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объединение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фирм,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согласующих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свои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решения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15" dirty="0">
                <a:latin typeface="Calibri"/>
                <a:cs typeface="Calibri"/>
              </a:rPr>
              <a:t> поводу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цен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объемов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продукции.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2700" marR="612775">
              <a:lnSpc>
                <a:spcPct val="90000"/>
              </a:lnSpc>
            </a:pPr>
            <a:r>
              <a:rPr sz="2400" spc="-10" dirty="0">
                <a:latin typeface="Calibri"/>
                <a:cs typeface="Calibri"/>
              </a:rPr>
              <a:t>Участники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картеля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вырабатывают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совместную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ценовую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производственную </a:t>
            </a:r>
            <a:r>
              <a:rPr sz="2400" dirty="0">
                <a:latin typeface="Calibri"/>
                <a:cs typeface="Calibri"/>
              </a:rPr>
              <a:t>стратегию: </a:t>
            </a:r>
            <a:r>
              <a:rPr sz="2400" spc="-5" dirty="0">
                <a:latin typeface="Calibri"/>
                <a:cs typeface="Calibri"/>
              </a:rPr>
              <a:t>рост </a:t>
            </a:r>
            <a:r>
              <a:rPr sz="2400" spc="-10" dirty="0">
                <a:latin typeface="Calibri"/>
                <a:cs typeface="Calibri"/>
              </a:rPr>
              <a:t>цен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сокращении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объемов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продаж.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Что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может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разрушить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картель?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2536825" marR="5080" indent="-94869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Нарушение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одним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несколькими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участниками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соглашения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сокращении </a:t>
            </a:r>
            <a:r>
              <a:rPr sz="2400" spc="-15" dirty="0">
                <a:latin typeface="Calibri"/>
                <a:cs typeface="Calibri"/>
              </a:rPr>
              <a:t>продаж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товара.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D05B3D-7A9F-4335-8DA9-8D35929D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72" y="4660643"/>
            <a:ext cx="5113166" cy="13798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Фирма как «черный ящик»: неоклассический подход</a:t>
            </a:r>
          </a:p>
        </p:txBody>
      </p:sp>
      <p:pic>
        <p:nvPicPr>
          <p:cNvPr id="7" name="Рисунок 6" descr="Стрелка: небольшой изгиб">
            <a:extLst>
              <a:ext uri="{FF2B5EF4-FFF2-40B4-BE49-F238E27FC236}">
                <a16:creationId xmlns:a16="http://schemas.microsoft.com/office/drawing/2014/main" id="{324860D8-72CA-4B52-B235-D21075137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343" y="2254528"/>
            <a:ext cx="1861585" cy="186158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4A7657-3606-40D5-9FFE-561858B75D0E}"/>
              </a:ext>
            </a:extLst>
          </p:cNvPr>
          <p:cNvSpPr/>
          <p:nvPr/>
        </p:nvSpPr>
        <p:spPr>
          <a:xfrm>
            <a:off x="3239852" y="2420888"/>
            <a:ext cx="2664296" cy="16561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ФИРМА</a:t>
            </a:r>
            <a:endParaRPr lang="ru-RU" sz="4400"/>
          </a:p>
        </p:txBody>
      </p:sp>
      <p:sp>
        <p:nvSpPr>
          <p:cNvPr id="2" name="Рисунок 5" descr="Стрелка: небольшой изгиб">
            <a:extLst>
              <a:ext uri="{FF2B5EF4-FFF2-40B4-BE49-F238E27FC236}">
                <a16:creationId xmlns:a16="http://schemas.microsoft.com/office/drawing/2014/main" id="{F999C0A0-F926-450A-B906-8482B38BD723}"/>
              </a:ext>
            </a:extLst>
          </p:cNvPr>
          <p:cNvSpPr/>
          <p:nvPr/>
        </p:nvSpPr>
        <p:spPr>
          <a:xfrm>
            <a:off x="6229982" y="2714686"/>
            <a:ext cx="1687300" cy="920317"/>
          </a:xfrm>
          <a:custGeom>
            <a:avLst/>
            <a:gdLst>
              <a:gd name="connsiteX0" fmla="*/ 1687248 w 1687300"/>
              <a:gd name="connsiteY0" fmla="*/ 460159 h 920317"/>
              <a:gd name="connsiteX1" fmla="*/ 1227089 w 1687300"/>
              <a:gd name="connsiteY1" fmla="*/ 0 h 920317"/>
              <a:gd name="connsiteX2" fmla="*/ 1227089 w 1687300"/>
              <a:gd name="connsiteY2" fmla="*/ 287599 h 920317"/>
              <a:gd name="connsiteX3" fmla="*/ 0 w 1687300"/>
              <a:gd name="connsiteY3" fmla="*/ 287599 h 920317"/>
              <a:gd name="connsiteX4" fmla="*/ 1227089 w 1687300"/>
              <a:gd name="connsiteY4" fmla="*/ 728584 h 920317"/>
              <a:gd name="connsiteX5" fmla="*/ 1227089 w 1687300"/>
              <a:gd name="connsiteY5" fmla="*/ 920317 h 920317"/>
              <a:gd name="connsiteX6" fmla="*/ 1687248 w 1687300"/>
              <a:gd name="connsiteY6" fmla="*/ 460159 h 9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300" h="920317">
                <a:moveTo>
                  <a:pt x="1687248" y="460159"/>
                </a:moveTo>
                <a:cubicBezTo>
                  <a:pt x="1693000" y="460159"/>
                  <a:pt x="1227089" y="0"/>
                  <a:pt x="1227089" y="0"/>
                </a:cubicBezTo>
                <a:lnTo>
                  <a:pt x="1227089" y="287599"/>
                </a:lnTo>
                <a:cubicBezTo>
                  <a:pt x="922234" y="425647"/>
                  <a:pt x="0" y="287599"/>
                  <a:pt x="0" y="287599"/>
                </a:cubicBezTo>
                <a:cubicBezTo>
                  <a:pt x="0" y="287599"/>
                  <a:pt x="653809" y="788021"/>
                  <a:pt x="1227089" y="728584"/>
                </a:cubicBezTo>
                <a:lnTo>
                  <a:pt x="1227089" y="920317"/>
                </a:lnTo>
                <a:lnTo>
                  <a:pt x="1687248" y="460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914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588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27380"/>
            <a:ext cx="8013700" cy="26974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56895" algn="just">
              <a:lnSpc>
                <a:spcPct val="90100"/>
              </a:lnSpc>
              <a:spcBef>
                <a:spcPts val="385"/>
              </a:spcBef>
            </a:pPr>
            <a:r>
              <a:rPr sz="2400" b="1" spc="-25" dirty="0">
                <a:latin typeface="Calibri"/>
                <a:cs typeface="Calibri"/>
              </a:rPr>
              <a:t>Тайный </a:t>
            </a:r>
            <a:r>
              <a:rPr sz="2400" b="1" spc="-10" dirty="0">
                <a:latin typeface="Calibri"/>
                <a:cs typeface="Calibri"/>
              </a:rPr>
              <a:t>сговор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негласное соглашение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10" dirty="0">
                <a:latin typeface="Calibri"/>
                <a:cs typeface="Calibri"/>
              </a:rPr>
              <a:t>ценах, </a:t>
            </a:r>
            <a:r>
              <a:rPr sz="2400" spc="-15" dirty="0">
                <a:latin typeface="Calibri"/>
                <a:cs typeface="Calibri"/>
              </a:rPr>
              <a:t>разделе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рынков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других способах ограничения </a:t>
            </a:r>
            <a:r>
              <a:rPr sz="2400" spc="-10" dirty="0">
                <a:latin typeface="Calibri"/>
                <a:cs typeface="Calibri"/>
              </a:rPr>
              <a:t>конкуренции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получения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максимальной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прибыли</a:t>
            </a:r>
            <a:r>
              <a:rPr sz="2400" spc="-5" dirty="0">
                <a:latin typeface="Calibri"/>
                <a:cs typeface="Calibri"/>
              </a:rPr>
              <a:t> участников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сговора.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Что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может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разрушить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сговор?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  <a:tabLst>
                <a:tab pos="4198620" algn="l"/>
              </a:tabLst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Противодействие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антимонопольной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службы.;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приход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новых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фирм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отрасль,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привлеченных	высокими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ценами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400" spc="-5" dirty="0">
                <a:latin typeface="Calibri"/>
                <a:cs typeface="Calibri"/>
              </a:rPr>
              <a:t>прибылями.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720" y="3509083"/>
            <a:ext cx="4155192" cy="272194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26745"/>
            <a:ext cx="1674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Монополия.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353692"/>
            <a:ext cx="8080375" cy="4415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5" dirty="0">
                <a:latin typeface="Calibri"/>
                <a:cs typeface="Calibri"/>
              </a:rPr>
              <a:t>Базовые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характеристики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рынка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чистой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монополии: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spc="-10" dirty="0">
                <a:latin typeface="Calibri"/>
                <a:cs typeface="Calibri"/>
              </a:rPr>
              <a:t>один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продавец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/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покупатель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790" algn="l"/>
              </a:tabLst>
            </a:pPr>
            <a:r>
              <a:rPr sz="2100" spc="-10" dirty="0">
                <a:latin typeface="Calibri"/>
                <a:cs typeface="Calibri"/>
              </a:rPr>
              <a:t>однородный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продукт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границы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фирмы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совпадают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с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границами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отрасли</a:t>
            </a:r>
            <a:endParaRPr sz="2100">
              <a:latin typeface="Calibri"/>
              <a:cs typeface="Calibri"/>
            </a:endParaRPr>
          </a:p>
          <a:p>
            <a:pPr marL="223520" indent="-211454">
              <a:lnSpc>
                <a:spcPct val="100000"/>
              </a:lnSpc>
              <a:spcBef>
                <a:spcPts val="550"/>
              </a:spcBef>
              <a:buSzPct val="95238"/>
              <a:buFont typeface="Wingdings"/>
              <a:buChar char=""/>
              <a:tabLst>
                <a:tab pos="224154" algn="l"/>
              </a:tabLst>
            </a:pPr>
            <a:r>
              <a:rPr sz="2100" dirty="0">
                <a:latin typeface="Calibri"/>
                <a:cs typeface="Calibri"/>
              </a:rPr>
              <a:t>барьеры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входа-выхода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запретительно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высоки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для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других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фирм</a:t>
            </a:r>
            <a:endParaRPr sz="2100">
              <a:latin typeface="Calibri"/>
              <a:cs typeface="Calibri"/>
            </a:endParaRPr>
          </a:p>
          <a:p>
            <a:pPr marL="224154" indent="-212090">
              <a:lnSpc>
                <a:spcPts val="2390"/>
              </a:lnSpc>
              <a:spcBef>
                <a:spcPts val="555"/>
              </a:spcBef>
              <a:buSzPct val="95238"/>
              <a:buFont typeface="Wingdings"/>
              <a:buChar char=""/>
              <a:tabLst>
                <a:tab pos="224790" algn="l"/>
                <a:tab pos="927100" algn="l"/>
                <a:tab pos="1851025" algn="l"/>
                <a:tab pos="3643629" algn="l"/>
                <a:tab pos="4902835" algn="l"/>
                <a:tab pos="6515734" algn="l"/>
                <a:tab pos="6781165" algn="l"/>
              </a:tabLst>
            </a:pPr>
            <a:r>
              <a:rPr sz="2100" spc="-15" dirty="0">
                <a:latin typeface="Calibri"/>
                <a:cs typeface="Calibri"/>
              </a:rPr>
              <a:t>ц</a:t>
            </a:r>
            <a:r>
              <a:rPr sz="2100" spc="5" dirty="0">
                <a:latin typeface="Calibri"/>
                <a:cs typeface="Calibri"/>
              </a:rPr>
              <a:t>ену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т</a:t>
            </a:r>
            <a:r>
              <a:rPr sz="2100" spc="-10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10" dirty="0">
                <a:latin typeface="Calibri"/>
                <a:cs typeface="Calibri"/>
              </a:rPr>
              <a:t>а</a:t>
            </a:r>
            <a:r>
              <a:rPr sz="2100" spc="-30" dirty="0">
                <a:latin typeface="Calibri"/>
                <a:cs typeface="Calibri"/>
              </a:rPr>
              <a:t>р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ус</a:t>
            </a:r>
            <a:r>
              <a:rPr sz="2100" spc="-5" dirty="0">
                <a:latin typeface="Calibri"/>
                <a:cs typeface="Calibri"/>
              </a:rPr>
              <a:t>т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spc="-30" dirty="0">
                <a:latin typeface="Calibri"/>
                <a:cs typeface="Calibri"/>
              </a:rPr>
              <a:t>н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spc="-30" dirty="0">
                <a:latin typeface="Calibri"/>
                <a:cs typeface="Calibri"/>
              </a:rPr>
              <a:t>в</a:t>
            </a:r>
            <a:r>
              <a:rPr sz="2100" spc="-20" dirty="0">
                <a:latin typeface="Calibri"/>
                <a:cs typeface="Calibri"/>
              </a:rPr>
              <a:t>л</a:t>
            </a:r>
            <a:r>
              <a:rPr sz="2100" spc="10" dirty="0">
                <a:latin typeface="Calibri"/>
                <a:cs typeface="Calibri"/>
              </a:rPr>
              <a:t>и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30" dirty="0">
                <a:latin typeface="Calibri"/>
                <a:cs typeface="Calibri"/>
              </a:rPr>
              <a:t>а</a:t>
            </a:r>
            <a:r>
              <a:rPr sz="2100" spc="5" dirty="0">
                <a:latin typeface="Calibri"/>
                <a:cs typeface="Calibri"/>
              </a:rPr>
              <a:t>ет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пр</a:t>
            </a:r>
            <a:r>
              <a:rPr sz="2100" spc="-60" dirty="0">
                <a:latin typeface="Calibri"/>
                <a:cs typeface="Calibri"/>
              </a:rPr>
              <a:t>о</a:t>
            </a:r>
            <a:r>
              <a:rPr sz="2100" dirty="0">
                <a:latin typeface="Calibri"/>
                <a:cs typeface="Calibri"/>
              </a:rPr>
              <a:t>д</a:t>
            </a:r>
            <a:r>
              <a:rPr sz="2100" spc="-30" dirty="0">
                <a:latin typeface="Calibri"/>
                <a:cs typeface="Calibri"/>
              </a:rPr>
              <a:t>а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25" dirty="0">
                <a:latin typeface="Calibri"/>
                <a:cs typeface="Calibri"/>
              </a:rPr>
              <a:t>е</a:t>
            </a:r>
            <a:r>
              <a:rPr sz="2100" spc="5" dirty="0">
                <a:latin typeface="Calibri"/>
                <a:cs typeface="Calibri"/>
              </a:rPr>
              <a:t>ц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0" dirty="0">
                <a:latin typeface="Calibri"/>
                <a:cs typeface="Calibri"/>
              </a:rPr>
              <a:t>(</a:t>
            </a:r>
            <a:r>
              <a:rPr sz="2100" spc="10" dirty="0">
                <a:latin typeface="Calibri"/>
                <a:cs typeface="Calibri"/>
              </a:rPr>
              <a:t>м</a:t>
            </a:r>
            <a:r>
              <a:rPr sz="2100" spc="-10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н</a:t>
            </a:r>
            <a:r>
              <a:rPr sz="2100" spc="-10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п</a:t>
            </a:r>
            <a:r>
              <a:rPr sz="2100" spc="-50" dirty="0">
                <a:latin typeface="Calibri"/>
                <a:cs typeface="Calibri"/>
              </a:rPr>
              <a:t>о</a:t>
            </a:r>
            <a:r>
              <a:rPr sz="2100" dirty="0">
                <a:latin typeface="Calibri"/>
                <a:cs typeface="Calibri"/>
              </a:rPr>
              <a:t>л</a:t>
            </a:r>
            <a:r>
              <a:rPr sz="2100" spc="-15" dirty="0">
                <a:latin typeface="Calibri"/>
                <a:cs typeface="Calibri"/>
              </a:rPr>
              <a:t>и</a:t>
            </a:r>
            <a:r>
              <a:rPr sz="2100" dirty="0">
                <a:latin typeface="Calibri"/>
                <a:cs typeface="Calibri"/>
              </a:rPr>
              <a:t>я)	</a:t>
            </a:r>
            <a:r>
              <a:rPr sz="2100" spc="5" dirty="0">
                <a:latin typeface="Calibri"/>
                <a:cs typeface="Calibri"/>
              </a:rPr>
              <a:t>/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пок</a:t>
            </a:r>
            <a:r>
              <a:rPr sz="2100" spc="-20" dirty="0">
                <a:latin typeface="Calibri"/>
                <a:cs typeface="Calibri"/>
              </a:rPr>
              <a:t>у</a:t>
            </a:r>
            <a:r>
              <a:rPr sz="2100" spc="5" dirty="0">
                <a:latin typeface="Calibri"/>
                <a:cs typeface="Calibri"/>
              </a:rPr>
              <a:t>па</a:t>
            </a:r>
            <a:r>
              <a:rPr sz="2100" spc="-45" dirty="0">
                <a:latin typeface="Calibri"/>
                <a:cs typeface="Calibri"/>
              </a:rPr>
              <a:t>т</a:t>
            </a:r>
            <a:r>
              <a:rPr sz="2100" spc="-20" dirty="0">
                <a:latin typeface="Calibri"/>
                <a:cs typeface="Calibri"/>
              </a:rPr>
              <a:t>е</a:t>
            </a:r>
            <a:r>
              <a:rPr sz="2100" dirty="0">
                <a:latin typeface="Calibri"/>
                <a:cs typeface="Calibri"/>
              </a:rPr>
              <a:t>ль</a:t>
            </a:r>
            <a:endParaRPr sz="2100">
              <a:latin typeface="Calibri"/>
              <a:cs typeface="Calibri"/>
            </a:endParaRPr>
          </a:p>
          <a:p>
            <a:pPr marL="18415">
              <a:lnSpc>
                <a:spcPts val="2390"/>
              </a:lnSpc>
            </a:pPr>
            <a:r>
              <a:rPr sz="2100" spc="5" dirty="0">
                <a:latin typeface="Calibri"/>
                <a:cs typeface="Calibri"/>
              </a:rPr>
              <a:t>(монопсония)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Частный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случай: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107314" indent="-95250">
              <a:lnSpc>
                <a:spcPts val="2400"/>
              </a:lnSpc>
              <a:buSzPct val="95238"/>
              <a:buFont typeface="Arial MT"/>
              <a:buChar char="•"/>
              <a:tabLst>
                <a:tab pos="107950" algn="l"/>
              </a:tabLst>
            </a:pPr>
            <a:r>
              <a:rPr sz="2100" spc="-5" dirty="0">
                <a:latin typeface="Calibri"/>
                <a:cs typeface="Calibri"/>
              </a:rPr>
              <a:t>двусторонняя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монополия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–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монополист-продавец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монополист-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100" dirty="0">
                <a:latin typeface="Calibri"/>
                <a:cs typeface="Calibri"/>
              </a:rPr>
              <a:t>покупатель.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805" y="2493264"/>
            <a:ext cx="4004986" cy="3889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671017"/>
            <a:ext cx="648462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Спрос,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предельный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 совокупный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доход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чистого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монополиста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505" y="1866646"/>
            <a:ext cx="75317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10"/>
              </a:spcBef>
              <a:tabLst>
                <a:tab pos="454659" algn="l"/>
                <a:tab pos="1924050" algn="l"/>
                <a:tab pos="2915285" algn="l"/>
                <a:tab pos="3832860" algn="l"/>
                <a:tab pos="5110480" algn="l"/>
                <a:tab pos="5851525" algn="l"/>
                <a:tab pos="6635115" algn="l"/>
                <a:tab pos="6906259" algn="l"/>
              </a:tabLst>
            </a:pPr>
            <a:r>
              <a:rPr sz="2100" spc="10" dirty="0">
                <a:latin typeface="Calibri"/>
                <a:cs typeface="Calibri"/>
              </a:rPr>
              <a:t>Н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70" dirty="0">
                <a:latin typeface="Calibri"/>
                <a:cs typeface="Calibri"/>
              </a:rPr>
              <a:t>э</a:t>
            </a:r>
            <a:r>
              <a:rPr sz="2100" dirty="0">
                <a:latin typeface="Calibri"/>
                <a:cs typeface="Calibri"/>
              </a:rPr>
              <a:t>лас</a:t>
            </a:r>
            <a:r>
              <a:rPr sz="2100" spc="-35" dirty="0">
                <a:latin typeface="Calibri"/>
                <a:cs typeface="Calibri"/>
              </a:rPr>
              <a:t>т</a:t>
            </a:r>
            <a:r>
              <a:rPr sz="2100" spc="10" dirty="0">
                <a:latin typeface="Calibri"/>
                <a:cs typeface="Calibri"/>
              </a:rPr>
              <a:t>и</a:t>
            </a:r>
            <a:r>
              <a:rPr sz="2100" spc="-5" dirty="0">
                <a:latin typeface="Calibri"/>
                <a:cs typeface="Calibri"/>
              </a:rPr>
              <a:t>ч</a:t>
            </a:r>
            <a:r>
              <a:rPr sz="2100" spc="5" dirty="0">
                <a:latin typeface="Calibri"/>
                <a:cs typeface="Calibri"/>
              </a:rPr>
              <a:t>н</a:t>
            </a:r>
            <a:r>
              <a:rPr sz="2100" spc="-5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м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уч</a:t>
            </a:r>
            <a:r>
              <a:rPr sz="2100" spc="-5" dirty="0">
                <a:latin typeface="Calibri"/>
                <a:cs typeface="Calibri"/>
              </a:rPr>
              <a:t>а</a:t>
            </a:r>
            <a:r>
              <a:rPr sz="2100" spc="5" dirty="0">
                <a:latin typeface="Calibri"/>
                <a:cs typeface="Calibri"/>
              </a:rPr>
              <a:t>с</a:t>
            </a:r>
            <a:r>
              <a:rPr sz="2100" spc="-35" dirty="0">
                <a:latin typeface="Calibri"/>
                <a:cs typeface="Calibri"/>
              </a:rPr>
              <a:t>т</a:t>
            </a:r>
            <a:r>
              <a:rPr sz="2100" spc="-15" dirty="0">
                <a:latin typeface="Calibri"/>
                <a:cs typeface="Calibri"/>
              </a:rPr>
              <a:t>к</a:t>
            </a:r>
            <a:r>
              <a:rPr sz="2100" spc="5" dirty="0">
                <a:latin typeface="Calibri"/>
                <a:cs typeface="Calibri"/>
              </a:rPr>
              <a:t>е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с</a:t>
            </a:r>
            <a:r>
              <a:rPr sz="2100" spc="5" dirty="0">
                <a:latin typeface="Calibri"/>
                <a:cs typeface="Calibri"/>
              </a:rPr>
              <a:t>пр</a:t>
            </a:r>
            <a:r>
              <a:rPr sz="2100" spc="-5" dirty="0">
                <a:latin typeface="Calibri"/>
                <a:cs typeface="Calibri"/>
              </a:rPr>
              <a:t>о</a:t>
            </a:r>
            <a:r>
              <a:rPr sz="2100" spc="5" dirty="0">
                <a:latin typeface="Calibri"/>
                <a:cs typeface="Calibri"/>
              </a:rPr>
              <a:t>са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с</a:t>
            </a:r>
            <a:r>
              <a:rPr sz="2100" spc="5" dirty="0">
                <a:latin typeface="Calibri"/>
                <a:cs typeface="Calibri"/>
              </a:rPr>
              <a:t>н</a:t>
            </a:r>
            <a:r>
              <a:rPr sz="2100" spc="-15" dirty="0">
                <a:latin typeface="Calibri"/>
                <a:cs typeface="Calibri"/>
              </a:rPr>
              <a:t>и</a:t>
            </a:r>
            <a:r>
              <a:rPr sz="2100" spc="-10" dirty="0">
                <a:latin typeface="Calibri"/>
                <a:cs typeface="Calibri"/>
              </a:rPr>
              <a:t>ж</a:t>
            </a:r>
            <a:r>
              <a:rPr sz="2100" spc="5" dirty="0">
                <a:latin typeface="Calibri"/>
                <a:cs typeface="Calibri"/>
              </a:rPr>
              <a:t>е</a:t>
            </a:r>
            <a:r>
              <a:rPr sz="2100" spc="-20" dirty="0">
                <a:latin typeface="Calibri"/>
                <a:cs typeface="Calibri"/>
              </a:rPr>
              <a:t>н</a:t>
            </a:r>
            <a:r>
              <a:rPr sz="2100" spc="10" dirty="0">
                <a:latin typeface="Calibri"/>
                <a:cs typeface="Calibri"/>
              </a:rPr>
              <a:t>и</a:t>
            </a:r>
            <a:r>
              <a:rPr sz="2100" spc="5" dirty="0">
                <a:latin typeface="Calibri"/>
                <a:cs typeface="Calibri"/>
              </a:rPr>
              <a:t>е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5" dirty="0">
                <a:latin typeface="Calibri"/>
                <a:cs typeface="Calibri"/>
              </a:rPr>
              <a:t>ц</a:t>
            </a:r>
            <a:r>
              <a:rPr sz="2100" spc="5" dirty="0">
                <a:latin typeface="Calibri"/>
                <a:cs typeface="Calibri"/>
              </a:rPr>
              <a:t>е</a:t>
            </a:r>
            <a:r>
              <a:rPr sz="2100" spc="-20" dirty="0">
                <a:latin typeface="Calibri"/>
                <a:cs typeface="Calibri"/>
              </a:rPr>
              <a:t>н</a:t>
            </a:r>
            <a:r>
              <a:rPr sz="2100" spc="5" dirty="0">
                <a:latin typeface="Calibri"/>
                <a:cs typeface="Calibri"/>
              </a:rPr>
              <a:t>ы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в</a:t>
            </a:r>
            <a:r>
              <a:rPr sz="2100" spc="-45" dirty="0">
                <a:latin typeface="Calibri"/>
                <a:cs typeface="Calibri"/>
              </a:rPr>
              <a:t>е</a:t>
            </a:r>
            <a:r>
              <a:rPr sz="2100" spc="-25" dirty="0">
                <a:latin typeface="Calibri"/>
                <a:cs typeface="Calibri"/>
              </a:rPr>
              <a:t>д</a:t>
            </a:r>
            <a:r>
              <a:rPr sz="2100" spc="5" dirty="0">
                <a:latin typeface="Calibri"/>
                <a:cs typeface="Calibri"/>
              </a:rPr>
              <a:t>ет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" dirty="0">
                <a:latin typeface="Calibri"/>
                <a:cs typeface="Calibri"/>
              </a:rPr>
              <a:t>к</a:t>
            </a:r>
            <a:r>
              <a:rPr sz="2100" dirty="0">
                <a:latin typeface="Calibri"/>
                <a:cs typeface="Calibri"/>
              </a:rPr>
              <a:t>	р</a:t>
            </a:r>
            <a:r>
              <a:rPr sz="2100" spc="-15" dirty="0">
                <a:latin typeface="Calibri"/>
                <a:cs typeface="Calibri"/>
              </a:rPr>
              <a:t>о</a:t>
            </a:r>
            <a:r>
              <a:rPr sz="2100" spc="-30" dirty="0">
                <a:latin typeface="Calibri"/>
                <a:cs typeface="Calibri"/>
              </a:rPr>
              <a:t>ст</a:t>
            </a:r>
            <a:r>
              <a:rPr sz="2100" spc="5" dirty="0">
                <a:latin typeface="Calibri"/>
                <a:cs typeface="Calibri"/>
              </a:rPr>
              <a:t>у</a:t>
            </a:r>
            <a:endParaRPr sz="2100">
              <a:latin typeface="Calibri"/>
              <a:cs typeface="Calibri"/>
            </a:endParaRPr>
          </a:p>
          <a:p>
            <a:pPr marL="183515">
              <a:lnSpc>
                <a:spcPts val="2400"/>
              </a:lnSpc>
            </a:pPr>
            <a:r>
              <a:rPr sz="2100" dirty="0">
                <a:latin typeface="Calibri"/>
                <a:cs typeface="Calibri"/>
              </a:rPr>
              <a:t>совокупной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выручки.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8142" y="445510"/>
            <a:ext cx="3321183" cy="25506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676" y="493217"/>
            <a:ext cx="3763010" cy="183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Равновесие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конкурентной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отрасли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5" dirty="0">
                <a:latin typeface="Calibri"/>
                <a:cs typeface="Calibri"/>
              </a:rPr>
              <a:t>Ре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=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МС</a:t>
            </a:r>
            <a:endParaRPr sz="1900">
              <a:latin typeface="Calibri"/>
              <a:cs typeface="Calibri"/>
            </a:endParaRPr>
          </a:p>
          <a:p>
            <a:pPr marL="12700" marR="212090">
              <a:lnSpc>
                <a:spcPts val="2400"/>
              </a:lnSpc>
              <a:spcBef>
                <a:spcPts val="80"/>
              </a:spcBef>
            </a:pPr>
            <a:r>
              <a:rPr sz="1900" spc="-10" dirty="0">
                <a:latin typeface="Calibri"/>
                <a:cs typeface="Calibri"/>
              </a:rPr>
              <a:t>0BEQ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издержки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производителей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Ре </a:t>
            </a:r>
            <a:r>
              <a:rPr sz="1900" spc="-5" dirty="0">
                <a:latin typeface="Calibri"/>
                <a:cs typeface="Calibri"/>
              </a:rPr>
              <a:t>BE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прибыль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производителей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00" spc="-5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РеE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излишек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потребителей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676" y="3536950"/>
            <a:ext cx="3376295" cy="2141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Равновесие </a:t>
            </a:r>
            <a:r>
              <a:rPr sz="1900" spc="-10" dirty="0">
                <a:latin typeface="Calibri"/>
                <a:cs typeface="Calibri"/>
              </a:rPr>
              <a:t>на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рынке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чистой</a:t>
            </a:r>
            <a:endParaRPr sz="1900">
              <a:latin typeface="Calibri"/>
              <a:cs typeface="Calibri"/>
            </a:endParaRPr>
          </a:p>
          <a:p>
            <a:pPr marL="182880">
              <a:lnSpc>
                <a:spcPts val="1945"/>
              </a:lnSpc>
            </a:pPr>
            <a:r>
              <a:rPr sz="1900" spc="-10" dirty="0">
                <a:latin typeface="Calibri"/>
                <a:cs typeface="Calibri"/>
              </a:rPr>
              <a:t>монополии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-5" dirty="0">
                <a:latin typeface="Calibri"/>
                <a:cs typeface="Calibri"/>
              </a:rPr>
              <a:t>Рm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Symbol"/>
                <a:cs typeface="Symbol"/>
              </a:rPr>
              <a:t>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libri"/>
                <a:cs typeface="Calibri"/>
              </a:rPr>
              <a:t>MC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35"/>
              </a:lnSpc>
              <a:spcBef>
                <a:spcPts val="910"/>
              </a:spcBef>
            </a:pPr>
            <a:r>
              <a:rPr sz="1900" spc="-5" dirty="0">
                <a:latin typeface="Calibri"/>
                <a:cs typeface="Calibri"/>
              </a:rPr>
              <a:t>ABE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чистые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убытки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(издержки)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35"/>
              </a:lnSpc>
            </a:pPr>
            <a:r>
              <a:rPr sz="1900" spc="-15" dirty="0">
                <a:latin typeface="Calibri"/>
                <a:cs typeface="Calibri"/>
              </a:rPr>
              <a:t>от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монопольной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власти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  <a:spcBef>
                <a:spcPts val="915"/>
              </a:spcBef>
            </a:pPr>
            <a:r>
              <a:rPr sz="1900" spc="-10" dirty="0">
                <a:latin typeface="Calibri"/>
                <a:cs typeface="Calibri"/>
              </a:rPr>
              <a:t>AEPcPm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величина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уменьшения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900" spc="-10" dirty="0">
                <a:latin typeface="Calibri"/>
                <a:cs typeface="Calibri"/>
              </a:rPr>
              <a:t>излишка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потребителей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309" y="3221735"/>
            <a:ext cx="3506180" cy="299313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99313"/>
            <a:ext cx="422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X-неэффективность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монополии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1469646"/>
            <a:ext cx="5285909" cy="484028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47294"/>
            <a:ext cx="6029960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30"/>
              </a:spcBef>
            </a:pPr>
            <a:r>
              <a:rPr sz="2400" spc="-20" dirty="0"/>
              <a:t>Монополия </a:t>
            </a:r>
            <a:r>
              <a:rPr sz="2400" spc="-10" dirty="0"/>
              <a:t>ex ante </a:t>
            </a:r>
            <a:r>
              <a:rPr sz="2400" dirty="0"/>
              <a:t>и </a:t>
            </a:r>
            <a:r>
              <a:rPr sz="2400" spc="-10" dirty="0"/>
              <a:t>ex post. </a:t>
            </a:r>
            <a:r>
              <a:rPr sz="2400" spc="-5" dirty="0"/>
              <a:t> </a:t>
            </a:r>
            <a:r>
              <a:rPr sz="2400" spc="10" dirty="0"/>
              <a:t>М</a:t>
            </a:r>
            <a:r>
              <a:rPr sz="2400" spc="-5" dirty="0"/>
              <a:t>о</a:t>
            </a:r>
            <a:r>
              <a:rPr sz="2400" spc="-30" dirty="0"/>
              <a:t>но</a:t>
            </a:r>
            <a:r>
              <a:rPr sz="2400" spc="-10" dirty="0"/>
              <a:t>п</a:t>
            </a:r>
            <a:r>
              <a:rPr sz="2400" spc="-30" dirty="0"/>
              <a:t>оли</a:t>
            </a:r>
            <a:r>
              <a:rPr sz="2400" spc="-15" dirty="0"/>
              <a:t>ст</a:t>
            </a:r>
            <a:r>
              <a:rPr sz="2400" spc="-30" dirty="0"/>
              <a:t>и</a:t>
            </a:r>
            <a:r>
              <a:rPr sz="2400" spc="-20" dirty="0"/>
              <a:t>ч</a:t>
            </a:r>
            <a:r>
              <a:rPr sz="2400" spc="-35" dirty="0"/>
              <a:t>е</a:t>
            </a:r>
            <a:r>
              <a:rPr sz="2400" spc="-15" dirty="0"/>
              <a:t>с</a:t>
            </a:r>
            <a:r>
              <a:rPr sz="2400" spc="-20" dirty="0"/>
              <a:t>к</a:t>
            </a:r>
            <a:r>
              <a:rPr sz="2400" spc="-30" dirty="0"/>
              <a:t>и</a:t>
            </a:r>
            <a:r>
              <a:rPr sz="2400" dirty="0"/>
              <a:t>е</a:t>
            </a:r>
            <a:r>
              <a:rPr sz="2400" spc="-125" dirty="0"/>
              <a:t> </a:t>
            </a:r>
            <a:r>
              <a:rPr sz="2400" spc="10" dirty="0"/>
              <a:t>п</a:t>
            </a:r>
            <a:r>
              <a:rPr sz="2400" dirty="0"/>
              <a:t>р</a:t>
            </a:r>
            <a:r>
              <a:rPr sz="2400" spc="-10" dirty="0"/>
              <a:t>е</a:t>
            </a:r>
            <a:r>
              <a:rPr sz="2400" spc="-5" dirty="0"/>
              <a:t>и</a:t>
            </a:r>
            <a:r>
              <a:rPr sz="2400" spc="-45" dirty="0"/>
              <a:t>м</a:t>
            </a:r>
            <a:r>
              <a:rPr sz="2400" spc="-30" dirty="0"/>
              <a:t>у</a:t>
            </a:r>
            <a:r>
              <a:rPr sz="2400" spc="-15" dirty="0"/>
              <a:t>щ</a:t>
            </a:r>
            <a:r>
              <a:rPr sz="2400" spc="-35" dirty="0"/>
              <a:t>е</a:t>
            </a:r>
            <a:r>
              <a:rPr sz="2400" spc="-15" dirty="0"/>
              <a:t>ст</a:t>
            </a:r>
            <a:r>
              <a:rPr sz="2400" spc="-30" dirty="0"/>
              <a:t>в</a:t>
            </a:r>
            <a:r>
              <a:rPr sz="2400" dirty="0"/>
              <a:t>а</a:t>
            </a:r>
            <a:r>
              <a:rPr sz="2400" spc="-90" dirty="0"/>
              <a:t> </a:t>
            </a:r>
            <a:r>
              <a:rPr sz="2400" dirty="0"/>
              <a:t>к</a:t>
            </a:r>
            <a:r>
              <a:rPr sz="2400" spc="15" dirty="0"/>
              <a:t>а</a:t>
            </a:r>
            <a:r>
              <a:rPr sz="2400" dirty="0"/>
              <a:t>к</a:t>
            </a:r>
            <a:r>
              <a:rPr sz="2400" spc="-105" dirty="0"/>
              <a:t> </a:t>
            </a:r>
            <a:r>
              <a:rPr sz="2400" spc="5" dirty="0"/>
              <a:t>ст</a:t>
            </a:r>
            <a:r>
              <a:rPr sz="2400" spc="-5" dirty="0"/>
              <a:t>и</a:t>
            </a:r>
            <a:r>
              <a:rPr sz="2400" spc="-20" dirty="0"/>
              <a:t>м</a:t>
            </a:r>
            <a:r>
              <a:rPr sz="2400" spc="-30" dirty="0"/>
              <a:t>ул</a:t>
            </a:r>
            <a:r>
              <a:rPr sz="2400" dirty="0"/>
              <a:t>.  </a:t>
            </a:r>
            <a:r>
              <a:rPr sz="2400" spc="-20" dirty="0"/>
              <a:t>Краткосрочная,</a:t>
            </a:r>
            <a:r>
              <a:rPr sz="2400" spc="-110" dirty="0"/>
              <a:t> </a:t>
            </a:r>
            <a:r>
              <a:rPr sz="2400" dirty="0"/>
              <a:t>в</a:t>
            </a:r>
            <a:r>
              <a:rPr sz="2400" spc="-20" dirty="0"/>
              <a:t> </a:t>
            </a:r>
            <a:r>
              <a:rPr sz="2400" spc="-5" dirty="0"/>
              <a:t>т.ч.</a:t>
            </a:r>
            <a:r>
              <a:rPr sz="2400" spc="-75" dirty="0"/>
              <a:t> </a:t>
            </a:r>
            <a:r>
              <a:rPr sz="2400" spc="-10" dirty="0"/>
              <a:t>патентная</a:t>
            </a:r>
            <a:r>
              <a:rPr sz="2400" spc="-120" dirty="0"/>
              <a:t> </a:t>
            </a:r>
            <a:r>
              <a:rPr sz="2400" spc="-15" dirty="0"/>
              <a:t>монополия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688" y="2427603"/>
            <a:ext cx="6780672" cy="383908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7961"/>
            <a:ext cx="24580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5" dirty="0">
                <a:latin typeface="Calibri"/>
                <a:cs typeface="Calibri"/>
              </a:rPr>
              <a:t>Мифы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о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монополии: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170611"/>
            <a:ext cx="8028305" cy="360235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100" b="1" spc="-5" dirty="0">
                <a:latin typeface="Calibri"/>
                <a:cs typeface="Calibri"/>
              </a:rPr>
              <a:t>Монополист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устанавливает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самые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высокие</a:t>
            </a:r>
            <a:r>
              <a:rPr sz="2100" b="1" spc="-7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цены.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  <a:spcBef>
                <a:spcPts val="550"/>
              </a:spcBef>
            </a:pP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самом</a:t>
            </a:r>
            <a:r>
              <a:rPr sz="2100" spc="-10" dirty="0">
                <a:latin typeface="Calibri"/>
                <a:cs typeface="Calibri"/>
              </a:rPr>
              <a:t> деле: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монопольные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цены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выше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конкурентных,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но</a:t>
            </a:r>
            <a:r>
              <a:rPr sz="2100" spc="-5" dirty="0">
                <a:latin typeface="Calibri"/>
                <a:cs typeface="Calibri"/>
              </a:rPr>
              <a:t> рост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</a:t>
            </a:r>
            <a:endParaRPr sz="2100">
              <a:latin typeface="Calibri"/>
              <a:cs typeface="Calibri"/>
            </a:endParaRPr>
          </a:p>
          <a:p>
            <a:pPr marL="527685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ограничен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ценовой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эластичностью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спроса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 </a:t>
            </a:r>
            <a:r>
              <a:rPr sz="2100" spc="-5" dirty="0">
                <a:latin typeface="Calibri"/>
                <a:cs typeface="Calibri"/>
              </a:rPr>
              <a:t>продукцию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фирмы.</a:t>
            </a:r>
            <a:endParaRPr sz="2100">
              <a:latin typeface="Calibri"/>
              <a:cs typeface="Calibri"/>
            </a:endParaRPr>
          </a:p>
          <a:p>
            <a:pPr marL="527685">
              <a:lnSpc>
                <a:spcPts val="2270"/>
              </a:lnSpc>
            </a:pPr>
            <a:r>
              <a:rPr sz="2100" spc="-5" dirty="0">
                <a:latin typeface="Calibri"/>
                <a:cs typeface="Calibri"/>
              </a:rPr>
              <a:t>Монополист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стремится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к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росту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совокупной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прибыли,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а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не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к</a:t>
            </a:r>
            <a:endParaRPr sz="2100">
              <a:latin typeface="Calibri"/>
              <a:cs typeface="Calibri"/>
            </a:endParaRPr>
          </a:p>
          <a:p>
            <a:pPr marL="527685">
              <a:lnSpc>
                <a:spcPts val="2390"/>
              </a:lnSpc>
            </a:pPr>
            <a:r>
              <a:rPr sz="2100" spc="5" dirty="0">
                <a:latin typeface="Calibri"/>
                <a:cs typeface="Calibri"/>
              </a:rPr>
              <a:t>прибыли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единицу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продукции.</a:t>
            </a:r>
            <a:endParaRPr sz="21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527685" algn="l"/>
                <a:tab pos="528320" algn="l"/>
              </a:tabLst>
            </a:pPr>
            <a:r>
              <a:rPr sz="2100" b="1" spc="-5" dirty="0">
                <a:latin typeface="Calibri"/>
                <a:cs typeface="Calibri"/>
              </a:rPr>
              <a:t>Монополист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ограничивает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выпуск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продукции.</a:t>
            </a:r>
            <a:endParaRPr sz="2100">
              <a:latin typeface="Calibri"/>
              <a:cs typeface="Calibri"/>
            </a:endParaRPr>
          </a:p>
          <a:p>
            <a:pPr marL="548640">
              <a:lnSpc>
                <a:spcPts val="2400"/>
              </a:lnSpc>
              <a:spcBef>
                <a:spcPts val="555"/>
              </a:spcBef>
            </a:pPr>
            <a:r>
              <a:rPr sz="2100" dirty="0">
                <a:latin typeface="Calibri"/>
                <a:cs typeface="Calibri"/>
              </a:rPr>
              <a:t>На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самом </a:t>
            </a:r>
            <a:r>
              <a:rPr sz="2100" spc="-10" dirty="0">
                <a:latin typeface="Calibri"/>
                <a:cs typeface="Calibri"/>
              </a:rPr>
              <a:t>деле: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на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издержки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монополиста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действуют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две</a:t>
            </a:r>
            <a:endParaRPr sz="2100">
              <a:latin typeface="Calibri"/>
              <a:cs typeface="Calibri"/>
            </a:endParaRPr>
          </a:p>
          <a:p>
            <a:pPr marL="548640" marR="5080">
              <a:lnSpc>
                <a:spcPct val="90100"/>
              </a:lnSpc>
              <a:spcBef>
                <a:spcPts val="130"/>
              </a:spcBef>
            </a:pPr>
            <a:r>
              <a:rPr sz="2100" dirty="0">
                <a:latin typeface="Calibri"/>
                <a:cs typeface="Calibri"/>
              </a:rPr>
              <a:t>тенденции </a:t>
            </a:r>
            <a:r>
              <a:rPr sz="2100" spc="5" dirty="0">
                <a:latin typeface="Calibri"/>
                <a:cs typeface="Calibri"/>
              </a:rPr>
              <a:t>– </a:t>
            </a:r>
            <a:r>
              <a:rPr sz="2100" spc="-5" dirty="0">
                <a:latin typeface="Calibri"/>
                <a:cs typeface="Calibri"/>
              </a:rPr>
              <a:t>понижательная </a:t>
            </a:r>
            <a:r>
              <a:rPr sz="2100" dirty="0">
                <a:latin typeface="Calibri"/>
                <a:cs typeface="Calibri"/>
              </a:rPr>
              <a:t>(экономия </a:t>
            </a:r>
            <a:r>
              <a:rPr sz="2100" spc="-15" dirty="0">
                <a:latin typeface="Calibri"/>
                <a:cs typeface="Calibri"/>
              </a:rPr>
              <a:t>от </a:t>
            </a:r>
            <a:r>
              <a:rPr sz="2100" spc="5" dirty="0">
                <a:latin typeface="Calibri"/>
                <a:cs typeface="Calibri"/>
              </a:rPr>
              <a:t>эффекта </a:t>
            </a:r>
            <a:r>
              <a:rPr sz="2100" dirty="0">
                <a:latin typeface="Calibri"/>
                <a:cs typeface="Calibri"/>
              </a:rPr>
              <a:t>масштаба) </a:t>
            </a:r>
            <a:r>
              <a:rPr sz="2100" spc="5" dirty="0">
                <a:latin typeface="Calibri"/>
                <a:cs typeface="Calibri"/>
              </a:rPr>
              <a:t>и 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повышательная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(рост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издержек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управления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и </a:t>
            </a:r>
            <a:r>
              <a:rPr sz="2100" spc="-20" dirty="0">
                <a:latin typeface="Calibri"/>
                <a:cs typeface="Calibri"/>
              </a:rPr>
              <a:t>т.д.);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под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влиянием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тенденции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роста издержек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объем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производства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может</a:t>
            </a:r>
            <a:endParaRPr sz="2100">
              <a:latin typeface="Calibri"/>
              <a:cs typeface="Calibri"/>
            </a:endParaRPr>
          </a:p>
          <a:p>
            <a:pPr marL="548640">
              <a:lnSpc>
                <a:spcPts val="2260"/>
              </a:lnSpc>
            </a:pPr>
            <a:r>
              <a:rPr sz="2100" dirty="0">
                <a:latin typeface="Calibri"/>
                <a:cs typeface="Calibri"/>
              </a:rPr>
              <a:t>сократиться.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442722"/>
            <a:ext cx="7760970" cy="490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Источники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монопольной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власти: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buSzPct val="96428"/>
              <a:buFont typeface="Wingdings"/>
              <a:buChar char=""/>
              <a:tabLst>
                <a:tab pos="294005" algn="l"/>
              </a:tabLst>
            </a:pPr>
            <a:r>
              <a:rPr sz="2800" spc="-5" dirty="0">
                <a:latin typeface="Calibri"/>
                <a:cs typeface="Calibri"/>
              </a:rPr>
              <a:t>Эластичность </a:t>
            </a:r>
            <a:r>
              <a:rPr sz="2800" dirty="0">
                <a:latin typeface="Calibri"/>
                <a:cs typeface="Calibri"/>
              </a:rPr>
              <a:t>рыночного </a:t>
            </a:r>
            <a:r>
              <a:rPr sz="2800" spc="-10" dirty="0">
                <a:latin typeface="Calibri"/>
                <a:cs typeface="Calibri"/>
              </a:rPr>
              <a:t>(отраслевого) </a:t>
            </a:r>
            <a:r>
              <a:rPr sz="2800" spc="-5" dirty="0">
                <a:latin typeface="Calibri"/>
                <a:cs typeface="Calibri"/>
              </a:rPr>
              <a:t>спроса </a:t>
            </a:r>
            <a:r>
              <a:rPr sz="2800" spc="10" dirty="0">
                <a:latin typeface="Calibri"/>
                <a:cs typeface="Calibri"/>
              </a:rPr>
              <a:t>на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продукцию </a:t>
            </a:r>
            <a:r>
              <a:rPr sz="2800" spc="-5" dirty="0">
                <a:latin typeface="Calibri"/>
                <a:cs typeface="Calibri"/>
              </a:rPr>
              <a:t>фирмы.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3750">
              <a:latin typeface="Calibri"/>
              <a:cs typeface="Calibri"/>
            </a:endParaRPr>
          </a:p>
          <a:p>
            <a:pPr marL="12700" marR="778510">
              <a:lnSpc>
                <a:spcPts val="3030"/>
              </a:lnSpc>
              <a:buSzPct val="96428"/>
              <a:buFont typeface="Wingdings"/>
              <a:buChar char=""/>
              <a:tabLst>
                <a:tab pos="294005" algn="l"/>
              </a:tabLst>
            </a:pPr>
            <a:r>
              <a:rPr sz="2800" spc="-5" dirty="0">
                <a:latin typeface="Calibri"/>
                <a:cs typeface="Calibri"/>
              </a:rPr>
              <a:t>Число крупных фирм </a:t>
            </a:r>
            <a:r>
              <a:rPr sz="2800" dirty="0">
                <a:latin typeface="Calibri"/>
                <a:cs typeface="Calibri"/>
              </a:rPr>
              <a:t>(основных </a:t>
            </a:r>
            <a:r>
              <a:rPr sz="2800" spc="-10" dirty="0">
                <a:latin typeface="Calibri"/>
                <a:cs typeface="Calibri"/>
              </a:rPr>
              <a:t>игроков) </a:t>
            </a:r>
            <a:r>
              <a:rPr sz="2800" spc="10" dirty="0">
                <a:latin typeface="Calibri"/>
                <a:cs typeface="Calibri"/>
              </a:rPr>
              <a:t>на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рынке.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3700">
              <a:latin typeface="Calibri"/>
              <a:cs typeface="Calibri"/>
            </a:endParaRPr>
          </a:p>
          <a:p>
            <a:pPr marL="12700" marR="193040">
              <a:lnSpc>
                <a:spcPct val="90000"/>
              </a:lnSpc>
              <a:buSzPct val="96428"/>
              <a:buFont typeface="Wingdings"/>
              <a:buChar char=""/>
              <a:tabLst>
                <a:tab pos="294005" algn="l"/>
              </a:tabLst>
            </a:pPr>
            <a:r>
              <a:rPr sz="2800" spc="-10" dirty="0">
                <a:latin typeface="Calibri"/>
                <a:cs typeface="Calibri"/>
              </a:rPr>
              <a:t>Взаимодействие </a:t>
            </a:r>
            <a:r>
              <a:rPr sz="2800" spc="-15" dirty="0">
                <a:latin typeface="Calibri"/>
                <a:cs typeface="Calibri"/>
              </a:rPr>
              <a:t>между </a:t>
            </a:r>
            <a:r>
              <a:rPr sz="2800" spc="-5" dirty="0">
                <a:latin typeface="Calibri"/>
                <a:cs typeface="Calibri"/>
              </a:rPr>
              <a:t>фирмами: </a:t>
            </a:r>
            <a:r>
              <a:rPr sz="2800" spc="-10" dirty="0">
                <a:latin typeface="Calibri"/>
                <a:cs typeface="Calibri"/>
              </a:rPr>
              <a:t>чем более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тесно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взаимодействуют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между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собой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фирмы,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тем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выше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их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монопольная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власть.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4914"/>
            <a:ext cx="628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Виды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злоупотребления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монопольной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властью: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122680"/>
            <a:ext cx="7858125" cy="47205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2880" marR="311785" indent="-170815">
              <a:lnSpc>
                <a:spcPts val="2160"/>
              </a:lnSpc>
              <a:spcBef>
                <a:spcPts val="36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установление,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поддержание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монопольно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высокой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монопольно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низкой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цены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товара;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01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изъятие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товара </a:t>
            </a:r>
            <a:r>
              <a:rPr sz="2000" spc="-5" dirty="0">
                <a:latin typeface="Calibri"/>
                <a:cs typeface="Calibri"/>
              </a:rPr>
              <a:t>из</a:t>
            </a:r>
            <a:r>
              <a:rPr sz="2000" spc="-10" dirty="0">
                <a:latin typeface="Calibri"/>
                <a:cs typeface="Calibri"/>
              </a:rPr>
              <a:t> обращения;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16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навязывание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контрагенту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условий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договора, </a:t>
            </a:r>
            <a:r>
              <a:rPr sz="2000" spc="-20" dirty="0">
                <a:latin typeface="Calibri"/>
                <a:cs typeface="Calibri"/>
              </a:rPr>
              <a:t>невыгодных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для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него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не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относящихся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предмету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договора;</a:t>
            </a:r>
            <a:endParaRPr sz="2000">
              <a:latin typeface="Calibri"/>
              <a:cs typeface="Calibri"/>
            </a:endParaRPr>
          </a:p>
          <a:p>
            <a:pPr marL="182880" marR="93980" indent="-170815">
              <a:lnSpc>
                <a:spcPts val="2160"/>
              </a:lnSpc>
              <a:spcBef>
                <a:spcPts val="150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экономически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технологически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обоснованные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сокращение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прекращение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производства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товара;</a:t>
            </a:r>
            <a:endParaRPr sz="2000">
              <a:latin typeface="Calibri"/>
              <a:cs typeface="Calibri"/>
            </a:endParaRPr>
          </a:p>
          <a:p>
            <a:pPr marL="182880" marR="594360" indent="-170815">
              <a:lnSpc>
                <a:spcPts val="2160"/>
              </a:lnSpc>
              <a:spcBef>
                <a:spcPts val="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экономически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технологически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обоснованные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отказ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либо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уклонение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от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заключения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договора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отдельными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покупателями;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01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установление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различных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цен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один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тот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же </a:t>
            </a:r>
            <a:r>
              <a:rPr sz="2000" spc="-5" dirty="0">
                <a:latin typeface="Calibri"/>
                <a:cs typeface="Calibri"/>
              </a:rPr>
              <a:t>товар;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16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дискриминационных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условий;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16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создание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препятствий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доступу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товарный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рынок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или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выходу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товарного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рынка другим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субъектам;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16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нарушение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порядка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ценообразования;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16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5" dirty="0">
                <a:latin typeface="Calibri"/>
                <a:cs typeface="Calibri"/>
              </a:rPr>
              <a:t>манипулирование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ценами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оптовом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и(или)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розничных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рынках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электрической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энергии;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280"/>
              </a:lnSpc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прочее.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83285"/>
            <a:ext cx="3862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Антимонопольная</a:t>
            </a:r>
            <a:r>
              <a:rPr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политика.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366" y="980728"/>
            <a:ext cx="7576184" cy="322844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latin typeface="Calibri"/>
                <a:cs typeface="Calibri"/>
              </a:rPr>
              <a:t>Направления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антимонопольной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политики:</a:t>
            </a:r>
            <a:endParaRPr sz="16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борьба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монополизацией,</a:t>
            </a:r>
            <a:endParaRPr sz="16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183515" algn="l"/>
              </a:tabLst>
            </a:pPr>
            <a:r>
              <a:rPr sz="1600" spc="-5" dirty="0">
                <a:latin typeface="Calibri"/>
                <a:cs typeface="Calibri"/>
              </a:rPr>
              <a:t>предотвращение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антиконкурентных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слияний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фирм,</a:t>
            </a:r>
          </a:p>
          <a:p>
            <a:pPr marL="182880" indent="-17081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запрет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образования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картелей.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Институциональные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подходы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антимонопольному </a:t>
            </a:r>
            <a:r>
              <a:rPr sz="1600" spc="-10" dirty="0">
                <a:latin typeface="Calibri"/>
                <a:cs typeface="Calibri"/>
              </a:rPr>
              <a:t>регулированию:</a:t>
            </a:r>
            <a:endParaRPr sz="16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3515" algn="l"/>
              </a:tabLst>
            </a:pPr>
            <a:r>
              <a:rPr sz="1600" spc="-5" dirty="0">
                <a:latin typeface="Calibri"/>
                <a:cs typeface="Calibri"/>
              </a:rPr>
              <a:t>торги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франшизу,</a:t>
            </a:r>
            <a:endParaRPr sz="16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3515" algn="l"/>
              </a:tabLst>
            </a:pPr>
            <a:r>
              <a:rPr sz="1600" dirty="0">
                <a:latin typeface="Calibri"/>
                <a:cs typeface="Calibri"/>
              </a:rPr>
              <a:t>организационное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разделение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инфраструктурных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сетей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 операций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 эксплуатации.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9DEF-B706-F94F-A5D4-2343B876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47815"/>
            <a:ext cx="3875389" cy="1680519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688D1-3646-1447-A2C3-1FA4BD88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64" y="547815"/>
            <a:ext cx="3884220" cy="1680519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ru-RU" sz="3600" dirty="0">
                <a:solidFill>
                  <a:srgbClr val="FF0000"/>
                </a:solidFill>
              </a:rPr>
              <a:t>Фирма </a:t>
            </a:r>
          </a:p>
        </p:txBody>
      </p:sp>
      <p:pic>
        <p:nvPicPr>
          <p:cNvPr id="4100" name="Picture 4" descr="Рынок — что это такое и каковы его функции в экономике | KtoNaNovenkogo.ru">
            <a:extLst>
              <a:ext uri="{FF2B5EF4-FFF2-40B4-BE49-F238E27FC236}">
                <a16:creationId xmlns:a16="http://schemas.microsoft.com/office/drawing/2014/main" id="{86E96B16-8309-2649-9074-531B9CE1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48" y="2921111"/>
            <a:ext cx="3875389" cy="27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к устроены компании: от жесткой иерархии до холакратии | LABA (ЛАБА)">
            <a:extLst>
              <a:ext uri="{FF2B5EF4-FFF2-40B4-BE49-F238E27FC236}">
                <a16:creationId xmlns:a16="http://schemas.microsoft.com/office/drawing/2014/main" id="{02D61F78-B746-9C42-BC6D-BC8C5836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795" y="2969554"/>
            <a:ext cx="3875389" cy="26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28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11" y="563117"/>
            <a:ext cx="504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Методы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антимонопольной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политики: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711" y="1308658"/>
            <a:ext cx="7442834" cy="337692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упрощение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процедуры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создания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новых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фирм</a:t>
            </a:r>
            <a:endParaRPr sz="2000">
              <a:latin typeface="Calibri"/>
              <a:cs typeface="Calibri"/>
            </a:endParaRPr>
          </a:p>
          <a:p>
            <a:pPr marL="182880" marR="5080" indent="-170815">
              <a:lnSpc>
                <a:spcPts val="2160"/>
              </a:lnSpc>
              <a:spcBef>
                <a:spcPts val="82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снятие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всех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барьеров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внешней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торговле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открытие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внутренних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рынков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для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зарубежных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фирм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20" dirty="0">
                <a:latin typeface="Calibri"/>
                <a:cs typeface="Calibri"/>
              </a:rPr>
              <a:t>принудительное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разделение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крупнейших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фирм-монополистов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280"/>
              </a:lnSpc>
              <a:spcBef>
                <a:spcPts val="57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5" dirty="0">
                <a:latin typeface="Calibri"/>
                <a:cs typeface="Calibri"/>
              </a:rPr>
              <a:t>введение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государственного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контроля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процедурами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слияния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280"/>
              </a:lnSpc>
            </a:pPr>
            <a:r>
              <a:rPr sz="2000" spc="-20" dirty="0">
                <a:latin typeface="Calibri"/>
                <a:cs typeface="Calibri"/>
              </a:rPr>
              <a:t>поглощения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фирм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280"/>
              </a:lnSpc>
              <a:spcBef>
                <a:spcPts val="550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5" dirty="0">
                <a:latin typeface="Calibri"/>
                <a:cs typeface="Calibri"/>
              </a:rPr>
              <a:t>введение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прямого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государственного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контроля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ценами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заработной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платой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ts val="2280"/>
              </a:lnSpc>
              <a:spcBef>
                <a:spcPts val="55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наказание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фирм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проведение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политики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ценовой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дискриминации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135" y="743203"/>
            <a:ext cx="600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Эффективность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антимонопольной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политики: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135" y="1497761"/>
            <a:ext cx="6816090" cy="22853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5" dirty="0">
                <a:latin typeface="Calibri"/>
                <a:cs typeface="Calibri"/>
              </a:rPr>
              <a:t>эффективность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 точки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зрения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общественной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эффективности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5" dirty="0">
                <a:latin typeface="Calibri"/>
                <a:cs typeface="Calibri"/>
              </a:rPr>
              <a:t>эффективность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точки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зрения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благосостояния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потребителей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5" dirty="0">
                <a:latin typeface="Calibri"/>
                <a:cs typeface="Calibri"/>
              </a:rPr>
              <a:t>эффективность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точки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зрения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экономического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роста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обеспечение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конкуренции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10" dirty="0">
                <a:latin typeface="Calibri"/>
                <a:cs typeface="Calibri"/>
              </a:rPr>
              <a:t>обеспечение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занятости</a:t>
            </a:r>
            <a:endParaRPr sz="20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3515" algn="l"/>
              </a:tabLst>
            </a:pPr>
            <a:r>
              <a:rPr sz="2000" spc="-5" dirty="0"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иржевые котировки на цифровом мониторе">
            <a:extLst>
              <a:ext uri="{FF2B5EF4-FFF2-40B4-BE49-F238E27FC236}">
                <a16:creationId xmlns:a16="http://schemas.microsoft.com/office/drawing/2014/main" id="{50C0FB04-8A72-09D6-9FB5-E561C8E72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94" r="18741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CB3FE2A-FB1C-DA3C-1F73-9C446D15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780927"/>
            <a:ext cx="3630007" cy="339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Реклама и ее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35708121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8895" marR="5080">
              <a:lnSpc>
                <a:spcPct val="90100"/>
              </a:lnSpc>
              <a:spcBef>
                <a:spcPts val="370"/>
              </a:spcBef>
            </a:pPr>
            <a:r>
              <a:rPr sz="2200" b="1" spc="-10" dirty="0">
                <a:latin typeface="Calibri"/>
                <a:cs typeface="Calibri"/>
              </a:rPr>
              <a:t>Механизм </a:t>
            </a:r>
            <a:r>
              <a:rPr sz="2200" b="1" dirty="0">
                <a:latin typeface="Calibri"/>
                <a:cs typeface="Calibri"/>
              </a:rPr>
              <a:t>действия </a:t>
            </a:r>
            <a:r>
              <a:rPr sz="2200" b="1" spc="5" dirty="0">
                <a:latin typeface="Calibri"/>
                <a:cs typeface="Calibri"/>
              </a:rPr>
              <a:t>и </a:t>
            </a:r>
            <a:r>
              <a:rPr sz="2200" b="1" dirty="0">
                <a:latin typeface="Calibri"/>
                <a:cs typeface="Calibri"/>
              </a:rPr>
              <a:t>основные </a:t>
            </a:r>
            <a:r>
              <a:rPr sz="2200" b="1" spc="-5" dirty="0">
                <a:latin typeface="Calibri"/>
                <a:cs typeface="Calibri"/>
              </a:rPr>
              <a:t>принципы </a:t>
            </a:r>
            <a:r>
              <a:rPr sz="2200" b="1" dirty="0">
                <a:latin typeface="Calibri"/>
                <a:cs typeface="Calibri"/>
              </a:rPr>
              <a:t>рекламы. Позитивные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стороны влияния рекламы </a:t>
            </a:r>
            <a:r>
              <a:rPr sz="2200" b="1" dirty="0">
                <a:latin typeface="Calibri"/>
                <a:cs typeface="Calibri"/>
              </a:rPr>
              <a:t>на </a:t>
            </a:r>
            <a:r>
              <a:rPr sz="2200" b="1" spc="-10" dirty="0">
                <a:latin typeface="Calibri"/>
                <a:cs typeface="Calibri"/>
              </a:rPr>
              <a:t>экономику. </a:t>
            </a:r>
            <a:r>
              <a:rPr sz="2200" b="1" dirty="0">
                <a:latin typeface="Calibri"/>
                <a:cs typeface="Calibri"/>
              </a:rPr>
              <a:t>Негативные </a:t>
            </a:r>
            <a:r>
              <a:rPr sz="2200" b="1" spc="-10" dirty="0">
                <a:latin typeface="Calibri"/>
                <a:cs typeface="Calibri"/>
              </a:rPr>
              <a:t>стороны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рекламы. Оптимизация </a:t>
            </a:r>
            <a:r>
              <a:rPr sz="2200" b="1" spc="-5" dirty="0">
                <a:latin typeface="Calibri"/>
                <a:cs typeface="Calibri"/>
              </a:rPr>
              <a:t>объемов </a:t>
            </a:r>
            <a:r>
              <a:rPr sz="2200" b="1" dirty="0">
                <a:latin typeface="Calibri"/>
                <a:cs typeface="Calibri"/>
              </a:rPr>
              <a:t>рекламы, </a:t>
            </a:r>
            <a:r>
              <a:rPr sz="2200" b="1" spc="-10" dirty="0">
                <a:latin typeface="Calibri"/>
                <a:cs typeface="Calibri"/>
              </a:rPr>
              <a:t>территориального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охвата,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качества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на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основе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правила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MR</a:t>
            </a:r>
            <a:r>
              <a:rPr sz="2200" b="1" i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=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MC.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2354072"/>
            <a:ext cx="7844790" cy="419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Первоначальные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издержки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равны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АС1,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а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объем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продаваемой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продукции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—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1900" spc="-5" dirty="0">
                <a:latin typeface="Calibri"/>
                <a:cs typeface="Calibri"/>
              </a:rPr>
              <a:t>Q1.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результате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рекламы объем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продаж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расширяется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до</a:t>
            </a:r>
            <a:r>
              <a:rPr sz="1900" spc="-5" dirty="0">
                <a:latin typeface="Calibri"/>
                <a:cs typeface="Calibri"/>
              </a:rPr>
              <a:t> Q2.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20" dirty="0">
                <a:latin typeface="Calibri"/>
                <a:cs typeface="Calibri"/>
              </a:rPr>
              <a:t>АС2</a:t>
            </a:r>
            <a:r>
              <a:rPr sz="1900" spc="-5" dirty="0">
                <a:latin typeface="Calibri"/>
                <a:cs typeface="Calibri"/>
              </a:rPr>
              <a:t> &lt;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АС1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(экономия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от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масштаба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производства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Symbol"/>
                <a:cs typeface="Symbol"/>
              </a:rPr>
              <a:t>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Calibri"/>
                <a:cs typeface="Calibri"/>
              </a:rPr>
              <a:t>расходов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на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рекламу).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20" dirty="0">
                <a:latin typeface="Calibri"/>
                <a:cs typeface="Calibri"/>
              </a:rPr>
              <a:t>Если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рекламная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кампания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900" spc="-15" dirty="0">
                <a:latin typeface="Calibri"/>
                <a:cs typeface="Calibri"/>
              </a:rPr>
              <a:t>окажется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неудачной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(Q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не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вырастет):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10" dirty="0">
                <a:latin typeface="Calibri"/>
                <a:cs typeface="Calibri"/>
              </a:rPr>
              <a:t>то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Q3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=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Q1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фирма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будет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900" spc="-10" dirty="0">
                <a:latin typeface="Calibri"/>
                <a:cs typeface="Calibri"/>
              </a:rPr>
              <a:t>продавать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по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более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высокой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цене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900" spc="-10" dirty="0">
                <a:latin typeface="Calibri"/>
                <a:cs typeface="Calibri"/>
              </a:rPr>
              <a:t>(точка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М;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АС3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&gt;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АС1),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а</a:t>
            </a:r>
            <a:endParaRPr sz="1900">
              <a:latin typeface="Calibri"/>
              <a:cs typeface="Calibri"/>
            </a:endParaRPr>
          </a:p>
          <a:p>
            <a:pPr marL="12700" marR="4465955">
              <a:lnSpc>
                <a:spcPct val="125299"/>
              </a:lnSpc>
            </a:pPr>
            <a:r>
              <a:rPr sz="1900" spc="-5" dirty="0">
                <a:latin typeface="Calibri"/>
                <a:cs typeface="Calibri"/>
              </a:rPr>
              <a:t>новая </a:t>
            </a:r>
            <a:r>
              <a:rPr sz="1900" spc="-15" dirty="0">
                <a:latin typeface="Calibri"/>
                <a:cs typeface="Calibri"/>
              </a:rPr>
              <a:t>цена </a:t>
            </a:r>
            <a:r>
              <a:rPr sz="1900" spc="-10" dirty="0">
                <a:latin typeface="Calibri"/>
                <a:cs typeface="Calibri"/>
              </a:rPr>
              <a:t>которая </a:t>
            </a:r>
            <a:r>
              <a:rPr sz="1900" spc="-5" dirty="0">
                <a:latin typeface="Calibri"/>
                <a:cs typeface="Calibri"/>
              </a:rPr>
              <a:t>возрастет на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величину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затрат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на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900" spc="-5" dirty="0">
                <a:latin typeface="Calibri"/>
                <a:cs typeface="Calibri"/>
              </a:rPr>
              <a:t>рекламную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кампанию.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3645408"/>
            <a:ext cx="3357711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49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8936-A5AF-B90E-1FCB-1D460F88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83492-BF18-79B9-D17D-67A2B6CE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25624"/>
            <a:ext cx="8191822" cy="47717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Больше полезной информации: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/>
              <a:t>						</a:t>
            </a:r>
            <a:r>
              <a:rPr lang="en-US" sz="3600" b="1" dirty="0">
                <a:solidFill>
                  <a:schemeClr val="accent1"/>
                </a:solidFill>
                <a:hlinkClick r:id="rId2"/>
              </a:rPr>
              <a:t>www.sazanova.org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3D969246-416C-FE3A-1C5B-1314C0E91663}"/>
              </a:ext>
            </a:extLst>
          </p:cNvPr>
          <p:cNvSpPr/>
          <p:nvPr/>
        </p:nvSpPr>
        <p:spPr>
          <a:xfrm rot="19573526">
            <a:off x="6134377" y="3758867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D1A8C71-0257-A8CC-7C89-F8DF72F32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16216" y="323132"/>
            <a:ext cx="2304256" cy="29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EB9D-D023-354F-A3A7-299ADAF3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Выгоды общества от фирмы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25BA3-C829-A040-87B9-A7F7EFFC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Дшш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B9473-4447-2743-BE0B-764CED78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" y="1853211"/>
            <a:ext cx="8289479" cy="37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8D344F54-E7A9-4CD9-9A89-6A3AE9812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804780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Производство экономических благ.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Производство с одним переменным фактором. </a:t>
            </a: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Производственная функция (общий вид):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500" b="1" dirty="0" err="1"/>
              <a:t>Q</a:t>
            </a:r>
            <a:r>
              <a:rPr lang="ru-RU" sz="3500" b="1" dirty="0"/>
              <a:t> = f (F</a:t>
            </a:r>
            <a:r>
              <a:rPr lang="ru-RU" sz="3500" b="1" baseline="-25000" dirty="0"/>
              <a:t>1</a:t>
            </a:r>
            <a:r>
              <a:rPr lang="ru-RU" sz="3500" b="1" dirty="0"/>
              <a:t>, F</a:t>
            </a:r>
            <a:r>
              <a:rPr lang="ru-RU" sz="3500" b="1" baseline="-25000" dirty="0"/>
              <a:t>2</a:t>
            </a:r>
            <a:r>
              <a:rPr lang="ru-RU" sz="3500" b="1" dirty="0"/>
              <a:t>, … , </a:t>
            </a:r>
            <a:r>
              <a:rPr lang="ru-RU" sz="3500" b="1" dirty="0" err="1"/>
              <a:t>F</a:t>
            </a:r>
            <a:r>
              <a:rPr lang="ru-RU" sz="3500" b="1" baseline="-25000" dirty="0" err="1"/>
              <a:t>n</a:t>
            </a:r>
            <a:r>
              <a:rPr lang="ru-RU" sz="3500" b="1" dirty="0"/>
              <a:t>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Q</a:t>
            </a:r>
            <a:r>
              <a:rPr lang="ru-RU" sz="2400" dirty="0"/>
              <a:t> – объем производства при заданных затратах</a:t>
            </a:r>
          </a:p>
          <a:p>
            <a:pPr marL="0" indent="0">
              <a:buNone/>
            </a:pPr>
            <a:r>
              <a:rPr lang="ru-RU" sz="2400" dirty="0"/>
              <a:t>F</a:t>
            </a:r>
            <a:r>
              <a:rPr lang="ru-RU" sz="2400" baseline="-25000" dirty="0"/>
              <a:t>1, </a:t>
            </a:r>
            <a:r>
              <a:rPr lang="ru-RU" sz="2400" dirty="0"/>
              <a:t>F</a:t>
            </a:r>
            <a:r>
              <a:rPr lang="ru-RU" sz="2400" baseline="-25000" dirty="0"/>
              <a:t>2, … , </a:t>
            </a:r>
            <a:r>
              <a:rPr lang="ru-RU" sz="2400" dirty="0" err="1"/>
              <a:t>F</a:t>
            </a:r>
            <a:r>
              <a:rPr lang="ru-RU" sz="2400" baseline="-25000" dirty="0" err="1"/>
              <a:t>n</a:t>
            </a:r>
            <a:r>
              <a:rPr lang="ru-RU" sz="2400" dirty="0"/>
              <a:t> – количество использованного фактора 1, 2, … , </a:t>
            </a:r>
            <a:r>
              <a:rPr lang="ru-RU" sz="2400" dirty="0" err="1"/>
              <a:t>n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115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3289</Words>
  <Application>Microsoft Macintosh PowerPoint</Application>
  <PresentationFormat>Экран (4:3)</PresentationFormat>
  <Paragraphs>567</Paragraphs>
  <Slides>74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3" baseType="lpstr">
      <vt:lpstr>Arial</vt:lpstr>
      <vt:lpstr>Arial MT</vt:lpstr>
      <vt:lpstr>Calibri</vt:lpstr>
      <vt:lpstr>Calibri Light</vt:lpstr>
      <vt:lpstr>Symbol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Теории фирмы: от А.Смита к Р.Коузу</vt:lpstr>
      <vt:lpstr>Презентация PowerPoint</vt:lpstr>
      <vt:lpstr>Рынок</vt:lpstr>
      <vt:lpstr>Выгоды общества от фирмы</vt:lpstr>
      <vt:lpstr>Презентация PowerPoint</vt:lpstr>
      <vt:lpstr>Презентация PowerPoint</vt:lpstr>
      <vt:lpstr>Производственная функция Кобба-Дугласа</vt:lpstr>
      <vt:lpstr>Производственная функция Кобба-Дугласа (труд-капитал)</vt:lpstr>
      <vt:lpstr>График производственной функции:  два ресурса</vt:lpstr>
      <vt:lpstr>Презентация PowerPoint</vt:lpstr>
      <vt:lpstr>Презентация PowerPoint</vt:lpstr>
      <vt:lpstr>Совокупный, средний, предельный продукт. Изокванта. Изокоста. Оптимум производителя.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изоквант</vt:lpstr>
      <vt:lpstr>Презентация PowerPoint</vt:lpstr>
      <vt:lpstr>Равновесие производителя</vt:lpstr>
      <vt:lpstr>Доход, издержки и прибыль фирмы.</vt:lpstr>
      <vt:lpstr>Издержки: постоянные, переменные, общие, предельные.</vt:lpstr>
      <vt:lpstr>Презентация PowerPoint</vt:lpstr>
      <vt:lpstr>Презентация PowerPoint</vt:lpstr>
      <vt:lpstr>Презентация PowerPoint</vt:lpstr>
      <vt:lpstr>Взаимосвязь общих, средних и предельных издержек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Краткосрочный период. Долгосрочный период. Равновесие фирмы в долгосрочном и краткосрочном периоде.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Монополистическая конкуренция.</vt:lpstr>
      <vt:lpstr>Цена и выпуск при монополистической конкуренции</vt:lpstr>
      <vt:lpstr>Равновесие фирмы в краткосрочном периоде в условиях  монополистической конкуренции</vt:lpstr>
      <vt:lpstr>Равновесие фирмы в долгосрочном периоде в условиях  монополистической конкуренции</vt:lpstr>
      <vt:lpstr>Презентация PowerPoint</vt:lpstr>
      <vt:lpstr>Презентация PowerPoint</vt:lpstr>
      <vt:lpstr>Олигополия.</vt:lpstr>
      <vt:lpstr>Презентация PowerPoint</vt:lpstr>
      <vt:lpstr>Презентация PowerPoint</vt:lpstr>
      <vt:lpstr>Монополия.</vt:lpstr>
      <vt:lpstr>Спрос, предельный и совокупный доход чистого монополиста</vt:lpstr>
      <vt:lpstr>Презентация PowerPoint</vt:lpstr>
      <vt:lpstr>X-неэффективность монополии</vt:lpstr>
      <vt:lpstr>Монополия ex ante и ex post.  Монополистические преимущества как стимул.  Краткосрочная, в т.ч. патентная монополия</vt:lpstr>
      <vt:lpstr>Мифы о монополии:</vt:lpstr>
      <vt:lpstr>Презентация PowerPoint</vt:lpstr>
      <vt:lpstr>Виды злоупотребления монопольной властью:</vt:lpstr>
      <vt:lpstr>Антимонопольная политика.</vt:lpstr>
      <vt:lpstr>Методы антимонопольной политики:</vt:lpstr>
      <vt:lpstr>Эффективность антимонопольной политики:</vt:lpstr>
      <vt:lpstr>Презентация PowerPoint</vt:lpstr>
      <vt:lpstr>Механизм действия и основные принципы рекламы. Позитивные  стороны влияния рекламы на экономику. Негативные стороны  рекламы. Оптимизация объемов рекламы, территориального  охвата, качества на основе правила MR = MC.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Микроэкономика 2019-2020  осенний семестр</dc:title>
  <dc:creator>Анастасия Сазанова</dc:creator>
  <cp:lastModifiedBy>Анастасия Сазанова</cp:lastModifiedBy>
  <cp:revision>26</cp:revision>
  <dcterms:created xsi:type="dcterms:W3CDTF">2020-11-01T16:07:12Z</dcterms:created>
  <dcterms:modified xsi:type="dcterms:W3CDTF">2022-10-06T10:45:31Z</dcterms:modified>
</cp:coreProperties>
</file>