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27"/>
  </p:notesMasterIdLst>
  <p:sldIdLst>
    <p:sldId id="256" r:id="rId2"/>
    <p:sldId id="257" r:id="rId3"/>
    <p:sldId id="258" r:id="rId4"/>
    <p:sldId id="269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284" r:id="rId19"/>
    <p:sldId id="285" r:id="rId20"/>
    <p:sldId id="287" r:id="rId21"/>
    <p:sldId id="291" r:id="rId22"/>
    <p:sldId id="293" r:id="rId23"/>
    <p:sldId id="288" r:id="rId24"/>
    <p:sldId id="289" r:id="rId25"/>
    <p:sldId id="29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Сазанова" initials="АС" lastIdx="1" clrIdx="0">
    <p:extLst>
      <p:ext uri="{19B8F6BF-5375-455C-9EA6-DF929625EA0E}">
        <p15:presenceInfo xmlns:p15="http://schemas.microsoft.com/office/powerpoint/2012/main" userId="f225254916f7c5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72"/>
  </p:normalViewPr>
  <p:slideViewPr>
    <p:cSldViewPr>
      <p:cViewPr varScale="1">
        <p:scale>
          <a:sx n="99" d="100"/>
          <a:sy n="99" d="100"/>
        </p:scale>
        <p:origin x="2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54E24-F5B5-440F-85E8-50416B8846BC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10055-5E39-45CA-BD8F-BCC7F9E12E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24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0EC4F-B929-794D-B779-C053F63FE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AA8EDF-F67E-7E4A-851F-2CE992DB49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F81875-01B6-1A49-BE3F-BD6A46EA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A5D309-8621-7D46-9F73-9D376BAD0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7FF14A-CFDC-9446-B97B-A01A43CF2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26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154A4-4601-CE49-AB0B-5ED5059F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304958-DB87-ED4E-BC2B-03462A9B9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EE8625-4035-B44C-8F25-B3955D2F0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03C585-1140-D343-80BB-D70A59622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550C34-6EBE-7D42-A5E1-040514EB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50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5E10FD8-C52E-D44C-BAD1-6C198B5A77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66E368-60C6-E24D-A9A4-457B35134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746962-D25F-6648-B42E-A3045608E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DC1E3B-A5C4-D847-8DE0-9D6150B09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2ABCAE-2110-3549-8A79-328CE4E1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83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E510E-E23D-8144-B8C3-5B33FCB22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EF320E-496E-CD42-AEC1-A46B65247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8FC1DB-7717-A14B-9659-8919CF560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328D98-57C1-9A41-9683-51C26FE1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13AD21-8C04-2F4F-9139-48CADD881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5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046B9E-5720-C843-97E2-3FF538B7B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5C8F59E-2002-A148-B7EB-1D0B37EC6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2CB400-7A76-0C4D-9472-165EC368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3F17D9-2BAA-2347-A4B2-B1908CD3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2C9D46-14F2-3746-A7AE-7604ACB7C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88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15A14-A35E-0148-BF23-9A98C2C5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FF7A47-C250-534C-9F35-42A5657FD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6EE434-62DD-0344-8B94-92EB8DE5A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3F7C927-6FCF-7842-947C-3156FCAA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3F55DC-753B-194E-BFD0-361AA1FCB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267E3D-60A8-9746-92AD-05DEA59E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1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E4310-EBC1-A149-86F6-739837E5D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8DE8C9-15EB-BE4F-9878-B66003396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669937-AD03-F745-8836-928EE373E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17520CA-AF40-A845-A6A6-BE36885192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7107A0-DDF3-5C41-BDBB-0BA42FCF9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B785B0F-1F65-8544-BE32-C481624F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1460A1-E717-B446-9E02-7E4B59BD7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F7D2A6F-4E89-0941-90F8-54ACD96F7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6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DAF49-B3AE-4842-8633-72CDEAA14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9232375-5C90-9D48-8FF2-0ED8F3A9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B85657A-E310-5740-BFF5-F11AF7ECE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99635F9-9501-8A43-B93E-CA31A1DB5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1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0976D2-88B3-B043-8EB4-A9D530DF8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BCC390A-ACFA-5542-813E-D3567E10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604FAE-292A-E94A-8F7D-4D8EAA03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6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F6495-BCDA-A74C-8B2A-64492727A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5D06A7-2A56-EC4E-ABD1-7C0855B5A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5992C2-3A52-C940-B853-F62E0F483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03FAEC-7C14-4942-BD38-CC800ED50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A99F53-D161-FF46-8B14-FC87758D0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6711C3-901B-1D4B-B3C3-76B4CA88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8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54273-6878-2248-9143-084B8427D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4A083B8-952E-BC49-AEA7-F3FE83A17A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94299D5-C83A-4848-9404-060C954B2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816B78-FF90-0D43-AC4D-0222070E3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390839-1BC9-044F-8545-9FA502F7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D20CC9-86D9-3342-8881-30EA71530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77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EC5FD4-37E5-F641-80D2-04665AB7B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D6FB78-F0BA-1145-B4EB-5D0317121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B6F765-5B0C-4E48-BBE2-B02D75ECC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9B975-8609-7440-B148-D528ED930C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12290E-EFFE-2947-891A-02154209E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70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792" y="-1"/>
            <a:ext cx="9169464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31469" y="-3"/>
            <a:ext cx="8829202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400" y="0"/>
            <a:ext cx="2717530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1906" y="-3"/>
            <a:ext cx="9175185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505509" y="212908"/>
            <a:ext cx="6861931" cy="6448394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269287" y="1712598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9DDBD8F-A55F-4B05-99FF-A4660B84D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925" y="818984"/>
            <a:ext cx="5036024" cy="5223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24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Микроэкономика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2020-2021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ВЕСЕННИЙ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семестр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ru-R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ru-R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ru-R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Сазанова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Светлана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Леонидовна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канд.экон.наук</a:t>
            </a:r>
            <a: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, </a:t>
            </a: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доцент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www.sazanova.org</a:t>
            </a:r>
            <a:br>
              <a:rPr lang="en-US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4490110"/>
            <a:ext cx="9163282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75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90AB-CED8-9D45-A91F-488CBF20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chemeClr val="bg1"/>
                </a:solidFill>
              </a:rPr>
              <a:t>Модель Курно: дуополия</a:t>
            </a:r>
          </a:p>
        </p:txBody>
      </p:sp>
      <p:pic>
        <p:nvPicPr>
          <p:cNvPr id="4" name="Рисунок 3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90A11836-2342-774B-A510-CF75702C42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26" y="2638866"/>
            <a:ext cx="7118286" cy="1816801"/>
          </a:xfrm>
          <a:prstGeom prst="rect">
            <a:avLst/>
          </a:prstGeom>
        </p:spPr>
      </p:pic>
      <p:pic>
        <p:nvPicPr>
          <p:cNvPr id="6" name="Рисунок 5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A091506C-8434-2546-B972-8D05CECDFA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25" y="4709161"/>
            <a:ext cx="7264688" cy="125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978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90AB-CED8-9D45-A91F-488CBF20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Модель </a:t>
            </a:r>
            <a:r>
              <a:rPr lang="ru-RU" dirty="0" err="1">
                <a:solidFill>
                  <a:schemeClr val="bg1"/>
                </a:solidFill>
              </a:rPr>
              <a:t>Курно</a:t>
            </a:r>
            <a:r>
              <a:rPr lang="ru-RU" dirty="0">
                <a:solidFill>
                  <a:schemeClr val="bg1"/>
                </a:solidFill>
              </a:rPr>
              <a:t>: общий случай</a:t>
            </a:r>
          </a:p>
        </p:txBody>
      </p:sp>
      <p:pic>
        <p:nvPicPr>
          <p:cNvPr id="5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504C2794-0DE8-7C46-8B5D-707B86CAB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386584"/>
            <a:ext cx="5832648" cy="2886258"/>
          </a:xfrm>
          <a:prstGeom prst="rect">
            <a:avLst/>
          </a:prstGeom>
        </p:spPr>
      </p:pic>
      <p:pic>
        <p:nvPicPr>
          <p:cNvPr id="8" name="Рисунок 7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8844C711-AF3E-564C-9593-422570BA82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5045390"/>
            <a:ext cx="5681617" cy="1469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95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90AB-CED8-9D45-A91F-488CBF20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Модель </a:t>
            </a:r>
            <a:r>
              <a:rPr lang="ru-RU" dirty="0" err="1">
                <a:solidFill>
                  <a:schemeClr val="bg1"/>
                </a:solidFill>
              </a:rPr>
              <a:t>Курно</a:t>
            </a:r>
            <a:r>
              <a:rPr lang="ru-RU" dirty="0">
                <a:solidFill>
                  <a:schemeClr val="bg1"/>
                </a:solidFill>
              </a:rPr>
              <a:t>: общий случай</a:t>
            </a:r>
          </a:p>
        </p:txBody>
      </p:sp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A32588C-FF57-314C-82B2-ADBAD7C92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673882"/>
            <a:ext cx="5486896" cy="382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64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90AB-CED8-9D45-A91F-488CBF20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Модель </a:t>
            </a:r>
            <a:r>
              <a:rPr lang="ru-RU" dirty="0" err="1">
                <a:solidFill>
                  <a:schemeClr val="bg1"/>
                </a:solidFill>
              </a:rPr>
              <a:t>Курно</a:t>
            </a:r>
            <a:r>
              <a:rPr lang="ru-RU" dirty="0">
                <a:solidFill>
                  <a:schemeClr val="bg1"/>
                </a:solidFill>
              </a:rPr>
              <a:t>: общий случай</a:t>
            </a:r>
          </a:p>
        </p:txBody>
      </p:sp>
      <p:pic>
        <p:nvPicPr>
          <p:cNvPr id="4" name="Рисунок 3" descr="Изображение выглядит как текст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785254FF-A2D1-B14D-A951-A6ADA98E1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35" y="3442182"/>
            <a:ext cx="7615758" cy="189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78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AF2896-2ECF-4240-A1B7-6D21C7FC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</a:t>
            </a:r>
            <a:r>
              <a:rPr lang="ru-RU" dirty="0" err="1"/>
              <a:t>Чемберлина</a:t>
            </a:r>
            <a:r>
              <a:rPr lang="ru-RU" dirty="0"/>
              <a:t>: дуополия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177492-0614-484A-B89C-63229689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Модель количественной дуополии предусматривает ответную реакцию конкурента на действия соперника. </a:t>
            </a:r>
          </a:p>
          <a:p>
            <a:pPr marL="0" indent="0">
              <a:buNone/>
            </a:pPr>
            <a:r>
              <a:rPr lang="ru-RU" dirty="0"/>
              <a:t>Каждый производитель исходит из предположения о том, что после принятия им решения об объеме выпуска  выпуск конкурента будет изменяться. </a:t>
            </a:r>
          </a:p>
          <a:p>
            <a:pPr marL="0" indent="0">
              <a:buNone/>
            </a:pPr>
            <a:r>
              <a:rPr lang="ru-RU" dirty="0"/>
              <a:t>В интересах каждого из  конкурентов действовать так, чтобы их совместная прибыль стала максимальной, что возможно при установлении монопольной цены. </a:t>
            </a:r>
          </a:p>
          <a:p>
            <a:pPr marL="0" indent="0">
              <a:buNone/>
            </a:pPr>
            <a:r>
              <a:rPr lang="ru-RU" dirty="0"/>
              <a:t>Условно пошаговое (а фактически одновременное) принятие решений приводит к достижению наиболее выгодного результата для обоих соперников без вступления их в открытый сговор.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905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AF2896-2ECF-4240-A1B7-6D21C7FC5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</a:t>
            </a:r>
            <a:r>
              <a:rPr lang="ru-RU" dirty="0" err="1"/>
              <a:t>Чемберлина</a:t>
            </a:r>
            <a:r>
              <a:rPr lang="ru-RU" dirty="0"/>
              <a:t>: дуополия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177492-0614-484A-B89C-63229689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Предположим, что при выполнении условий, описанных в модели </a:t>
            </a:r>
            <a:r>
              <a:rPr lang="ru-RU" dirty="0" err="1"/>
              <a:t>Курно</a:t>
            </a:r>
            <a:r>
              <a:rPr lang="ru-RU" dirty="0"/>
              <a:t>, одна из фирм первой вступает на рынок. При отсутствии конкурента она назначает монопольный объем выпуска, планируя, что при монопольной цене она получит монопольную прибыль. Это точка А на графике.</a:t>
            </a:r>
          </a:p>
          <a:p>
            <a:pPr marL="0" indent="0">
              <a:buNone/>
            </a:pPr>
            <a:r>
              <a:rPr lang="en-US" dirty="0"/>
              <a:t>a </a:t>
            </a:r>
            <a:r>
              <a:rPr lang="ru-RU" dirty="0"/>
              <a:t>и</a:t>
            </a:r>
            <a:r>
              <a:rPr lang="en-US" dirty="0"/>
              <a:t> b</a:t>
            </a:r>
            <a:r>
              <a:rPr lang="ru-RU" dirty="0"/>
              <a:t> – параметры рыночной функции спроса</a:t>
            </a:r>
          </a:p>
          <a:p>
            <a:pPr marL="0" indent="0">
              <a:buNone/>
            </a:pPr>
            <a:r>
              <a:rPr lang="en-US" dirty="0"/>
              <a:t>c – </a:t>
            </a:r>
            <a:r>
              <a:rPr lang="ru-RU" dirty="0"/>
              <a:t>предельные издержки каждого </a:t>
            </a:r>
            <a:r>
              <a:rPr lang="ru-RU" dirty="0" err="1"/>
              <a:t>дуополиста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 descr="Изображение выглядит как текст, часы&#10;&#10;Автоматически созданное описание">
            <a:extLst>
              <a:ext uri="{FF2B5EF4-FFF2-40B4-BE49-F238E27FC236}">
                <a16:creationId xmlns:a16="http://schemas.microsoft.com/office/drawing/2014/main" id="{F80AC2BB-F420-824A-8C4A-8E3C2B1B7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977" y="4581128"/>
            <a:ext cx="2800974" cy="808732"/>
          </a:xfrm>
          <a:prstGeom prst="rect">
            <a:avLst/>
          </a:prstGeom>
        </p:spPr>
      </p:pic>
      <p:pic>
        <p:nvPicPr>
          <p:cNvPr id="7" name="Рисунок 6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id="{85B6657A-FB4F-2B46-856B-E387362F4F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290139"/>
            <a:ext cx="1978544" cy="185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5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33C802-C989-124A-B763-1CBE19DE6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</a:t>
            </a:r>
            <a:r>
              <a:rPr lang="ru-RU" dirty="0" err="1"/>
              <a:t>Чемберлина</a:t>
            </a:r>
            <a:r>
              <a:rPr lang="ru-RU" dirty="0"/>
              <a:t>: дуополия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94BBC00-86EF-324B-90D9-71C143E8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8119814" cy="469217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Конкурирующая фирма полагает, что выпуск первой фирмы не изменится и рассчитывает на остаточный спрос </a:t>
            </a:r>
            <a:r>
              <a:rPr lang="en-US" dirty="0"/>
              <a:t>AD’. </a:t>
            </a:r>
          </a:p>
          <a:p>
            <a:pPr marL="0" indent="0">
              <a:buNone/>
            </a:pPr>
            <a:r>
              <a:rPr lang="ru-RU" dirty="0"/>
              <a:t>Геометрически это действие можно рассматривать как перенос системы координат со смещением начала координат в точку (</a:t>
            </a:r>
            <a:r>
              <a:rPr lang="en" i="1" dirty="0"/>
              <a:t>q</a:t>
            </a:r>
            <a:r>
              <a:rPr lang="en" i="1" baseline="-25000" dirty="0"/>
              <a:t>m</a:t>
            </a:r>
            <a:r>
              <a:rPr lang="en" dirty="0"/>
              <a:t>:,0)</a:t>
            </a:r>
            <a:r>
              <a:rPr lang="ru-RU" dirty="0"/>
              <a:t>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E1A3FD9-C50D-6043-8CBD-BDA36ACB3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993421"/>
            <a:ext cx="54610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30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33C802-C989-124A-B763-1CBE19DE6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</a:t>
            </a:r>
            <a:r>
              <a:rPr lang="ru-RU" dirty="0" err="1"/>
              <a:t>Чемберлина</a:t>
            </a:r>
            <a:r>
              <a:rPr lang="ru-RU" dirty="0"/>
              <a:t>: дуополия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994BBC00-86EF-324B-90D9-71C143E8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8119814" cy="46921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Обратная функция рыночного спроса: </a:t>
            </a:r>
            <a:r>
              <a:rPr lang="ru-RU" i="1" dirty="0"/>
              <a:t>Р = а</a:t>
            </a:r>
            <a:r>
              <a:rPr lang="ru-RU" dirty="0"/>
              <a:t> - 2</a:t>
            </a:r>
            <a:r>
              <a:rPr lang="en" i="1" dirty="0" err="1"/>
              <a:t>bq</a:t>
            </a:r>
            <a:r>
              <a:rPr lang="en" i="1" baseline="-25000" dirty="0" err="1"/>
              <a:t>i</a:t>
            </a:r>
            <a:r>
              <a:rPr lang="en" dirty="0"/>
              <a:t>.  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Выпуски у обоих </a:t>
            </a:r>
            <a:r>
              <a:rPr lang="ru-RU" dirty="0" err="1"/>
              <a:t>дуополистов</a:t>
            </a:r>
            <a:r>
              <a:rPr lang="ru-RU" dirty="0"/>
              <a:t> окажутся одинаковы, обозначим их </a:t>
            </a:r>
            <a:r>
              <a:rPr lang="en" i="1" dirty="0"/>
              <a:t>q</a:t>
            </a:r>
            <a:r>
              <a:rPr lang="en" i="1" baseline="-25000" dirty="0"/>
              <a:t>i</a:t>
            </a:r>
            <a:r>
              <a:rPr lang="en" dirty="0"/>
              <a:t> (</a:t>
            </a:r>
            <a:r>
              <a:rPr lang="en" i="1" dirty="0" err="1"/>
              <a:t>i</a:t>
            </a:r>
            <a:r>
              <a:rPr lang="en" dirty="0"/>
              <a:t> = 1, 2)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Поскольку </a:t>
            </a:r>
            <a:r>
              <a:rPr lang="ru-RU" dirty="0" err="1"/>
              <a:t>дуополисты</a:t>
            </a:r>
            <a:r>
              <a:rPr lang="ru-RU" dirty="0"/>
              <a:t> во всех отношениях симметричны, функция прибыли каждого из них имеет вид</a:t>
            </a:r>
          </a:p>
          <a:p>
            <a:pPr marL="0" indent="0">
              <a:buNone/>
            </a:pPr>
            <a:r>
              <a:rPr lang="en" dirty="0"/>
              <a:t>p</a:t>
            </a:r>
            <a:r>
              <a:rPr lang="en" i="1" baseline="-25000" dirty="0"/>
              <a:t>i</a:t>
            </a:r>
            <a:r>
              <a:rPr lang="en" dirty="0"/>
              <a:t> = </a:t>
            </a:r>
            <a:r>
              <a:rPr lang="en" i="1" dirty="0" err="1"/>
              <a:t>q</a:t>
            </a:r>
            <a:r>
              <a:rPr lang="en" i="1" baseline="-25000" dirty="0" err="1"/>
              <a:t>i</a:t>
            </a:r>
            <a:r>
              <a:rPr lang="en" i="1" dirty="0" err="1"/>
              <a:t>P</a:t>
            </a:r>
            <a:r>
              <a:rPr lang="en" i="1" dirty="0"/>
              <a:t> - c</a:t>
            </a:r>
            <a:r>
              <a:rPr lang="en" dirty="0"/>
              <a:t> = </a:t>
            </a:r>
            <a:r>
              <a:rPr lang="en" i="1" dirty="0" err="1"/>
              <a:t>aq</a:t>
            </a:r>
            <a:r>
              <a:rPr lang="en" i="1" baseline="-25000" dirty="0" err="1"/>
              <a:t>i</a:t>
            </a:r>
            <a:r>
              <a:rPr lang="en" dirty="0"/>
              <a:t> - 2</a:t>
            </a:r>
            <a:r>
              <a:rPr lang="en" i="1" dirty="0"/>
              <a:t>bq</a:t>
            </a:r>
            <a:r>
              <a:rPr lang="en" i="1" baseline="-25000" dirty="0"/>
              <a:t>i</a:t>
            </a:r>
            <a:r>
              <a:rPr lang="en" baseline="30000" dirty="0"/>
              <a:t>2</a:t>
            </a:r>
            <a:r>
              <a:rPr lang="en" dirty="0"/>
              <a:t> - </a:t>
            </a:r>
            <a:r>
              <a:rPr lang="en" i="1" dirty="0" err="1"/>
              <a:t>cq</a:t>
            </a:r>
            <a:r>
              <a:rPr lang="en" i="1" baseline="-25000" dirty="0" err="1"/>
              <a:t>i</a:t>
            </a:r>
            <a:r>
              <a:rPr lang="en" dirty="0"/>
              <a:t>.       </a:t>
            </a:r>
            <a:r>
              <a:rPr lang="ru-RU" dirty="0"/>
              <a:t>(1</a:t>
            </a:r>
            <a:r>
              <a:rPr lang="en" dirty="0"/>
              <a:t>)</a:t>
            </a:r>
          </a:p>
          <a:p>
            <a:pPr marL="0" indent="0">
              <a:buNone/>
            </a:pPr>
            <a:r>
              <a:rPr lang="ru-RU" dirty="0"/>
              <a:t>Условием максимизации (1) первого порядка будет</a:t>
            </a:r>
          </a:p>
          <a:p>
            <a:pPr marL="0" indent="0">
              <a:buNone/>
            </a:pPr>
            <a:r>
              <a:rPr lang="en" dirty="0"/>
              <a:t>dp</a:t>
            </a:r>
            <a:r>
              <a:rPr lang="en" i="1" baseline="-25000" dirty="0"/>
              <a:t>i</a:t>
            </a:r>
            <a:r>
              <a:rPr lang="en" dirty="0"/>
              <a:t>/</a:t>
            </a:r>
            <a:r>
              <a:rPr lang="en" dirty="0" err="1"/>
              <a:t>d</a:t>
            </a:r>
            <a:r>
              <a:rPr lang="en" i="1" dirty="0" err="1"/>
              <a:t>q</a:t>
            </a:r>
            <a:r>
              <a:rPr lang="en" i="1" baseline="-25000" dirty="0" err="1"/>
              <a:t>i</a:t>
            </a:r>
            <a:r>
              <a:rPr lang="en" dirty="0"/>
              <a:t> = </a:t>
            </a:r>
            <a:r>
              <a:rPr lang="en" i="1" dirty="0"/>
              <a:t>a</a:t>
            </a:r>
            <a:r>
              <a:rPr lang="en" dirty="0"/>
              <a:t> - 4</a:t>
            </a:r>
            <a:r>
              <a:rPr lang="en" i="1" dirty="0"/>
              <a:t>bq</a:t>
            </a:r>
            <a:r>
              <a:rPr lang="en" i="1" baseline="-25000" dirty="0"/>
              <a:t>i</a:t>
            </a:r>
            <a:r>
              <a:rPr lang="en" i="1" dirty="0"/>
              <a:t> - c</a:t>
            </a:r>
            <a:r>
              <a:rPr lang="en" dirty="0"/>
              <a:t> = 0,        (</a:t>
            </a:r>
            <a:r>
              <a:rPr lang="ru-RU" dirty="0"/>
              <a:t>2</a:t>
            </a:r>
            <a:r>
              <a:rPr lang="en" dirty="0"/>
              <a:t>)</a:t>
            </a:r>
          </a:p>
          <a:p>
            <a:pPr marL="0" indent="0">
              <a:buNone/>
            </a:pPr>
            <a:r>
              <a:rPr lang="ru-RU" dirty="0"/>
              <a:t>откуда</a:t>
            </a:r>
          </a:p>
          <a:p>
            <a:pPr marL="0" indent="0">
              <a:buNone/>
            </a:pPr>
            <a:r>
              <a:rPr lang="en" i="1" dirty="0"/>
              <a:t>q*</a:t>
            </a:r>
            <a:r>
              <a:rPr lang="en" dirty="0"/>
              <a:t> = (</a:t>
            </a:r>
            <a:r>
              <a:rPr lang="en" i="1" dirty="0"/>
              <a:t>a - c</a:t>
            </a:r>
            <a:r>
              <a:rPr lang="en" dirty="0"/>
              <a:t>)/4</a:t>
            </a:r>
            <a:r>
              <a:rPr lang="en" i="1" dirty="0"/>
              <a:t>b</a:t>
            </a:r>
            <a:r>
              <a:rPr lang="en" dirty="0"/>
              <a:t>.        (</a:t>
            </a:r>
            <a:r>
              <a:rPr lang="ru-RU" dirty="0"/>
              <a:t>3</a:t>
            </a:r>
            <a:r>
              <a:rPr lang="en" dirty="0"/>
              <a:t>)</a:t>
            </a:r>
          </a:p>
          <a:p>
            <a:pPr marL="0" indent="0">
              <a:buNone/>
            </a:pPr>
            <a:r>
              <a:rPr lang="ru-RU" dirty="0"/>
              <a:t>Поскольку условие второго порядка</a:t>
            </a:r>
          </a:p>
          <a:p>
            <a:pPr marL="0" indent="0">
              <a:buNone/>
            </a:pPr>
            <a:r>
              <a:rPr lang="en" dirty="0"/>
              <a:t>d</a:t>
            </a:r>
            <a:r>
              <a:rPr lang="en" baseline="30000" dirty="0"/>
              <a:t>2</a:t>
            </a:r>
            <a:r>
              <a:rPr lang="en" dirty="0"/>
              <a:t>p</a:t>
            </a:r>
            <a:r>
              <a:rPr lang="en" i="1" baseline="-25000" dirty="0"/>
              <a:t>i</a:t>
            </a:r>
            <a:r>
              <a:rPr lang="en" dirty="0"/>
              <a:t>/d</a:t>
            </a:r>
            <a:r>
              <a:rPr lang="en" i="1" dirty="0"/>
              <a:t>q</a:t>
            </a:r>
            <a:r>
              <a:rPr lang="en" i="1" baseline="-25000" dirty="0"/>
              <a:t>i</a:t>
            </a:r>
            <a:r>
              <a:rPr lang="en" baseline="30000" dirty="0"/>
              <a:t>2</a:t>
            </a:r>
            <a:r>
              <a:rPr lang="en" dirty="0"/>
              <a:t> = - 4</a:t>
            </a:r>
            <a:r>
              <a:rPr lang="en" i="1" dirty="0"/>
              <a:t>b</a:t>
            </a:r>
            <a:r>
              <a:rPr lang="en" dirty="0"/>
              <a:t> &lt; 0        (</a:t>
            </a:r>
            <a:r>
              <a:rPr lang="ru-RU" dirty="0"/>
              <a:t>4</a:t>
            </a:r>
            <a:r>
              <a:rPr lang="en" dirty="0"/>
              <a:t>)</a:t>
            </a:r>
          </a:p>
          <a:p>
            <a:pPr marL="0" indent="0">
              <a:buNone/>
            </a:pPr>
            <a:r>
              <a:rPr lang="ru-RU" dirty="0"/>
              <a:t>также выполняется, решение (3) обеспечивает </a:t>
            </a:r>
            <a:r>
              <a:rPr lang="en" i="1" dirty="0" err="1"/>
              <a:t>i</a:t>
            </a:r>
            <a:r>
              <a:rPr lang="en" dirty="0"/>
              <a:t>-</a:t>
            </a:r>
            <a:r>
              <a:rPr lang="ru-RU" dirty="0" err="1"/>
              <a:t>му</a:t>
            </a:r>
            <a:r>
              <a:rPr lang="ru-RU" dirty="0"/>
              <a:t> </a:t>
            </a:r>
            <a:r>
              <a:rPr lang="ru-RU" dirty="0" err="1"/>
              <a:t>дуополисту</a:t>
            </a:r>
            <a:r>
              <a:rPr lang="ru-RU" dirty="0"/>
              <a:t> максимум прибыли. Очевидно, что общий выпуск обоих </a:t>
            </a:r>
            <a:r>
              <a:rPr lang="ru-RU" dirty="0" err="1"/>
              <a:t>дуополистов</a:t>
            </a:r>
            <a:r>
              <a:rPr lang="ru-RU" dirty="0"/>
              <a:t> составит</a:t>
            </a:r>
          </a:p>
          <a:p>
            <a:pPr marL="0" indent="0">
              <a:buNone/>
            </a:pPr>
            <a:r>
              <a:rPr lang="en" i="1" dirty="0"/>
              <a:t>Q</a:t>
            </a:r>
            <a:r>
              <a:rPr lang="en" dirty="0"/>
              <a:t> = 2</a:t>
            </a:r>
            <a:r>
              <a:rPr lang="en" i="1" dirty="0"/>
              <a:t>q</a:t>
            </a:r>
            <a:r>
              <a:rPr lang="en" i="1" baseline="-25000" dirty="0"/>
              <a:t>i</a:t>
            </a:r>
            <a:r>
              <a:rPr lang="en" dirty="0"/>
              <a:t> = (</a:t>
            </a:r>
            <a:r>
              <a:rPr lang="en" i="1" dirty="0"/>
              <a:t>a - c</a:t>
            </a:r>
            <a:r>
              <a:rPr lang="en" dirty="0"/>
              <a:t>)/2</a:t>
            </a:r>
            <a:r>
              <a:rPr lang="en" i="1" dirty="0"/>
              <a:t>b</a:t>
            </a:r>
            <a:r>
              <a:rPr lang="en" dirty="0"/>
              <a:t>.        (</a:t>
            </a:r>
            <a:r>
              <a:rPr lang="ru-RU" dirty="0"/>
              <a:t>5</a:t>
            </a:r>
            <a:r>
              <a:rPr lang="en" dirty="0"/>
              <a:t>)</a:t>
            </a:r>
          </a:p>
          <a:p>
            <a:pPr marL="0" indent="0">
              <a:buNone/>
            </a:pPr>
            <a:r>
              <a:rPr lang="ru-RU" dirty="0"/>
              <a:t>Подставив (5) в обратную функцию рыночного спроса, найдем значение цены:</a:t>
            </a:r>
          </a:p>
          <a:p>
            <a:pPr marL="0" indent="0">
              <a:buNone/>
            </a:pPr>
            <a:r>
              <a:rPr lang="en" dirty="0"/>
              <a:t>P</a:t>
            </a:r>
            <a:r>
              <a:rPr lang="en" baseline="-25000" dirty="0"/>
              <a:t>m</a:t>
            </a:r>
            <a:r>
              <a:rPr lang="en" dirty="0"/>
              <a:t> = (a + c)/2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95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05830C13-4B18-41DE-9ED8-8F48EF0FC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836613"/>
            <a:ext cx="8496300" cy="5761037"/>
          </a:xfrm>
        </p:spPr>
        <p:txBody>
          <a:bodyPr>
            <a:normAutofit/>
          </a:bodyPr>
          <a:lstStyle/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ru-RU" b="1" dirty="0"/>
              <a:t>Олигополистическое ценообразование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endParaRPr lang="ru-RU" sz="2200" b="1" dirty="0"/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200" b="1" dirty="0"/>
              <a:t>Ценовая война: </a:t>
            </a:r>
            <a:r>
              <a:rPr lang="ru-RU" sz="2000" dirty="0"/>
              <a:t>дуополия, две фирмы, каждая  производит половину от общего объема продукции.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endParaRPr lang="ru-RU" sz="2000" dirty="0"/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АС = МС = 25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Р1 = Р2 = 50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endParaRPr lang="ru-RU" sz="2000" dirty="0"/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b="1" dirty="0"/>
              <a:t>Ценовая война </a:t>
            </a:r>
            <a:r>
              <a:rPr lang="ru-RU" sz="2000" dirty="0"/>
              <a:t>- это цикл постепенного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снижения существующего уровня цен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с целью вытеснения конкурентов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с олигополистического рынка.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endParaRPr lang="ru-RU" sz="2000" dirty="0"/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Равновесие установится в точке В, т.к.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/>
              <a:t>при Р </a:t>
            </a:r>
            <a:r>
              <a:rPr lang="ru-RU" sz="2000" dirty="0">
                <a:sym typeface="Symbol"/>
              </a:rPr>
              <a:t> 25 обе фирмы будут нести </a:t>
            </a:r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ru-RU" sz="2000" dirty="0">
                <a:sym typeface="Symbol"/>
              </a:rPr>
              <a:t>убытки.</a:t>
            </a:r>
            <a:endParaRPr lang="ru-RU" sz="2000" dirty="0"/>
          </a:p>
          <a:p>
            <a:pPr marL="0" indent="0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endParaRPr lang="ru-RU" sz="2000" dirty="0"/>
          </a:p>
          <a:p>
            <a:pPr>
              <a:buFont typeface="Wingdings 2" panose="05020102010507070707" pitchFamily="18" charset="2"/>
              <a:buNone/>
              <a:defRPr/>
            </a:pPr>
            <a:endParaRPr lang="ru-RU" dirty="0"/>
          </a:p>
          <a:p>
            <a:pPr>
              <a:buFont typeface="Wingdings 2" panose="05020102010507070707" pitchFamily="18" charset="2"/>
              <a:buNone/>
              <a:defRPr/>
            </a:pPr>
            <a:endParaRPr lang="ru-RU" dirty="0"/>
          </a:p>
        </p:txBody>
      </p:sp>
      <p:pic>
        <p:nvPicPr>
          <p:cNvPr id="30723" name="Picture 6">
            <a:extLst>
              <a:ext uri="{FF2B5EF4-FFF2-40B4-BE49-F238E27FC236}">
                <a16:creationId xmlns:a16="http://schemas.microsoft.com/office/drawing/2014/main" id="{2C052531-CED8-49FA-98E1-446E56265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852738"/>
            <a:ext cx="3910012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2">
            <a:extLst>
              <a:ext uri="{FF2B5EF4-FFF2-40B4-BE49-F238E27FC236}">
                <a16:creationId xmlns:a16="http://schemas.microsoft.com/office/drawing/2014/main" id="{05E2D1C2-AAF1-4D28-8523-F07AEA217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435975" cy="5976937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Ломаная кривая спроса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На рынке конкурируют фирмы I, </a:t>
            </a:r>
            <a:r>
              <a:rPr lang="en-US" altLang="ru-RU" sz="2400"/>
              <a:t>II</a:t>
            </a:r>
            <a:r>
              <a:rPr lang="ru-RU" altLang="ru-RU" sz="2400"/>
              <a:t> и III.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Как фирмы II и </a:t>
            </a:r>
            <a:r>
              <a:rPr lang="en-US" altLang="ru-RU" sz="2400"/>
              <a:t>III</a:t>
            </a:r>
            <a:r>
              <a:rPr lang="ru-RU" altLang="ru-RU" sz="2400"/>
              <a:t> отреагируют на поведение фирмы I?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</p:txBody>
      </p:sp>
      <p:pic>
        <p:nvPicPr>
          <p:cNvPr id="31747" name="Picture 7">
            <a:extLst>
              <a:ext uri="{FF2B5EF4-FFF2-40B4-BE49-F238E27FC236}">
                <a16:creationId xmlns:a16="http://schemas.microsoft.com/office/drawing/2014/main" id="{30CEE86B-3B12-4F1C-A65E-F431ACBEF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989138"/>
            <a:ext cx="7859713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D344F54-E7A9-4CD9-9A89-6A3AE9812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 sz="2400" i="1" dirty="0"/>
              <a:t>Тема 7. </a:t>
            </a:r>
            <a:r>
              <a:rPr lang="ru-RU" sz="2400" b="1" i="1" dirty="0"/>
              <a:t>Несовершенная конкуренция: Олигополия.</a:t>
            </a:r>
          </a:p>
          <a:p>
            <a:endParaRPr lang="ru-RU" sz="1700" dirty="0"/>
          </a:p>
          <a:p>
            <a:r>
              <a:rPr lang="ru-RU" sz="1700" dirty="0"/>
              <a:t>Распространенность олигополии. Олигополия как преобладающий тип рынка в России. Крупные размеры предприятия как основной фактор ограничения конкуренции в условиях олигополии.</a:t>
            </a:r>
          </a:p>
          <a:p>
            <a:r>
              <a:rPr lang="ru-RU" sz="1700" dirty="0"/>
              <a:t>Три основных разновидности олигополии. </a:t>
            </a:r>
          </a:p>
          <a:p>
            <a:r>
              <a:rPr lang="ru-RU" sz="1700" dirty="0"/>
              <a:t>Нескоординированная олигополия. Особенности: ломанный характер кривой спроса, разрывы кривой предельного дохода. </a:t>
            </a:r>
          </a:p>
          <a:p>
            <a:r>
              <a:rPr lang="ru-RU" sz="1700" dirty="0"/>
              <a:t>Теория игр и упрощенные (</a:t>
            </a:r>
            <a:r>
              <a:rPr lang="ru-RU" sz="1700" dirty="0" err="1"/>
              <a:t>дуополистические</a:t>
            </a:r>
            <a:r>
              <a:rPr lang="ru-RU" sz="1700" dirty="0"/>
              <a:t>) модели олигополии. Дилемма заключенного. Равновесие Парето, равновесие </a:t>
            </a:r>
            <a:r>
              <a:rPr lang="ru-RU" sz="1700" dirty="0" err="1"/>
              <a:t>Нэша</a:t>
            </a:r>
            <a:r>
              <a:rPr lang="ru-RU" sz="1700" dirty="0"/>
              <a:t>. Дерево решений. Модель </a:t>
            </a:r>
            <a:r>
              <a:rPr lang="ru-RU" sz="1700" dirty="0" err="1"/>
              <a:t>Курно</a:t>
            </a:r>
            <a:r>
              <a:rPr lang="ru-RU" sz="1700" dirty="0"/>
              <a:t>. Равновесие </a:t>
            </a:r>
            <a:r>
              <a:rPr lang="ru-RU" sz="1700" dirty="0" err="1"/>
              <a:t>Курно</a:t>
            </a:r>
            <a:r>
              <a:rPr lang="ru-RU" sz="1700" dirty="0"/>
              <a:t>. Модель </a:t>
            </a:r>
            <a:r>
              <a:rPr lang="ru-RU" sz="1700" dirty="0" err="1"/>
              <a:t>Штакельберга</a:t>
            </a:r>
            <a:r>
              <a:rPr lang="ru-RU" sz="1700" dirty="0"/>
              <a:t> (</a:t>
            </a:r>
            <a:r>
              <a:rPr lang="ru-RU" sz="1700" dirty="0" err="1"/>
              <a:t>Стэкльберга</a:t>
            </a:r>
            <a:r>
              <a:rPr lang="ru-RU" sz="1700" dirty="0"/>
              <a:t>). Ценовая война. Модель Бертрана. </a:t>
            </a:r>
          </a:p>
          <a:p>
            <a:pPr marL="0" indent="0">
              <a:buNone/>
            </a:pPr>
            <a:r>
              <a:rPr lang="ru-RU" sz="1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26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2">
            <a:extLst>
              <a:ext uri="{FF2B5EF4-FFF2-40B4-BE49-F238E27FC236}">
                <a16:creationId xmlns:a16="http://schemas.microsoft.com/office/drawing/2014/main" id="{380218C5-83AC-4EE0-A8F3-7071BBF66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 b="1"/>
              <a:t>Рассмотрим реакцию фирм II и </a:t>
            </a:r>
            <a:r>
              <a:rPr lang="en-US" altLang="ru-RU" sz="2000" b="1"/>
              <a:t>III</a:t>
            </a:r>
            <a:r>
              <a:rPr lang="ru-RU" altLang="ru-RU" sz="2000" b="1"/>
              <a:t> на поведение фирмы I.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/>
              <a:t>Возможны две ситуации: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/>
              <a:t>1 - фирма </a:t>
            </a:r>
            <a:r>
              <a:rPr lang="en-US" altLang="ru-RU" sz="2000"/>
              <a:t>I </a:t>
            </a:r>
            <a:r>
              <a:rPr lang="ru-RU" altLang="ru-RU" sz="2000"/>
              <a:t>повышает цену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/>
              <a:t>2 – фирма </a:t>
            </a:r>
            <a:r>
              <a:rPr lang="en-US" altLang="ru-RU" sz="2000"/>
              <a:t>I </a:t>
            </a:r>
            <a:r>
              <a:rPr lang="ru-RU" altLang="ru-RU" sz="2000"/>
              <a:t>снижает цену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/>
              <a:t>1 - фирма I повышает цены выше Р</a:t>
            </a:r>
            <a:r>
              <a:rPr lang="ru-RU" altLang="ru-RU" sz="1600"/>
              <a:t>0</a:t>
            </a:r>
            <a:r>
              <a:rPr lang="ru-RU" altLang="ru-RU" sz="2000"/>
              <a:t> (рис. а), ее спрос изображается кривой D</a:t>
            </a:r>
            <a:r>
              <a:rPr lang="ru-RU" altLang="ru-RU" sz="1600"/>
              <a:t>1</a:t>
            </a:r>
            <a:r>
              <a:rPr lang="ru-RU" altLang="ru-RU" sz="2000"/>
              <a:t> выше линии Р</a:t>
            </a:r>
            <a:r>
              <a:rPr lang="ru-RU" altLang="ru-RU" sz="1600"/>
              <a:t>0</a:t>
            </a:r>
            <a:r>
              <a:rPr lang="ru-RU" altLang="ru-RU" sz="2000"/>
              <a:t>А. Фирмы II и III не будут за ней следовать, и их цены либо останутся неизменными, либо вырастут в гораздо меньшей пропорции, как показывает кривая D выше линии Р</a:t>
            </a:r>
            <a:r>
              <a:rPr lang="ru-RU" altLang="ru-RU" sz="1800"/>
              <a:t>0</a:t>
            </a:r>
            <a:r>
              <a:rPr lang="ru-RU" altLang="ru-RU" sz="2000"/>
              <a:t>А.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/>
              <a:t>2 - при понижении фирмой I цены ниже Р</a:t>
            </a:r>
            <a:r>
              <a:rPr lang="ru-RU" altLang="ru-RU" sz="1600"/>
              <a:t>0</a:t>
            </a:r>
            <a:r>
              <a:rPr lang="ru-RU" altLang="ru-RU" sz="2000"/>
              <a:t> фирмы II и III будут следовать за ней, что показывает кривая </a:t>
            </a:r>
            <a:r>
              <a:rPr lang="en-US" altLang="ru-RU" sz="2000"/>
              <a:t>D</a:t>
            </a:r>
            <a:r>
              <a:rPr lang="ru-RU" altLang="ru-RU" sz="2000"/>
              <a:t>&gt;1 ниже линии Р</a:t>
            </a:r>
            <a:r>
              <a:rPr lang="ru-RU" altLang="ru-RU" sz="1600"/>
              <a:t>0</a:t>
            </a:r>
            <a:r>
              <a:rPr lang="ru-RU" altLang="ru-RU" sz="2000"/>
              <a:t>А. В результате возникает ломаная кривая спроса D</a:t>
            </a:r>
            <a:r>
              <a:rPr lang="ru-RU" altLang="ru-RU" sz="1600"/>
              <a:t>2</a:t>
            </a:r>
            <a:r>
              <a:rPr lang="ru-RU" altLang="ru-RU" sz="2000"/>
              <a:t>AD</a:t>
            </a:r>
            <a:r>
              <a:rPr lang="ru-RU" altLang="ru-RU" sz="1600"/>
              <a:t>1</a:t>
            </a:r>
            <a:r>
              <a:rPr lang="ru-RU" altLang="ru-RU" sz="2000"/>
              <a:t>, высокоэластичная выше уровня текущей цены Р</a:t>
            </a:r>
            <a:r>
              <a:rPr lang="ru-RU" altLang="ru-RU" sz="1600"/>
              <a:t>0</a:t>
            </a:r>
            <a:r>
              <a:rPr lang="ru-RU" altLang="ru-RU" sz="2000"/>
              <a:t> и малоэластичная ниже нее (рис. 6). Кривая предельного дохода при этом не является непрерывной и состоит как бы из двух участков - MR</a:t>
            </a:r>
            <a:r>
              <a:rPr lang="ru-RU" altLang="ru-RU" sz="1600"/>
              <a:t>2</a:t>
            </a:r>
            <a:r>
              <a:rPr lang="ru-RU" altLang="ru-RU" sz="2000"/>
              <a:t> выше точки В и MR</a:t>
            </a:r>
            <a:r>
              <a:rPr lang="ru-RU" altLang="ru-RU" sz="1600"/>
              <a:t>1</a:t>
            </a:r>
            <a:r>
              <a:rPr lang="ru-RU" altLang="ru-RU" sz="2000"/>
              <a:t> ниже точки С.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ru-RU" altLang="ru-RU" sz="2000" b="1"/>
              <a:t>Поэтому цены на олигополистическом рынке относительно негибки.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>
            <a:extLst>
              <a:ext uri="{FF2B5EF4-FFF2-40B4-BE49-F238E27FC236}">
                <a16:creationId xmlns:a16="http://schemas.microsoft.com/office/drawing/2014/main" id="{A4E9E321-E3AB-4FA9-BA47-03D5ECB7F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Картель и сговор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Картель </a:t>
            </a:r>
            <a:r>
              <a:rPr lang="ru-RU" altLang="ru-RU" sz="2400"/>
              <a:t>— это объединение фирм, согласующих свои решения по поводу цен и объемов продукции.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Участники картеля вырабатывают совместную ценовую и производственную стратегию: рост цен при сокращении объемов продаж.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Что может разрушить картель?</a:t>
            </a:r>
          </a:p>
          <a:p>
            <a:pPr marL="0" indent="0" algn="r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 algn="r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Нарушение одним или несколькими участниками соглашения о сокращении продаж товара.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Содержимое 2">
            <a:extLst>
              <a:ext uri="{FF2B5EF4-FFF2-40B4-BE49-F238E27FC236}">
                <a16:creationId xmlns:a16="http://schemas.microsoft.com/office/drawing/2014/main" id="{D8F959A9-D53C-4FF0-8CD5-55E47587C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703887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Картель и сговор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 b="1"/>
              <a:t>Тайный сговор </a:t>
            </a:r>
            <a:r>
              <a:rPr lang="ru-RU" altLang="ru-RU" sz="2000"/>
              <a:t>– негласное соглашение о ценах, разделе рынков и других способах ограничения конкуренции для получения максимальной прибыли участников сговора.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/>
              <a:t>Что может разрушить сговор? - Противодействие антимонопольной службы.; приход новых фирм в отрасль, привлеченных  высокими ценами и прибылями.</a:t>
            </a:r>
          </a:p>
          <a:p>
            <a:pPr marL="0" indent="0" algn="r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 algn="r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</p:txBody>
      </p:sp>
      <p:pic>
        <p:nvPicPr>
          <p:cNvPr id="34819" name="Picture 2" descr="D:\СВЕТИН КОМП\СВЕТЛАНА\РАБОТА\ГУУ\УЧЕБНЫЕ КУРСЫ_ГУУ\БАКАЛАВРИАТ_ГУУ\Экономическая теория_ГУУ\Экономическая теория_презентации и материалы к занятиям\Материалы к практическим занятиям\Тема 2.4\image207.gif">
            <a:extLst>
              <a:ext uri="{FF2B5EF4-FFF2-40B4-BE49-F238E27FC236}">
                <a16:creationId xmlns:a16="http://schemas.microsoft.com/office/drawing/2014/main" id="{D0E46A6A-363D-45BC-BB85-8E9F7E0A0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357563"/>
            <a:ext cx="4651375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Содержимое 2">
            <a:extLst>
              <a:ext uri="{FF2B5EF4-FFF2-40B4-BE49-F238E27FC236}">
                <a16:creationId xmlns:a16="http://schemas.microsoft.com/office/drawing/2014/main" id="{703DBAEC-2C76-4319-B6DF-DB96EFBD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761038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Ценовой лидер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 b="1"/>
              <a:t>Ценовой лидер</a:t>
            </a:r>
            <a:r>
              <a:rPr lang="ru-RU" altLang="ru-RU" sz="2000"/>
              <a:t> – это фирма, имеющая доминирующие позиции на рынке определенного товара (более низкие издержки или доминирующая со среднеотраслевыми издержками) и потому определяющая ценовую политику в отношении этого товара.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ru-RU" altLang="ru-RU" sz="20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 b="1"/>
              <a:t>Стратегия ценового лидера: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 b="1"/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000"/>
              <a:t>Р = MR=МС, чтобы помешать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/>
              <a:t>вступлению в отрасль других фирм;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000"/>
              <a:t>цену корректирует не часто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/>
              <a:t>(лишь при условии значительного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/>
              <a:t>изменения спроса или издержек);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000"/>
              <a:t>о надвигающемся пересмотре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/>
              <a:t>цен сообщает в отраслевых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000"/>
              <a:t>печатных изданиях.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16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16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16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16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16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16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</p:txBody>
      </p:sp>
      <p:pic>
        <p:nvPicPr>
          <p:cNvPr id="35843" name="Picture 2" descr="D:\СВЕТИН КОМП\СВЕТЛАНА\РАБОТА\ГУУ\УЧЕБНЫЕ КУРСЫ_ГУУ\БАКАЛАВРИАТ_ГУУ\Экономическая теория_ГУУ\Экономическая теория_презентации и материалы к занятиям\Материалы к практическим занятиям\Тема 2.4\image209.gif">
            <a:extLst>
              <a:ext uri="{FF2B5EF4-FFF2-40B4-BE49-F238E27FC236}">
                <a16:creationId xmlns:a16="http://schemas.microsoft.com/office/drawing/2014/main" id="{5FDD037E-92EE-4F06-84A1-6BA51D43B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997200"/>
            <a:ext cx="4014787" cy="316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Содержимое 2">
            <a:extLst>
              <a:ext uri="{FF2B5EF4-FFF2-40B4-BE49-F238E27FC236}">
                <a16:creationId xmlns:a16="http://schemas.microsoft.com/office/drawing/2014/main" id="{3EB09927-8CF5-4ECA-AE60-946111386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Ценообразование «издержки плюс»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ru-RU" sz="2000"/>
              <a:t>k – </a:t>
            </a:r>
            <a:r>
              <a:rPr lang="ru-RU" altLang="ru-RU" sz="2000"/>
              <a:t>процентная надбавка. </a:t>
            </a:r>
            <a:r>
              <a:rPr lang="en-US" altLang="ru-RU" sz="2000"/>
              <a:t>Pr </a:t>
            </a:r>
            <a:r>
              <a:rPr lang="ru-RU" altLang="ru-RU" sz="2000"/>
              <a:t>– нормальная прибыль.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22867B-AF81-454A-A4BA-63BB0F03BE7C}"/>
              </a:ext>
            </a:extLst>
          </p:cNvPr>
          <p:cNvSpPr/>
          <p:nvPr/>
        </p:nvSpPr>
        <p:spPr>
          <a:xfrm>
            <a:off x="2843213" y="1484313"/>
            <a:ext cx="3384550" cy="431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Цена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9A8F815-8FF8-4812-9872-50DD250E4BC4}"/>
              </a:ext>
            </a:extLst>
          </p:cNvPr>
          <p:cNvSpPr/>
          <p:nvPr/>
        </p:nvSpPr>
        <p:spPr>
          <a:xfrm>
            <a:off x="1763713" y="3141663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AVC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44DB786-6654-4505-9051-CCF63044E716}"/>
              </a:ext>
            </a:extLst>
          </p:cNvPr>
          <p:cNvSpPr/>
          <p:nvPr/>
        </p:nvSpPr>
        <p:spPr>
          <a:xfrm>
            <a:off x="5580063" y="3141663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k * AVC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5EB2319-EC52-4232-85CC-AB32B4D71B23}"/>
              </a:ext>
            </a:extLst>
          </p:cNvPr>
          <p:cNvSpPr/>
          <p:nvPr/>
        </p:nvSpPr>
        <p:spPr>
          <a:xfrm>
            <a:off x="4140200" y="4581525"/>
            <a:ext cx="1944688" cy="431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AFC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6B72D0E-78AD-401B-A581-B744F6DD22E6}"/>
              </a:ext>
            </a:extLst>
          </p:cNvPr>
          <p:cNvSpPr/>
          <p:nvPr/>
        </p:nvSpPr>
        <p:spPr>
          <a:xfrm>
            <a:off x="6659563" y="4581525"/>
            <a:ext cx="1944687" cy="431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</a:rPr>
              <a:t>Pr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Крест 8">
            <a:extLst>
              <a:ext uri="{FF2B5EF4-FFF2-40B4-BE49-F238E27FC236}">
                <a16:creationId xmlns:a16="http://schemas.microsoft.com/office/drawing/2014/main" id="{CF0C2889-C1BA-44A7-ABF0-E5830882EF24}"/>
              </a:ext>
            </a:extLst>
          </p:cNvPr>
          <p:cNvSpPr/>
          <p:nvPr/>
        </p:nvSpPr>
        <p:spPr>
          <a:xfrm>
            <a:off x="4427538" y="3141663"/>
            <a:ext cx="431800" cy="431800"/>
          </a:xfrm>
          <a:prstGeom prst="plus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>
            <a:extLst>
              <a:ext uri="{FF2B5EF4-FFF2-40B4-BE49-F238E27FC236}">
                <a16:creationId xmlns:a16="http://schemas.microsoft.com/office/drawing/2014/main" id="{A8096212-C5B2-4D6F-983D-10981E29C2DA}"/>
              </a:ext>
            </a:extLst>
          </p:cNvPr>
          <p:cNvSpPr/>
          <p:nvPr/>
        </p:nvSpPr>
        <p:spPr>
          <a:xfrm>
            <a:off x="3059113" y="2349500"/>
            <a:ext cx="433387" cy="431800"/>
          </a:xfrm>
          <a:prstGeom prst="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>
            <a:extLst>
              <a:ext uri="{FF2B5EF4-FFF2-40B4-BE49-F238E27FC236}">
                <a16:creationId xmlns:a16="http://schemas.microsoft.com/office/drawing/2014/main" id="{F79FA0B2-6C3B-442C-9D99-A3C5A48A6ABC}"/>
              </a:ext>
            </a:extLst>
          </p:cNvPr>
          <p:cNvSpPr/>
          <p:nvPr/>
        </p:nvSpPr>
        <p:spPr>
          <a:xfrm>
            <a:off x="5724525" y="2420938"/>
            <a:ext cx="431800" cy="431800"/>
          </a:xfrm>
          <a:prstGeom prst="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>
            <a:extLst>
              <a:ext uri="{FF2B5EF4-FFF2-40B4-BE49-F238E27FC236}">
                <a16:creationId xmlns:a16="http://schemas.microsoft.com/office/drawing/2014/main" id="{0922D5FA-99DF-4395-B865-43913AE9F5B1}"/>
              </a:ext>
            </a:extLst>
          </p:cNvPr>
          <p:cNvSpPr/>
          <p:nvPr/>
        </p:nvSpPr>
        <p:spPr>
          <a:xfrm>
            <a:off x="5580063" y="3789363"/>
            <a:ext cx="431800" cy="431800"/>
          </a:xfrm>
          <a:prstGeom prst="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827979DF-9D30-4E93-94FC-90C66BABA037}"/>
              </a:ext>
            </a:extLst>
          </p:cNvPr>
          <p:cNvSpPr/>
          <p:nvPr/>
        </p:nvSpPr>
        <p:spPr>
          <a:xfrm>
            <a:off x="7019925" y="3860800"/>
            <a:ext cx="431800" cy="431800"/>
          </a:xfrm>
          <a:prstGeom prst="downArrow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Содержимое 2">
            <a:extLst>
              <a:ext uri="{FF2B5EF4-FFF2-40B4-BE49-F238E27FC236}">
                <a16:creationId xmlns:a16="http://schemas.microsoft.com/office/drawing/2014/main" id="{B44EEB2A-96C0-451C-A766-721319A7A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632450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Ценообразование «издержки плюс»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             </a:t>
            </a:r>
            <a:r>
              <a:rPr lang="en-US" altLang="ru-RU" sz="2400"/>
              <a:t>P = AVC (1 + k) = AVC + k * AVC = AVC + (AFC + Pr)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Коэффициент Э. Дугласа:   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ru-RU" sz="2400"/>
              <a:t>k = - 1 / (1 + Ep)</a:t>
            </a:r>
            <a:r>
              <a:rPr lang="ru-RU" altLang="ru-RU" sz="2400"/>
              <a:t>, где Е</a:t>
            </a:r>
            <a:r>
              <a:rPr lang="en-US" altLang="ru-RU" sz="2400"/>
              <a:t>p – </a:t>
            </a:r>
            <a:r>
              <a:rPr lang="ru-RU" altLang="ru-RU" sz="2400"/>
              <a:t>эластичность спроса по цене</a:t>
            </a:r>
            <a:endParaRPr lang="en-US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Тогда:    </a:t>
            </a:r>
            <a:r>
              <a:rPr lang="en-US" altLang="ru-RU" sz="2400"/>
              <a:t>P = AVC + [ - 1 / (1 + Ep)] * AVC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Например: </a:t>
            </a:r>
            <a:r>
              <a:rPr lang="en-US" altLang="ru-RU" sz="2400"/>
              <a:t>Ed = -4  k= -1 / (1-4) = 1/3 = 0,3333 = 33 % - </a:t>
            </a:r>
            <a:r>
              <a:rPr lang="ru-RU" altLang="ru-RU" sz="2400"/>
              <a:t>надбавка к величине </a:t>
            </a:r>
            <a:r>
              <a:rPr lang="en-US" altLang="ru-RU" sz="2400"/>
              <a:t>APC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/>
              <a:t>Нормальный процент надбавки зависит от эластичности спроса по цене: 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400" b="1"/>
              <a:t>чем выше эластичность, тем меньше процент надбавки.</a:t>
            </a:r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400" b="1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  <a:p>
            <a:pPr marL="0" indent="0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D344F54-E7A9-4CD9-9A89-6A3AE9812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ru-RU" sz="1700"/>
              <a:t>Картели. Цель фирм-участниц - монополистическая прибыль. Типичное соглашение: квоты производства или раздел рынков, единые цены, общая политика по отношению поставщикам факторов производства ( в первую очередь -профсоюзам). Картель как наиболее распространенная форма реальной монополизации рынка. </a:t>
            </a:r>
          </a:p>
          <a:p>
            <a:r>
              <a:rPr lang="ru-RU" sz="1700"/>
              <a:t>Картелеподобная структура рынка. Принцип предсказуемого поведения. Лидерство в ценах (барометрическое, на основе низких издержек, доминирующей фирмы); схема «издержки плюс»; фокальные точки. </a:t>
            </a:r>
          </a:p>
          <a:p>
            <a:r>
              <a:rPr lang="ru-RU" sz="1700"/>
              <a:t>Неизбежность олигополизации в условиях крупного производства. Позитивные стороны олигополии и условия их проявления. Роль олигополии в инновационных процессах (по Шумпетеру и Гэлбрейту). Чендлеровская экономия. Роль безусловно-постоянных (квазипостоянных) издержек в удешевлении технического прогресса. </a:t>
            </a:r>
          </a:p>
        </p:txBody>
      </p:sp>
    </p:spTree>
    <p:extLst>
      <p:ext uri="{BB962C8B-B14F-4D97-AF65-F5344CB8AC3E}">
        <p14:creationId xmlns:p14="http://schemas.microsoft.com/office/powerpoint/2010/main" val="37636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>
            <a:extLst>
              <a:ext uri="{FF2B5EF4-FFF2-40B4-BE49-F238E27FC236}">
                <a16:creationId xmlns:a16="http://schemas.microsoft.com/office/drawing/2014/main" id="{1B1CD07C-DAB2-4CFE-80FC-D0126D229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16575"/>
          </a:xfrm>
        </p:spPr>
        <p:txBody>
          <a:bodyPr>
            <a:normAutofit/>
          </a:bodyPr>
          <a:lstStyle/>
          <a:p>
            <a:pPr marL="6350" indent="-6350" algn="just">
              <a:buFont typeface="Wingdings 2" panose="05020102010507070707" pitchFamily="18" charset="2"/>
              <a:buNone/>
            </a:pPr>
            <a:r>
              <a:rPr lang="ru-RU" altLang="ru-RU" b="1" dirty="0"/>
              <a:t>Базовые характеристики рынка олигополии / олигопсонии:</a:t>
            </a:r>
          </a:p>
          <a:p>
            <a:pPr marL="6350" indent="-6350">
              <a:buFont typeface="Wingdings" panose="05000000000000000000" pitchFamily="2" charset="2"/>
              <a:buChar char="ü"/>
            </a:pPr>
            <a:r>
              <a:rPr lang="ru-RU" altLang="ru-RU" dirty="0"/>
              <a:t>ограниченное число продавцов / покупателей </a:t>
            </a:r>
          </a:p>
          <a:p>
            <a:pPr marL="6350" indent="-6350">
              <a:buFont typeface="Wingdings" panose="05000000000000000000" pitchFamily="2" charset="2"/>
              <a:buChar char="ü"/>
            </a:pPr>
            <a:r>
              <a:rPr lang="ru-RU" altLang="ru-RU" dirty="0"/>
              <a:t>существенная доля продукции отдельного продавца (спроса отдельного покупателя) на рынке </a:t>
            </a:r>
          </a:p>
          <a:p>
            <a:pPr marL="6350" indent="-6350">
              <a:buFont typeface="Wingdings" panose="05000000000000000000" pitchFamily="2" charset="2"/>
              <a:buChar char="ü"/>
            </a:pPr>
            <a:r>
              <a:rPr lang="ru-RU" altLang="ru-RU" dirty="0"/>
              <a:t>влияние отдельного продавца / покупателя на цену и объем выпуска велико</a:t>
            </a:r>
          </a:p>
          <a:p>
            <a:pPr marL="6350" indent="-6350">
              <a:buFont typeface="Wingdings" panose="05000000000000000000" pitchFamily="2" charset="2"/>
              <a:buChar char="ü"/>
            </a:pPr>
            <a:r>
              <a:rPr lang="ru-RU" altLang="ru-RU" dirty="0"/>
              <a:t>барьеры входа-выхода существенны / труднопреодолимы  </a:t>
            </a:r>
          </a:p>
          <a:p>
            <a:pPr marL="6350" indent="-6350">
              <a:buFont typeface="Wingdings" panose="05000000000000000000" pitchFamily="2" charset="2"/>
              <a:buChar char="ü"/>
            </a:pPr>
            <a:r>
              <a:rPr lang="ru-RU" altLang="ru-RU" dirty="0"/>
              <a:t>взаимозависимость фирм: лидер рынка может оказывать существенное влияние на цену и объем выпускаемой продукции (ценовая война; гонка за лидером; сговор и т.д.)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5CFA83-5061-5D4C-BABA-A98DDFF4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/>
          <a:lstStyle/>
          <a:p>
            <a:r>
              <a:rPr lang="ru-RU" dirty="0"/>
              <a:t>Три основные разновидности олигополии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C4143B-6FAD-0143-BE0F-F4C3D18F8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8840"/>
            <a:ext cx="7886700" cy="4188123"/>
          </a:xfrm>
        </p:spPr>
        <p:txBody>
          <a:bodyPr>
            <a:normAutofit/>
          </a:bodyPr>
          <a:lstStyle/>
          <a:p>
            <a:r>
              <a:rPr lang="ru-RU" dirty="0"/>
              <a:t>Нескоординированная (некооперированная) олигополия – </a:t>
            </a:r>
            <a:r>
              <a:rPr lang="ru-RU" dirty="0" err="1"/>
              <a:t>олигополисты</a:t>
            </a:r>
            <a:r>
              <a:rPr lang="ru-RU" dirty="0"/>
              <a:t> действуют независимо друг от друга, не ведут переговоры, не координируют свои действия.</a:t>
            </a:r>
          </a:p>
          <a:p>
            <a:r>
              <a:rPr lang="ru-RU" dirty="0"/>
              <a:t>Кооперированная олигополия (одна из форм - картель или сговор) фирм – </a:t>
            </a:r>
            <a:r>
              <a:rPr lang="ru-RU" dirty="0" err="1"/>
              <a:t>олигополисты</a:t>
            </a:r>
            <a:r>
              <a:rPr lang="ru-RU" dirty="0"/>
              <a:t> договариваются для достижения долгосрочного монополистического равновесия и монополистической прибыли, которая потом распределяется между участниками картеля. </a:t>
            </a:r>
          </a:p>
          <a:p>
            <a:r>
              <a:rPr lang="ru-RU" dirty="0" err="1"/>
              <a:t>Картелеподобная</a:t>
            </a:r>
            <a:r>
              <a:rPr lang="ru-RU" dirty="0"/>
              <a:t> структура рынка (так называемая «игра по правилам») - фирмы сознательно делают свое поведение понятным и предсказуемым для конкурентов для более легкого достижения равновесия отрасли.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13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50664-7063-314F-9593-AEDF11F64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>Если </a:t>
            </a:r>
            <a:r>
              <a:rPr lang="ru-RU" dirty="0" err="1"/>
              <a:t>олигополисты</a:t>
            </a:r>
            <a:r>
              <a:rPr lang="ru-RU" dirty="0"/>
              <a:t> действуют независимо друг от друга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F1CD51-014F-C645-A1ED-B973BC828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Главное: различия в предположениях относительно реакции соперников. </a:t>
            </a:r>
          </a:p>
          <a:p>
            <a:pPr marL="0" indent="0">
              <a:buNone/>
            </a:pPr>
            <a:r>
              <a:rPr lang="ru-RU" dirty="0"/>
              <a:t>В зависимости от того, выбирает ли </a:t>
            </a:r>
            <a:r>
              <a:rPr lang="ru-RU" dirty="0" err="1"/>
              <a:t>олигополист</a:t>
            </a:r>
            <a:r>
              <a:rPr lang="ru-RU" dirty="0"/>
              <a:t> в качестве управляемой переменной величину выпуска или цену, различают:</a:t>
            </a:r>
          </a:p>
          <a:p>
            <a:r>
              <a:rPr lang="ru-RU" dirty="0"/>
              <a:t>олигополию предприятий, устанавливающих величину выпуска, или просто количественную олигополию и </a:t>
            </a:r>
          </a:p>
          <a:p>
            <a:r>
              <a:rPr lang="ru-RU" dirty="0"/>
              <a:t>олигополию предприятий, назначающих цену, или ценовую олигополию. </a:t>
            </a:r>
          </a:p>
          <a:p>
            <a:pPr marL="0" indent="0">
              <a:buNone/>
            </a:pPr>
            <a:r>
              <a:rPr lang="ru-RU" dirty="0"/>
              <a:t>Существуют модели количественной олигополии </a:t>
            </a:r>
            <a:r>
              <a:rPr lang="ru-RU" dirty="0" err="1"/>
              <a:t>Курно</a:t>
            </a:r>
            <a:r>
              <a:rPr lang="ru-RU" dirty="0"/>
              <a:t> и Чемберлена, а также модель </a:t>
            </a:r>
            <a:r>
              <a:rPr lang="ru-RU" dirty="0" err="1"/>
              <a:t>Штакельберга</a:t>
            </a:r>
            <a:r>
              <a:rPr lang="ru-RU" dirty="0"/>
              <a:t>, предполагающая ассиметричное поведение </a:t>
            </a:r>
            <a:r>
              <a:rPr lang="ru-RU" dirty="0" err="1"/>
              <a:t>олигополистов</a:t>
            </a:r>
            <a:r>
              <a:rPr lang="ru-RU" dirty="0"/>
              <a:t>, и модели ценовой олигополии Бертрана и </a:t>
            </a:r>
            <a:r>
              <a:rPr lang="ru-RU" dirty="0" err="1"/>
              <a:t>Эджуорта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968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50664-7063-314F-9593-AEDF11F64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76672"/>
            <a:ext cx="7886700" cy="936104"/>
          </a:xfrm>
        </p:spPr>
        <p:txBody>
          <a:bodyPr>
            <a:normAutofit/>
          </a:bodyPr>
          <a:lstStyle/>
          <a:p>
            <a:r>
              <a:rPr lang="ru-RU" dirty="0"/>
              <a:t>Модели олигополии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F1CD51-014F-C645-A1ED-B973BC828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модели количественной олигополии </a:t>
            </a:r>
            <a:r>
              <a:rPr lang="ru-RU" sz="2800" dirty="0" err="1"/>
              <a:t>Курно</a:t>
            </a:r>
            <a:r>
              <a:rPr lang="ru-RU" sz="2800" dirty="0"/>
              <a:t> и Чемберлена</a:t>
            </a:r>
          </a:p>
          <a:p>
            <a:r>
              <a:rPr lang="ru-RU" sz="2800" dirty="0"/>
              <a:t>модель </a:t>
            </a:r>
            <a:r>
              <a:rPr lang="ru-RU" sz="2800" dirty="0" err="1"/>
              <a:t>Штакельберга</a:t>
            </a:r>
            <a:r>
              <a:rPr lang="ru-RU" sz="2800" dirty="0"/>
              <a:t>, предполагающая ассиметричное поведение </a:t>
            </a:r>
            <a:r>
              <a:rPr lang="ru-RU" sz="2800" dirty="0" err="1"/>
              <a:t>олигополистов</a:t>
            </a:r>
            <a:endParaRPr lang="ru-RU" sz="2800" dirty="0"/>
          </a:p>
          <a:p>
            <a:r>
              <a:rPr lang="ru-RU" sz="2800" dirty="0"/>
              <a:t>модели ценовой олигополии Бертрана и </a:t>
            </a:r>
            <a:r>
              <a:rPr lang="ru-RU" sz="2800" dirty="0" err="1"/>
              <a:t>Эджуорта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188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90AB-CED8-9D45-A91F-488CBF20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chemeClr val="bg1"/>
                </a:solidFill>
              </a:rPr>
              <a:t>Модель Курно: дуополия</a:t>
            </a:r>
          </a:p>
        </p:txBody>
      </p:sp>
      <p:pic>
        <p:nvPicPr>
          <p:cNvPr id="7" name="Рисунок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38DDE134-D64A-8F4C-8F69-9A17FA69E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492896"/>
            <a:ext cx="60960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3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97661" y="280374"/>
            <a:ext cx="8579095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C190AB-CED8-9D45-A91F-488CBF200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763" y="433545"/>
            <a:ext cx="8354890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4700">
                <a:solidFill>
                  <a:srgbClr val="FFFFFF"/>
                </a:solidFill>
              </a:rPr>
              <a:t>Модель Курно: дуополия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72558" y="1522292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2B8FDE6-AC46-5648-8869-48F055D9B0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75" y="3131561"/>
            <a:ext cx="4091938" cy="2588151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8720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Объект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BB9E2A38-08A1-E447-9E76-FC3D098682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804" y="2780928"/>
            <a:ext cx="4150175" cy="184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801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1451</Words>
  <Application>Microsoft Macintosh PowerPoint</Application>
  <PresentationFormat>Экран (4:3)</PresentationFormat>
  <Paragraphs>175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Wingdings 2</vt:lpstr>
      <vt:lpstr>Тема Office</vt:lpstr>
      <vt:lpstr>Микроэкономика  2020-2021 ВЕСЕННИЙ семестр       Сазанова Светлана Леонидовна,   канд.экон.наук, доцент www.sazanova.org </vt:lpstr>
      <vt:lpstr>Презентация PowerPoint</vt:lpstr>
      <vt:lpstr>Презентация PowerPoint</vt:lpstr>
      <vt:lpstr>Презентация PowerPoint</vt:lpstr>
      <vt:lpstr>Три основные разновидности олигополии</vt:lpstr>
      <vt:lpstr>Если олигополисты действуют независимо друг от друга</vt:lpstr>
      <vt:lpstr>Модели олигополии</vt:lpstr>
      <vt:lpstr>Модель Курно: дуополия</vt:lpstr>
      <vt:lpstr>Модель Курно: дуополия</vt:lpstr>
      <vt:lpstr>Модель Курно: дуополия</vt:lpstr>
      <vt:lpstr>Модель Курно: общий случай</vt:lpstr>
      <vt:lpstr>Модель Курно: общий случай</vt:lpstr>
      <vt:lpstr>Модель Курно: общий случай</vt:lpstr>
      <vt:lpstr>Модель Чемберлина: дуополия</vt:lpstr>
      <vt:lpstr>Модель Чемберлина: дуополия</vt:lpstr>
      <vt:lpstr>Модель Чемберлина: дуополия</vt:lpstr>
      <vt:lpstr>Модель Чемберлина: дуополия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Микроэкономика  2020-2021 ВЕСЕННИЙ семестр       Сазанова Светлана Леонидовна,   канд.экон.наук, доцент www.sazanova.org </dc:title>
  <dc:creator>Анастасия Сазанова</dc:creator>
  <cp:lastModifiedBy>Анастасия Сазанова</cp:lastModifiedBy>
  <cp:revision>6</cp:revision>
  <dcterms:created xsi:type="dcterms:W3CDTF">2021-02-07T17:18:07Z</dcterms:created>
  <dcterms:modified xsi:type="dcterms:W3CDTF">2021-02-07T17:57:23Z</dcterms:modified>
</cp:coreProperties>
</file>