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37"/>
  </p:notesMasterIdLst>
  <p:sldIdLst>
    <p:sldId id="256" r:id="rId2"/>
    <p:sldId id="257" r:id="rId3"/>
    <p:sldId id="375" r:id="rId4"/>
    <p:sldId id="411" r:id="rId5"/>
    <p:sldId id="376" r:id="rId6"/>
    <p:sldId id="377" r:id="rId7"/>
    <p:sldId id="378" r:id="rId8"/>
    <p:sldId id="379" r:id="rId9"/>
    <p:sldId id="380" r:id="rId10"/>
    <p:sldId id="382" r:id="rId11"/>
    <p:sldId id="384" r:id="rId12"/>
    <p:sldId id="385" r:id="rId13"/>
    <p:sldId id="386" r:id="rId14"/>
    <p:sldId id="410" r:id="rId15"/>
    <p:sldId id="387" r:id="rId16"/>
    <p:sldId id="388" r:id="rId17"/>
    <p:sldId id="389" r:id="rId18"/>
    <p:sldId id="390" r:id="rId19"/>
    <p:sldId id="392" r:id="rId20"/>
    <p:sldId id="393" r:id="rId21"/>
    <p:sldId id="394" r:id="rId22"/>
    <p:sldId id="396" r:id="rId23"/>
    <p:sldId id="400" r:id="rId24"/>
    <p:sldId id="402" r:id="rId25"/>
    <p:sldId id="403" r:id="rId26"/>
    <p:sldId id="404" r:id="rId27"/>
    <p:sldId id="405" r:id="rId28"/>
    <p:sldId id="406" r:id="rId29"/>
    <p:sldId id="412" r:id="rId30"/>
    <p:sldId id="415" r:id="rId31"/>
    <p:sldId id="413" r:id="rId32"/>
    <p:sldId id="414" r:id="rId33"/>
    <p:sldId id="416" r:id="rId34"/>
    <p:sldId id="417" r:id="rId35"/>
    <p:sldId id="418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1C95F-7253-ED4D-B38E-D125CD04669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662A1-A57B-DE45-801A-E1B4981C0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3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>
            <a:extLst>
              <a:ext uri="{FF2B5EF4-FFF2-40B4-BE49-F238E27FC236}">
                <a16:creationId xmlns:a16="http://schemas.microsoft.com/office/drawing/2014/main" id="{1590ED18-27E7-18B9-8041-CD6FD7A5AF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Заметки 2">
            <a:extLst>
              <a:ext uri="{FF2B5EF4-FFF2-40B4-BE49-F238E27FC236}">
                <a16:creationId xmlns:a16="http://schemas.microsoft.com/office/drawing/2014/main" id="{C8903A19-5FB3-1696-58B0-4D5B0CD72E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5" name="Номер слайда 3">
            <a:extLst>
              <a:ext uri="{FF2B5EF4-FFF2-40B4-BE49-F238E27FC236}">
                <a16:creationId xmlns:a16="http://schemas.microsoft.com/office/drawing/2014/main" id="{B13A9D1B-F528-624F-CD11-053E362A0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E953DA-CBE9-7549-ABC4-6A4551C35C2A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>
            <a:extLst>
              <a:ext uri="{FF2B5EF4-FFF2-40B4-BE49-F238E27FC236}">
                <a16:creationId xmlns:a16="http://schemas.microsoft.com/office/drawing/2014/main" id="{931D8A75-768B-E9DA-E16C-7BF903EEF4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Заметки 2">
            <a:extLst>
              <a:ext uri="{FF2B5EF4-FFF2-40B4-BE49-F238E27FC236}">
                <a16:creationId xmlns:a16="http://schemas.microsoft.com/office/drawing/2014/main" id="{F5B56C25-5740-B626-9577-F8D2888B92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81A69E2C-B440-BED7-9216-B5304D6F5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592ED9-48CC-FE4C-BC35-B3B38C90652E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>
            <a:extLst>
              <a:ext uri="{FF2B5EF4-FFF2-40B4-BE49-F238E27FC236}">
                <a16:creationId xmlns:a16="http://schemas.microsoft.com/office/drawing/2014/main" id="{8473227F-9832-F814-EFB6-F7FBAAF6E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Заметки 2">
            <a:extLst>
              <a:ext uri="{FF2B5EF4-FFF2-40B4-BE49-F238E27FC236}">
                <a16:creationId xmlns:a16="http://schemas.microsoft.com/office/drawing/2014/main" id="{D634C196-8703-EB30-F0A4-FA531643F9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3" name="Номер слайда 3">
            <a:extLst>
              <a:ext uri="{FF2B5EF4-FFF2-40B4-BE49-F238E27FC236}">
                <a16:creationId xmlns:a16="http://schemas.microsoft.com/office/drawing/2014/main" id="{72D8AF12-4C14-A231-633C-424B978B7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413876-B443-424C-9DEF-23CE37716E82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>
            <a:extLst>
              <a:ext uri="{FF2B5EF4-FFF2-40B4-BE49-F238E27FC236}">
                <a16:creationId xmlns:a16="http://schemas.microsoft.com/office/drawing/2014/main" id="{7BB163A2-AC48-C34E-45B6-5FF15B15F6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Заметки 2">
            <a:extLst>
              <a:ext uri="{FF2B5EF4-FFF2-40B4-BE49-F238E27FC236}">
                <a16:creationId xmlns:a16="http://schemas.microsoft.com/office/drawing/2014/main" id="{38AF7AD5-96C7-9FAF-B704-EAD25742B9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3011" name="Номер слайда 3">
            <a:extLst>
              <a:ext uri="{FF2B5EF4-FFF2-40B4-BE49-F238E27FC236}">
                <a16:creationId xmlns:a16="http://schemas.microsoft.com/office/drawing/2014/main" id="{A5B76A4A-538C-BDC7-4C37-004A082CB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D1C91E-5267-7F42-8EB1-7900B8E73829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>
            <a:extLst>
              <a:ext uri="{FF2B5EF4-FFF2-40B4-BE49-F238E27FC236}">
                <a16:creationId xmlns:a16="http://schemas.microsoft.com/office/drawing/2014/main" id="{6677CB6D-A677-4DBD-22BA-832E446272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Заметки 2">
            <a:extLst>
              <a:ext uri="{FF2B5EF4-FFF2-40B4-BE49-F238E27FC236}">
                <a16:creationId xmlns:a16="http://schemas.microsoft.com/office/drawing/2014/main" id="{FE491C7A-CCDA-E304-3269-5C9F207B4A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5" name="Номер слайда 3">
            <a:extLst>
              <a:ext uri="{FF2B5EF4-FFF2-40B4-BE49-F238E27FC236}">
                <a16:creationId xmlns:a16="http://schemas.microsoft.com/office/drawing/2014/main" id="{0814D84E-E339-B620-1C04-4B42044CB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680DD9-7191-CA43-A257-952C5CD179D4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>
            <a:extLst>
              <a:ext uri="{FF2B5EF4-FFF2-40B4-BE49-F238E27FC236}">
                <a16:creationId xmlns:a16="http://schemas.microsoft.com/office/drawing/2014/main" id="{6ABE1373-3A1F-ECFA-7D9D-1913676CE1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Заметки 2">
            <a:extLst>
              <a:ext uri="{FF2B5EF4-FFF2-40B4-BE49-F238E27FC236}">
                <a16:creationId xmlns:a16="http://schemas.microsoft.com/office/drawing/2014/main" id="{266E0A44-A6A2-7133-1AC3-E434057984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0659" name="Номер слайда 3">
            <a:extLst>
              <a:ext uri="{FF2B5EF4-FFF2-40B4-BE49-F238E27FC236}">
                <a16:creationId xmlns:a16="http://schemas.microsoft.com/office/drawing/2014/main" id="{6AB2DDD9-9BEF-0055-11A1-09BF0F359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7F72D2-6EBA-A84C-B1A1-C0BD140905B3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34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>
            <a:extLst>
              <a:ext uri="{FF2B5EF4-FFF2-40B4-BE49-F238E27FC236}">
                <a16:creationId xmlns:a16="http://schemas.microsoft.com/office/drawing/2014/main" id="{EE618F6A-4428-99A1-A569-0795C105B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>
            <a:extLst>
              <a:ext uri="{FF2B5EF4-FFF2-40B4-BE49-F238E27FC236}">
                <a16:creationId xmlns:a16="http://schemas.microsoft.com/office/drawing/2014/main" id="{26EA2962-6E0A-89A3-AE24-4239369429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3" name="Номер слайда 3">
            <a:extLst>
              <a:ext uri="{FF2B5EF4-FFF2-40B4-BE49-F238E27FC236}">
                <a16:creationId xmlns:a16="http://schemas.microsoft.com/office/drawing/2014/main" id="{27FD62F4-D217-0F59-D008-B611E67B5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907828-CECF-BF49-B379-9C69F3AED037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>
            <a:extLst>
              <a:ext uri="{FF2B5EF4-FFF2-40B4-BE49-F238E27FC236}">
                <a16:creationId xmlns:a16="http://schemas.microsoft.com/office/drawing/2014/main" id="{4C571104-152A-3FD3-358D-42E1B0C89C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Заметки 2">
            <a:extLst>
              <a:ext uri="{FF2B5EF4-FFF2-40B4-BE49-F238E27FC236}">
                <a16:creationId xmlns:a16="http://schemas.microsoft.com/office/drawing/2014/main" id="{117C5AB3-F8CE-ADF4-9A49-43085C600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1" name="Номер слайда 3">
            <a:extLst>
              <a:ext uri="{FF2B5EF4-FFF2-40B4-BE49-F238E27FC236}">
                <a16:creationId xmlns:a16="http://schemas.microsoft.com/office/drawing/2014/main" id="{94EEC0D0-512E-6D5B-1675-DE8A2AAF8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703B2A-F781-3943-9D3A-12BB714182A0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>
            <a:extLst>
              <a:ext uri="{FF2B5EF4-FFF2-40B4-BE49-F238E27FC236}">
                <a16:creationId xmlns:a16="http://schemas.microsoft.com/office/drawing/2014/main" id="{F7BAC799-B560-39CA-3103-B2125DEE23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Заметки 2">
            <a:extLst>
              <a:ext uri="{FF2B5EF4-FFF2-40B4-BE49-F238E27FC236}">
                <a16:creationId xmlns:a16="http://schemas.microsoft.com/office/drawing/2014/main" id="{85C86FC8-90FF-5486-86B1-8495839918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79" name="Номер слайда 3">
            <a:extLst>
              <a:ext uri="{FF2B5EF4-FFF2-40B4-BE49-F238E27FC236}">
                <a16:creationId xmlns:a16="http://schemas.microsoft.com/office/drawing/2014/main" id="{2861DBC9-F5BB-03FF-928C-02E2CDCA0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A12C29-664B-9C48-883E-39BCF9A73BE2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>
            <a:extLst>
              <a:ext uri="{FF2B5EF4-FFF2-40B4-BE49-F238E27FC236}">
                <a16:creationId xmlns:a16="http://schemas.microsoft.com/office/drawing/2014/main" id="{27CE362A-AA91-6AE8-9161-F0C6E9AB61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Заметки 2">
            <a:extLst>
              <a:ext uri="{FF2B5EF4-FFF2-40B4-BE49-F238E27FC236}">
                <a16:creationId xmlns:a16="http://schemas.microsoft.com/office/drawing/2014/main" id="{1A161689-1837-02D4-F49E-0123BD0A5C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7" name="Номер слайда 3">
            <a:extLst>
              <a:ext uri="{FF2B5EF4-FFF2-40B4-BE49-F238E27FC236}">
                <a16:creationId xmlns:a16="http://schemas.microsoft.com/office/drawing/2014/main" id="{82311725-41DB-2B56-D57A-71D8A7B48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DE7F09-AA4D-5B42-8018-0197A447487C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>
            <a:extLst>
              <a:ext uri="{FF2B5EF4-FFF2-40B4-BE49-F238E27FC236}">
                <a16:creationId xmlns:a16="http://schemas.microsoft.com/office/drawing/2014/main" id="{E14020FB-52FB-0996-22DC-C62A0B4283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Заметки 2">
            <a:extLst>
              <a:ext uri="{FF2B5EF4-FFF2-40B4-BE49-F238E27FC236}">
                <a16:creationId xmlns:a16="http://schemas.microsoft.com/office/drawing/2014/main" id="{89EE4A87-1363-4D39-E377-D66BF68189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5" name="Номер слайда 3">
            <a:extLst>
              <a:ext uri="{FF2B5EF4-FFF2-40B4-BE49-F238E27FC236}">
                <a16:creationId xmlns:a16="http://schemas.microsoft.com/office/drawing/2014/main" id="{83EE82A5-4151-3706-4EF2-EF2501764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79062F-B147-614C-9C15-73B55B33ADD9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>
            <a:extLst>
              <a:ext uri="{FF2B5EF4-FFF2-40B4-BE49-F238E27FC236}">
                <a16:creationId xmlns:a16="http://schemas.microsoft.com/office/drawing/2014/main" id="{663AC16B-6124-2546-4D11-7708F5B9A8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Заметки 2">
            <a:extLst>
              <a:ext uri="{FF2B5EF4-FFF2-40B4-BE49-F238E27FC236}">
                <a16:creationId xmlns:a16="http://schemas.microsoft.com/office/drawing/2014/main" id="{D6CC1BF4-3AE8-F901-2481-F70CA9240F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1" name="Номер слайда 3">
            <a:extLst>
              <a:ext uri="{FF2B5EF4-FFF2-40B4-BE49-F238E27FC236}">
                <a16:creationId xmlns:a16="http://schemas.microsoft.com/office/drawing/2014/main" id="{18327B44-DD20-29B7-DBCB-B43DE143D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C7DCB0-8487-2D4D-9097-51FF9844A96F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>
            <a:extLst>
              <a:ext uri="{FF2B5EF4-FFF2-40B4-BE49-F238E27FC236}">
                <a16:creationId xmlns:a16="http://schemas.microsoft.com/office/drawing/2014/main" id="{F1D59F6D-90A6-2A7D-DFDE-5C7BF53883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Заметки 2">
            <a:extLst>
              <a:ext uri="{FF2B5EF4-FFF2-40B4-BE49-F238E27FC236}">
                <a16:creationId xmlns:a16="http://schemas.microsoft.com/office/drawing/2014/main" id="{525D1D92-562E-D7FB-8A4B-6D766BD7CA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6867" name="Номер слайда 3">
            <a:extLst>
              <a:ext uri="{FF2B5EF4-FFF2-40B4-BE49-F238E27FC236}">
                <a16:creationId xmlns:a16="http://schemas.microsoft.com/office/drawing/2014/main" id="{A7A78F25-D4F9-34DA-2823-CC91CEC64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DB0BEC-17E6-874F-9AA1-1503BEEB1058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5/18/22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0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5/18/22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6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5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5/18/22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6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5/18/22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1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5/18/22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0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5/18/22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641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5/18/22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7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5/18/22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9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5/18/22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600" b="1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9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4000" b="1" kern="1200" spc="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20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600" i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600" i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Абстрактное движение — размытое освещение">
            <a:extLst>
              <a:ext uri="{FF2B5EF4-FFF2-40B4-BE49-F238E27FC236}">
                <a16:creationId xmlns:a16="http://schemas.microsoft.com/office/drawing/2014/main" id="{5A04E433-5B6F-5E3E-75F2-8968A1EE8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0" r="25922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4F966-CB5D-4727-7288-9A9EB0230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240" y="1679295"/>
            <a:ext cx="5219884" cy="2362673"/>
          </a:xfrm>
        </p:spPr>
        <p:txBody>
          <a:bodyPr anchor="b">
            <a:noAutofit/>
          </a:bodyPr>
          <a:lstStyle/>
          <a:p>
            <a:pPr algn="ctr"/>
            <a:br>
              <a:rPr lang="ru-RU" sz="2400" dirty="0"/>
            </a:br>
            <a:r>
              <a:rPr lang="ru-RU" sz="2400" dirty="0"/>
              <a:t>Экономическая теория: макроэкономика</a:t>
            </a:r>
            <a:br>
              <a:rPr lang="ru-RU" sz="2400" dirty="0"/>
            </a:br>
            <a:r>
              <a:rPr lang="ru-RU" sz="2400" dirty="0"/>
              <a:t>ТЕМА 13. ТЕОРЕТИЧЕСКИЕ ПРОБЛЕМЫ МЕЖДУНАРОДНОЙ ЭКОНОМИКИ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A91A32-74EC-5684-5AE2-B77D5D1D6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510" y="4029204"/>
            <a:ext cx="3759343" cy="970762"/>
          </a:xfrm>
        </p:spPr>
        <p:txBody>
          <a:bodyPr anchor="t"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С.Л. Сазанова, к.э.н., доцент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</a:rPr>
              <a:t>www.sazanova.org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6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061792ED-5353-A122-3CB1-5218EBBA3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7" y="643467"/>
            <a:ext cx="10143066" cy="532077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altLang="ru-RU" b="1" dirty="0"/>
              <a:t>Теория Д. Рикардо основана</a:t>
            </a:r>
            <a:r>
              <a:rPr lang="ru-RU" altLang="ru-RU" dirty="0"/>
              <a:t> на различиях в издержках производства между странами и </a:t>
            </a:r>
            <a:r>
              <a:rPr lang="ru-RU" altLang="ru-RU" b="1" dirty="0"/>
              <a:t>на предположении </a:t>
            </a:r>
            <a:r>
              <a:rPr lang="ru-RU" altLang="ru-RU" dirty="0"/>
              <a:t>о постоянстве издержек замещения в каждой стране.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altLang="ru-RU" b="1" dirty="0"/>
              <a:t>Следствие: </a:t>
            </a:r>
            <a:r>
              <a:rPr lang="ru-RU" altLang="ru-RU" dirty="0"/>
              <a:t>полная специализация стран на производстве товаров со сравнительными преимуществами.</a:t>
            </a:r>
            <a:endParaRPr lang="ru-RU" altLang="ru-RU" b="1" dirty="0"/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altLang="ru-RU" b="1" dirty="0"/>
              <a:t>На практике: </a:t>
            </a:r>
            <a:r>
              <a:rPr lang="ru-RU" altLang="ru-RU" dirty="0"/>
              <a:t>примеров полной специализации стран не существует.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altLang="ru-RU" b="1" dirty="0"/>
              <a:t>Более реальная предпосылка:</a:t>
            </a:r>
            <a:r>
              <a:rPr lang="ru-RU" altLang="ru-RU" dirty="0"/>
              <a:t> при расширении одной отрасли за счет других выпуск каждой дополнительной единицы товара сопровождается отказом от производства всё большего объёма продукции в других отраслях 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altLang="ru-RU" dirty="0"/>
              <a:t>(</a:t>
            </a:r>
            <a:r>
              <a:rPr lang="ru-RU" altLang="ru-RU" b="1" dirty="0"/>
              <a:t>возрастающие издержки замещения</a:t>
            </a:r>
            <a:r>
              <a:rPr lang="ru-RU" altLang="ru-RU" dirty="0"/>
              <a:t>).</a:t>
            </a:r>
          </a:p>
        </p:txBody>
      </p:sp>
      <p:sp>
        <p:nvSpPr>
          <p:cNvPr id="31746" name="Номер слайда 2">
            <a:extLst>
              <a:ext uri="{FF2B5EF4-FFF2-40B4-BE49-F238E27FC236}">
                <a16:creationId xmlns:a16="http://schemas.microsoft.com/office/drawing/2014/main" id="{7DA97D2B-19AE-6708-D220-27781E8E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42FD98AD-BD59-A54B-B8C7-16AB35FC3458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10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62C05C1F-E74F-7C54-8206-148E040F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620714"/>
            <a:ext cx="10532533" cy="5616575"/>
          </a:xfrm>
        </p:spPr>
        <p:txBody>
          <a:bodyPr rtlCol="0">
            <a:normAutofit fontScale="85000" lnSpcReduction="10000"/>
          </a:bodyPr>
          <a:lstStyle/>
          <a:p>
            <a:pPr>
              <a:defRPr/>
            </a:pPr>
            <a:r>
              <a:rPr lang="ru-RU" sz="3000" b="1" dirty="0">
                <a:solidFill>
                  <a:schemeClr val="accent1"/>
                </a:solidFill>
              </a:rPr>
              <a:t>Выводы: </a:t>
            </a:r>
          </a:p>
          <a:p>
            <a:pPr>
              <a:defRPr/>
            </a:pPr>
            <a:endParaRPr lang="ru-RU" sz="3000" dirty="0"/>
          </a:p>
          <a:p>
            <a:pPr>
              <a:defRPr/>
            </a:pPr>
            <a:endParaRPr lang="ru-RU" sz="3000" dirty="0"/>
          </a:p>
          <a:p>
            <a:pPr marL="360363" indent="-360363">
              <a:buFont typeface="Arial" charset="0"/>
              <a:buChar char="•"/>
              <a:defRPr/>
            </a:pPr>
            <a:r>
              <a:rPr lang="ru-RU" sz="3000" dirty="0"/>
              <a:t>растущие издержки замещения ограничивают специализацию; </a:t>
            </a:r>
          </a:p>
          <a:p>
            <a:pPr marL="360363" indent="-360363">
              <a:buFont typeface="Arial" charset="0"/>
              <a:buChar char="•"/>
              <a:defRPr/>
            </a:pPr>
            <a:r>
              <a:rPr lang="ru-RU" sz="3000" dirty="0"/>
              <a:t>максимальная выгода от международной торговли  достигается только при частичной специализации.</a:t>
            </a:r>
          </a:p>
          <a:p>
            <a:pPr>
              <a:defRPr/>
            </a:pPr>
            <a:r>
              <a:rPr lang="ru-RU" sz="3000" b="1" dirty="0">
                <a:solidFill>
                  <a:schemeClr val="accent1"/>
                </a:solidFill>
              </a:rPr>
              <a:t>На практике: </a:t>
            </a:r>
          </a:p>
          <a:p>
            <a:pPr>
              <a:defRPr/>
            </a:pPr>
            <a:r>
              <a:rPr lang="ru-RU" sz="3000" dirty="0"/>
              <a:t>возникает конкуренция  между импортом и импортозамещающей продукцией отечественных  производителей.</a:t>
            </a:r>
            <a:r>
              <a:rPr lang="ru-RU" sz="2800" dirty="0"/>
              <a:t>  </a:t>
            </a:r>
          </a:p>
        </p:txBody>
      </p:sp>
      <p:sp>
        <p:nvSpPr>
          <p:cNvPr id="35842" name="Номер слайда 2">
            <a:extLst>
              <a:ext uri="{FF2B5EF4-FFF2-40B4-BE49-F238E27FC236}">
                <a16:creationId xmlns:a16="http://schemas.microsoft.com/office/drawing/2014/main" id="{5A53EB65-BBD7-529D-1D82-FE4F030F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1FBE3-5C28-AC40-AB56-35CDE41ACFB0}" type="slidenum">
              <a:rPr lang="ru-RU" altLang="ru-RU" sz="2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495C6856-F6F8-8943-28EB-4ED8775BA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27" y="540914"/>
            <a:ext cx="10470524" cy="5399266"/>
          </a:xfrm>
        </p:spPr>
        <p:txBody>
          <a:bodyPr rtlCol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b="1" dirty="0"/>
              <a:t>Теория внешней торговли Э. </a:t>
            </a:r>
            <a:r>
              <a:rPr lang="ru-RU" b="1" dirty="0" err="1"/>
              <a:t>Хекшера</a:t>
            </a:r>
            <a:r>
              <a:rPr lang="ru-RU" b="1" dirty="0"/>
              <a:t> – Б. Олина.</a:t>
            </a:r>
          </a:p>
          <a:p>
            <a:pPr>
              <a:lnSpc>
                <a:spcPct val="130000"/>
              </a:lnSpc>
              <a:defRPr/>
            </a:pPr>
            <a:endParaRPr lang="ru-RU" dirty="0"/>
          </a:p>
          <a:p>
            <a:pPr>
              <a:lnSpc>
                <a:spcPct val="130000"/>
              </a:lnSpc>
              <a:defRPr/>
            </a:pPr>
            <a:r>
              <a:rPr lang="ru-RU" dirty="0"/>
              <a:t>Предпосылки: </a:t>
            </a:r>
          </a:p>
          <a:p>
            <a:pPr marL="449263" indent="-449263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dirty="0"/>
              <a:t>в производстве различных товаров факторы производства используются в разных соотношениях </a:t>
            </a:r>
          </a:p>
          <a:p>
            <a:pPr marL="449263" indent="-449263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dirty="0"/>
              <a:t>обеспеченность стран факторами производства неодинакова</a:t>
            </a:r>
          </a:p>
          <a:p>
            <a:pPr>
              <a:lnSpc>
                <a:spcPct val="130000"/>
              </a:lnSpc>
              <a:defRPr/>
            </a:pPr>
            <a:r>
              <a:rPr lang="ru-RU" dirty="0"/>
              <a:t>Страны экспортируют  результаты  применения относительно избыточных  факторов производства и импортируют результаты относительно дефицитных факторов производства.</a:t>
            </a:r>
          </a:p>
        </p:txBody>
      </p:sp>
      <p:sp>
        <p:nvSpPr>
          <p:cNvPr id="37890" name="Номер слайда 2">
            <a:extLst>
              <a:ext uri="{FF2B5EF4-FFF2-40B4-BE49-F238E27FC236}">
                <a16:creationId xmlns:a16="http://schemas.microsoft.com/office/drawing/2014/main" id="{AC404284-2F53-A8F5-6A62-F3657146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8B392C4D-ACDC-9E4B-81FD-1D0CE05B62CF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12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5A14ECE9-B062-2C3B-52A1-3B4345D6F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1105231"/>
            <a:ext cx="10205498" cy="5261701"/>
          </a:xfrm>
        </p:spPr>
        <p:txBody>
          <a:bodyPr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ru-RU" altLang="ru-RU" sz="2400" b="1" dirty="0"/>
              <a:t>На практике:</a:t>
            </a:r>
          </a:p>
          <a:p>
            <a:pPr>
              <a:lnSpc>
                <a:spcPct val="130000"/>
              </a:lnSpc>
            </a:pPr>
            <a:r>
              <a:rPr lang="ru-RU" altLang="ru-RU" sz="2400" b="1" dirty="0"/>
              <a:t>Парадокс В. Леонтьева – не подтверждает теорию </a:t>
            </a:r>
            <a:r>
              <a:rPr lang="ru-RU" altLang="ru-RU" sz="2400" b="1" dirty="0" err="1"/>
              <a:t>Хекшера</a:t>
            </a:r>
            <a:r>
              <a:rPr lang="ru-RU" altLang="ru-RU" sz="2400" b="1" dirty="0"/>
              <a:t>-Олина.</a:t>
            </a:r>
          </a:p>
          <a:p>
            <a:pPr>
              <a:lnSpc>
                <a:spcPct val="130000"/>
              </a:lnSpc>
            </a:pPr>
            <a:r>
              <a:rPr lang="ru-RU" altLang="ru-RU" sz="2400" dirty="0"/>
              <a:t>США – </a:t>
            </a:r>
            <a:r>
              <a:rPr lang="ru-RU" altLang="ru-RU" sz="2400" dirty="0" err="1"/>
              <a:t>капиталоизбыточная</a:t>
            </a:r>
            <a:r>
              <a:rPr lang="ru-RU" altLang="ru-RU" sz="2400" dirty="0"/>
              <a:t> страна экспортирует трудоемкую продукцию (данные 1947 г.), хотя согласно  теории </a:t>
            </a:r>
            <a:r>
              <a:rPr lang="ru-RU" altLang="ru-RU" sz="2400" dirty="0" err="1"/>
              <a:t>Хекшера</a:t>
            </a:r>
            <a:r>
              <a:rPr lang="ru-RU" altLang="ru-RU" sz="2400" dirty="0"/>
              <a:t>-Олина должна экспортировать капиталоёмкую продукцию.</a:t>
            </a:r>
          </a:p>
          <a:p>
            <a:pPr>
              <a:lnSpc>
                <a:spcPct val="130000"/>
              </a:lnSpc>
            </a:pPr>
            <a:r>
              <a:rPr lang="ru-RU" altLang="ru-RU" sz="2400" b="1" dirty="0"/>
              <a:t>Практическое подтверждение:</a:t>
            </a:r>
          </a:p>
          <a:p>
            <a:pPr>
              <a:lnSpc>
                <a:spcPct val="130000"/>
              </a:lnSpc>
            </a:pPr>
            <a:r>
              <a:rPr lang="ru-RU" altLang="ru-RU" sz="2400" dirty="0"/>
              <a:t>США – экспортер продукции более избыточных факторов, обрабатываемая земля и научно-технические кадры.</a:t>
            </a:r>
          </a:p>
        </p:txBody>
      </p:sp>
      <p:sp>
        <p:nvSpPr>
          <p:cNvPr id="39938" name="Номер слайда 2">
            <a:extLst>
              <a:ext uri="{FF2B5EF4-FFF2-40B4-BE49-F238E27FC236}">
                <a16:creationId xmlns:a16="http://schemas.microsoft.com/office/drawing/2014/main" id="{EACDDDB2-0366-05C9-B998-B074C585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49BBEE0F-66E0-124D-95A9-ADF0999ED1CE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13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D7E0A705-6AA1-3EC6-ECEB-711B6088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3" y="1134533"/>
            <a:ext cx="9980650" cy="482970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b="1" dirty="0"/>
              <a:t>Модель </a:t>
            </a:r>
            <a:r>
              <a:rPr lang="ru-RU" b="1" dirty="0" err="1"/>
              <a:t>Хекшера</a:t>
            </a:r>
            <a:r>
              <a:rPr lang="ru-RU" b="1" dirty="0"/>
              <a:t> — Олина — Самуэльсона</a:t>
            </a:r>
            <a:r>
              <a:rPr lang="ru-RU" dirty="0"/>
              <a:t>:</a:t>
            </a:r>
          </a:p>
          <a:p>
            <a:pPr>
              <a:lnSpc>
                <a:spcPct val="130000"/>
              </a:lnSpc>
              <a:defRPr/>
            </a:pPr>
            <a:endParaRPr lang="ru-RU" dirty="0"/>
          </a:p>
          <a:p>
            <a:pPr>
              <a:lnSpc>
                <a:spcPct val="130000"/>
              </a:lnSpc>
              <a:defRPr/>
            </a:pPr>
            <a:r>
              <a:rPr lang="ru-RU" dirty="0"/>
              <a:t>Страна экспортирует товары, для производства которых </a:t>
            </a:r>
            <a:r>
              <a:rPr lang="ru-RU" b="1" dirty="0"/>
              <a:t>интенсивно</a:t>
            </a:r>
            <a:r>
              <a:rPr lang="ru-RU" dirty="0"/>
              <a:t> используются её относительно избыточные факторы производства, и импортирует товары, для производства которых она испытывает относительный недостаток факторов производства. </a:t>
            </a:r>
          </a:p>
        </p:txBody>
      </p:sp>
      <p:sp>
        <p:nvSpPr>
          <p:cNvPr id="41986" name="Номер слайда 2">
            <a:extLst>
              <a:ext uri="{FF2B5EF4-FFF2-40B4-BE49-F238E27FC236}">
                <a16:creationId xmlns:a16="http://schemas.microsoft.com/office/drawing/2014/main" id="{B3D9884A-3786-C198-694E-184A1959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EE8204A7-D988-D74F-8696-F018E6650ED1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14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494F4562-2084-EE26-C27C-2AC0029D2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7" y="847638"/>
            <a:ext cx="10126133" cy="5322852"/>
          </a:xfrm>
        </p:spPr>
        <p:txBody>
          <a:bodyPr rtlCol="0">
            <a:noAutofit/>
          </a:bodyPr>
          <a:lstStyle/>
          <a:p>
            <a:pPr marL="449263" indent="-449263">
              <a:lnSpc>
                <a:spcPct val="130000"/>
              </a:lnSpc>
              <a:defRPr/>
            </a:pPr>
            <a:r>
              <a:rPr lang="ru-RU" b="1" dirty="0"/>
              <a:t>Теория международной конкуренции М. Портера:</a:t>
            </a:r>
          </a:p>
          <a:p>
            <a:pPr>
              <a:lnSpc>
                <a:spcPct val="130000"/>
              </a:lnSpc>
              <a:defRPr/>
            </a:pPr>
            <a:r>
              <a:rPr lang="ru-RU" dirty="0"/>
              <a:t>Главную роль в развитии международной торговли играют конкурентные преимущества, а не факторы производства.</a:t>
            </a:r>
          </a:p>
          <a:p>
            <a:pPr>
              <a:lnSpc>
                <a:spcPct val="130000"/>
              </a:lnSpc>
              <a:defRPr/>
            </a:pPr>
            <a:endParaRPr lang="ru-RU" dirty="0"/>
          </a:p>
          <a:p>
            <a:pPr>
              <a:lnSpc>
                <a:spcPct val="130000"/>
              </a:lnSpc>
              <a:defRPr/>
            </a:pPr>
            <a:r>
              <a:rPr lang="ru-RU" b="1" dirty="0"/>
              <a:t>Детерминанты конкурентного преимущества: </a:t>
            </a:r>
          </a:p>
          <a:p>
            <a:pPr marL="360363" indent="-360363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dirty="0"/>
              <a:t>факторы производства определенного количества и качества, а также условия их эффективного производства </a:t>
            </a:r>
          </a:p>
          <a:p>
            <a:pPr marL="360363" indent="-360363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dirty="0"/>
              <a:t>условия внутреннего спроса на продукцию данной отрасли  </a:t>
            </a:r>
          </a:p>
          <a:p>
            <a:pPr marL="360363" indent="-360363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dirty="0"/>
              <a:t>наличие родственных отраслей, конкурентоспособных на мировом рынке </a:t>
            </a:r>
          </a:p>
          <a:p>
            <a:pPr marL="360363" indent="-360363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dirty="0"/>
              <a:t>характер конкуренции на внутреннем рынке</a:t>
            </a:r>
          </a:p>
        </p:txBody>
      </p:sp>
      <p:sp>
        <p:nvSpPr>
          <p:cNvPr id="48130" name="Номер слайда 2">
            <a:extLst>
              <a:ext uri="{FF2B5EF4-FFF2-40B4-BE49-F238E27FC236}">
                <a16:creationId xmlns:a16="http://schemas.microsoft.com/office/drawing/2014/main" id="{EBD4684C-85E6-FF70-B464-6469B04D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D471F48F-B8C1-144C-B21C-91E908B6920D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15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0E99980B-36C7-F35C-5EE1-620066627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7" y="880533"/>
            <a:ext cx="10108677" cy="508370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sz="2400" b="1" dirty="0"/>
              <a:t>Макроэкономическое равновесие в открытой экономике.</a:t>
            </a:r>
          </a:p>
          <a:p>
            <a:pPr>
              <a:lnSpc>
                <a:spcPct val="130000"/>
              </a:lnSpc>
              <a:defRPr/>
            </a:pPr>
            <a:r>
              <a:rPr lang="ru-RU" sz="2400" b="1" dirty="0"/>
              <a:t>Понятие открытой экономики. </a:t>
            </a:r>
            <a:endParaRPr lang="ru-RU" sz="2400" dirty="0"/>
          </a:p>
          <a:p>
            <a:pPr>
              <a:lnSpc>
                <a:spcPct val="130000"/>
              </a:lnSpc>
              <a:defRPr/>
            </a:pPr>
            <a:r>
              <a:rPr lang="ru-RU" sz="2400" dirty="0"/>
              <a:t>Основное макроэкономическое тождество для «закрытой» экономики: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/>
              <a:t>Y = C + I + G </a:t>
            </a:r>
            <a:endParaRPr lang="ru-RU" sz="2400" dirty="0"/>
          </a:p>
          <a:p>
            <a:pPr>
              <a:lnSpc>
                <a:spcPct val="130000"/>
              </a:lnSpc>
              <a:defRPr/>
            </a:pPr>
            <a:r>
              <a:rPr lang="ru-RU" sz="2400" dirty="0"/>
              <a:t>Основное макроэкономическое тождество для «открытой» экономики: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/>
              <a:t>Y = C + I + G + </a:t>
            </a:r>
            <a:r>
              <a:rPr lang="en-US" sz="2400" dirty="0" err="1"/>
              <a:t>Xn</a:t>
            </a:r>
            <a:endParaRPr lang="ru-RU" sz="2400" dirty="0"/>
          </a:p>
          <a:p>
            <a:pPr>
              <a:lnSpc>
                <a:spcPct val="130000"/>
              </a:lnSpc>
              <a:defRPr/>
            </a:pPr>
            <a:endParaRPr lang="ru-RU" sz="1700" dirty="0"/>
          </a:p>
        </p:txBody>
      </p:sp>
      <p:sp>
        <p:nvSpPr>
          <p:cNvPr id="50178" name="Номер слайда 2">
            <a:extLst>
              <a:ext uri="{FF2B5EF4-FFF2-40B4-BE49-F238E27FC236}">
                <a16:creationId xmlns:a16="http://schemas.microsoft.com/office/drawing/2014/main" id="{49EBB200-2649-D7DD-62EC-4B2F234F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1C77FD10-602D-D14F-B4B3-EC5287A8175B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16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8194" name="Содержимое 2">
            <a:extLst>
              <a:ext uri="{FF2B5EF4-FFF2-40B4-BE49-F238E27FC236}">
                <a16:creationId xmlns:a16="http://schemas.microsoft.com/office/drawing/2014/main" id="{82BCB58F-2F78-07FA-6B49-7044BAA6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931333"/>
            <a:ext cx="10438361" cy="50329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altLang="ru-RU" b="1" dirty="0"/>
              <a:t>«Открытая» экономика </a:t>
            </a:r>
            <a:r>
              <a:rPr lang="ru-RU" altLang="ru-RU" dirty="0"/>
              <a:t>– макроэкономическая модель экономики страны с учетом международных обменов товарами / услугами, ресурсами, капиталом.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altLang="ru-RU" b="1" dirty="0"/>
              <a:t>Платежный баланс </a:t>
            </a:r>
            <a:r>
              <a:rPr lang="ru-RU" altLang="ru-RU" dirty="0"/>
              <a:t>– систематизированная запись итогов всех экономических сделок между резидентами (домашними хозяйствами, фирмами, правительством) данной страны и остальным миром в течение года.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altLang="ru-RU" b="1" dirty="0"/>
              <a:t>Макроэкономическое значение платежного баланса: </a:t>
            </a:r>
            <a:r>
              <a:rPr lang="ru-RU" altLang="ru-RU" dirty="0"/>
              <a:t>он отражает состояние международных экономических отношений страны с зарубежными партнерами и случит индикатором для выбора ДКП, валютной, фискальной, внешнеторговой политики и управления государственной задолженностью.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altLang="ru-RU" b="1" dirty="0"/>
              <a:t>Кредит ПБ </a:t>
            </a:r>
            <a:r>
              <a:rPr lang="ru-RU" altLang="ru-RU" dirty="0"/>
              <a:t>отражает отток стоимостей (товаров и услуг) из страны, за который ее резиденты получают платежи в иностранной валюте.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altLang="ru-RU" b="1" dirty="0"/>
              <a:t>Дебет ПБ </a:t>
            </a:r>
            <a:r>
              <a:rPr lang="ru-RU" altLang="ru-RU" dirty="0"/>
              <a:t>отражает приток стоимостей в страну, за который ее резиденты должны расплачиваться иностранной валютой.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ru-RU" altLang="ru-RU" dirty="0"/>
          </a:p>
          <a:p>
            <a:pPr>
              <a:lnSpc>
                <a:spcPct val="130000"/>
              </a:lnSpc>
            </a:pPr>
            <a:endParaRPr lang="ru-RU" altLang="ru-RU" sz="1100" dirty="0"/>
          </a:p>
          <a:p>
            <a:pPr>
              <a:lnSpc>
                <a:spcPct val="130000"/>
              </a:lnSpc>
            </a:pPr>
            <a:endParaRPr lang="ru-RU" altLang="ru-RU" sz="1100" dirty="0"/>
          </a:p>
          <a:p>
            <a:pPr>
              <a:lnSpc>
                <a:spcPct val="130000"/>
              </a:lnSpc>
            </a:pPr>
            <a:endParaRPr lang="ru-RU" altLang="ru-RU" sz="1100" dirty="0"/>
          </a:p>
          <a:p>
            <a:pPr>
              <a:lnSpc>
                <a:spcPct val="130000"/>
              </a:lnSpc>
            </a:pPr>
            <a:endParaRPr lang="ru-RU" altLang="ru-RU" sz="1100" dirty="0"/>
          </a:p>
        </p:txBody>
      </p:sp>
      <p:sp>
        <p:nvSpPr>
          <p:cNvPr id="51202" name="Номер слайда 2">
            <a:extLst>
              <a:ext uri="{FF2B5EF4-FFF2-40B4-BE49-F238E27FC236}">
                <a16:creationId xmlns:a16="http://schemas.microsoft.com/office/drawing/2014/main" id="{B58446BB-3C31-CE8E-E94E-38D42ACB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331CAD08-392C-5840-8C28-79A6D35B5575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17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Содержимое 2">
            <a:extLst>
              <a:ext uri="{FF2B5EF4-FFF2-40B4-BE49-F238E27FC236}">
                <a16:creationId xmlns:a16="http://schemas.microsoft.com/office/drawing/2014/main" id="{86DADEBD-0BC1-C877-48EC-6A9734B5E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508713"/>
            <a:ext cx="9184783" cy="5657137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Обобщенная структура платежного баланса</a:t>
            </a:r>
            <a:endParaRPr lang="ru-RU" altLang="ru-RU" sz="2400" dirty="0"/>
          </a:p>
        </p:txBody>
      </p:sp>
      <p:pic>
        <p:nvPicPr>
          <p:cNvPr id="52226" name="Рисунок 2" descr="http://diplomart.ru/images/art/0007/621a480b.png">
            <a:extLst>
              <a:ext uri="{FF2B5EF4-FFF2-40B4-BE49-F238E27FC236}">
                <a16:creationId xmlns:a16="http://schemas.microsoft.com/office/drawing/2014/main" id="{A28C8B63-4B08-1E58-DC0C-C749C3B83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35" y="2394714"/>
            <a:ext cx="5765846" cy="415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Номер слайда 3">
            <a:extLst>
              <a:ext uri="{FF2B5EF4-FFF2-40B4-BE49-F238E27FC236}">
                <a16:creationId xmlns:a16="http://schemas.microsoft.com/office/drawing/2014/main" id="{0BA5A053-623A-FC2C-0D67-E4FD9949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59D9DE-12B9-0F4A-BE04-8847490E2EB8}" type="slidenum">
              <a:rPr lang="ru-RU" altLang="ru-RU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8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4C0C04E-B528-AFBF-65BD-35199DA6C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908050"/>
            <a:ext cx="8496300" cy="541655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Торговый баланс </a:t>
            </a:r>
          </a:p>
          <a:p>
            <a:pPr algn="ctr">
              <a:spcBef>
                <a:spcPct val="0"/>
              </a:spcBef>
            </a:pPr>
            <a:r>
              <a:rPr lang="ru-RU" altLang="ru-RU" dirty="0"/>
              <a:t>= экспорт – импорт</a:t>
            </a:r>
          </a:p>
          <a:p>
            <a:pPr algn="ctr">
              <a:spcBef>
                <a:spcPct val="0"/>
              </a:spcBef>
            </a:pPr>
            <a:endParaRPr lang="ru-RU" altLang="ru-RU" dirty="0"/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Счет текущих операций </a:t>
            </a:r>
            <a:r>
              <a:rPr lang="ru-RU" altLang="ru-RU" dirty="0"/>
              <a:t>(расширенный торговый баланс) </a:t>
            </a:r>
          </a:p>
          <a:p>
            <a:pPr algn="ctr">
              <a:spcBef>
                <a:spcPct val="0"/>
              </a:spcBef>
            </a:pPr>
            <a:r>
              <a:rPr lang="ru-RU" altLang="ru-RU" dirty="0"/>
              <a:t>= экспорт товаров и услуг </a:t>
            </a:r>
          </a:p>
          <a:p>
            <a:pPr algn="ctr">
              <a:spcBef>
                <a:spcPct val="0"/>
              </a:spcBef>
            </a:pPr>
            <a:r>
              <a:rPr lang="ru-RU" altLang="ru-RU" dirty="0"/>
              <a:t>– импорт товаров и услуг </a:t>
            </a:r>
          </a:p>
          <a:p>
            <a:pPr algn="ctr">
              <a:spcBef>
                <a:spcPct val="0"/>
              </a:spcBef>
            </a:pPr>
            <a:r>
              <a:rPr lang="ru-RU" altLang="ru-RU" dirty="0"/>
              <a:t>+ чистые доходы от инвестиций </a:t>
            </a:r>
          </a:p>
          <a:p>
            <a:pPr algn="ctr">
              <a:spcBef>
                <a:spcPct val="0"/>
              </a:spcBef>
            </a:pPr>
            <a:r>
              <a:rPr lang="ru-RU" altLang="ru-RU" dirty="0"/>
              <a:t>+ чистые трансферты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Чистые факторные доходы из-за рубежа </a:t>
            </a:r>
          </a:p>
          <a:p>
            <a:pPr algn="ctr">
              <a:spcBef>
                <a:spcPct val="0"/>
              </a:spcBef>
            </a:pPr>
            <a:r>
              <a:rPr lang="ru-RU" altLang="ru-RU" dirty="0"/>
              <a:t>= чистая оплата труда временных работников + </a:t>
            </a:r>
          </a:p>
          <a:p>
            <a:pPr algn="ctr">
              <a:spcBef>
                <a:spcPct val="0"/>
              </a:spcBef>
            </a:pPr>
            <a:r>
              <a:rPr lang="ru-RU" altLang="ru-RU" dirty="0"/>
              <a:t>чистые доходы от кредитных услуг </a:t>
            </a:r>
          </a:p>
          <a:p>
            <a:pPr algn="ctr">
              <a:spcBef>
                <a:spcPct val="0"/>
              </a:spcBef>
            </a:pPr>
            <a:endParaRPr lang="ru-RU" altLang="ru-RU" dirty="0"/>
          </a:p>
          <a:p>
            <a:pPr algn="ctr">
              <a:spcBef>
                <a:spcPct val="0"/>
              </a:spcBef>
            </a:pPr>
            <a:endParaRPr lang="ru-RU" altLang="ru-RU" dirty="0"/>
          </a:p>
          <a:p>
            <a:pPr algn="ctr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4" name="Номер слайда 3">
            <a:extLst>
              <a:ext uri="{FF2B5EF4-FFF2-40B4-BE49-F238E27FC236}">
                <a16:creationId xmlns:a16="http://schemas.microsoft.com/office/drawing/2014/main" id="{638F7B87-30F0-A6DB-71FF-79D7CD92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A1F5AE-6D19-E847-9671-D8B7FAA5A160}" type="slidenum">
              <a:rPr lang="ru-RU" altLang="ru-RU" sz="2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5D600-7CFC-399B-7B7C-A422721A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132" y="442220"/>
            <a:ext cx="9285668" cy="1522047"/>
          </a:xfrm>
        </p:spPr>
        <p:txBody>
          <a:bodyPr/>
          <a:lstStyle/>
          <a:p>
            <a:r>
              <a:rPr lang="ru-RU" sz="2800" dirty="0"/>
              <a:t>ТЕМА 13. ТЕОРЕТИЧЕСКИЕ ПРОБЛЕМЫ МЕЖДУНАРОДНОЙ 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8CD1C-B2A7-72F2-15A6-1D03942E3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132" y="2312276"/>
            <a:ext cx="9285668" cy="41035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Мировое хозяйство, его сущность, основные этапы эволюции.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Международное разделение труда.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Показатели, определяющие экономический потенциал стран и их место в мировой системе хозяйства.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Проблема устойчивого развития.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Основные формы международных экономических отношений. Глобализация мирового хозяйства.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Международная торговля. Международное движение капитала. </a:t>
            </a:r>
          </a:p>
        </p:txBody>
      </p:sp>
    </p:spTree>
    <p:extLst>
      <p:ext uri="{BB962C8B-B14F-4D97-AF65-F5344CB8AC3E}">
        <p14:creationId xmlns:p14="http://schemas.microsoft.com/office/powerpoint/2010/main" val="4182987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091CA997-8593-89ED-2275-839A7405A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1001659"/>
            <a:ext cx="10244667" cy="4854682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400" b="1" dirty="0"/>
              <a:t>Чистые текущие трансферты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400" dirty="0"/>
              <a:t>= переводы частных и государственных средств в другие страны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400" dirty="0"/>
              <a:t>+ безвозмездная гуманитарная помощь иностранным государствам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400" b="1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400" b="1" dirty="0"/>
              <a:t>Положительное сальдо </a:t>
            </a:r>
            <a:r>
              <a:rPr lang="ru-RU" altLang="ru-RU" sz="2400" dirty="0"/>
              <a:t>(профицит) счета текущих операций: страна является международным кредитором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400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400" b="1" dirty="0"/>
              <a:t>Отрицательное сальдо </a:t>
            </a:r>
            <a:r>
              <a:rPr lang="ru-RU" altLang="ru-RU" sz="2400" dirty="0"/>
              <a:t>(дефицит) счета текущих операций: страна является международным заемщиком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1300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1300" dirty="0"/>
          </a:p>
        </p:txBody>
      </p:sp>
      <p:sp>
        <p:nvSpPr>
          <p:cNvPr id="55298" name="Номер слайда 3">
            <a:extLst>
              <a:ext uri="{FF2B5EF4-FFF2-40B4-BE49-F238E27FC236}">
                <a16:creationId xmlns:a16="http://schemas.microsoft.com/office/drawing/2014/main" id="{8506FE03-7CD3-D784-FB77-CF383544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868EC9EB-7B15-7D41-BB27-4F9DB1AB9555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20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E09064AE-5B82-4CF4-2A9B-626F1C87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3" y="880533"/>
            <a:ext cx="9609081" cy="501226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b="1" dirty="0"/>
              <a:t>Счет движения капитала и финансовых операций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dirty="0"/>
              <a:t>= доходы от продажи активов (акций, облигаций, недвижимости и т.д. иностранцам)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dirty="0"/>
              <a:t>– расходы, связанные с покупкой активов за границей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b="1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b="1" dirty="0"/>
              <a:t>Профицит</a:t>
            </a:r>
            <a:r>
              <a:rPr lang="ru-RU" altLang="ru-RU" dirty="0"/>
              <a:t> счета движения капитала и финансовых операций: происходит </a:t>
            </a:r>
            <a:r>
              <a:rPr lang="ru-RU" altLang="ru-RU" b="1" dirty="0"/>
              <a:t>чистый приток капитала </a:t>
            </a:r>
            <a:r>
              <a:rPr lang="ru-RU" altLang="ru-RU" dirty="0"/>
              <a:t>в страну  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b="1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b="1" dirty="0"/>
              <a:t>Дефицит</a:t>
            </a:r>
            <a:r>
              <a:rPr lang="ru-RU" altLang="ru-RU" dirty="0"/>
              <a:t> счета движения капитала и финансовых операций: происходит </a:t>
            </a:r>
            <a:r>
              <a:rPr lang="ru-RU" altLang="ru-RU" b="1" dirty="0"/>
              <a:t>чистый отток капитала </a:t>
            </a:r>
            <a:r>
              <a:rPr lang="ru-RU" altLang="ru-RU" dirty="0"/>
              <a:t>из страны  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1900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1900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1900" dirty="0"/>
          </a:p>
        </p:txBody>
      </p:sp>
      <p:sp>
        <p:nvSpPr>
          <p:cNvPr id="56322" name="Номер слайда 3">
            <a:extLst>
              <a:ext uri="{FF2B5EF4-FFF2-40B4-BE49-F238E27FC236}">
                <a16:creationId xmlns:a16="http://schemas.microsoft.com/office/drawing/2014/main" id="{13DE5C02-C155-ACDB-624E-EC0B380B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3A775179-17C5-EB45-988E-D79B4BDC9345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21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F47A0619-1B6F-DE0E-00C9-D41DE15AA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92151"/>
            <a:ext cx="8229600" cy="5832475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Валютный рынок: спрос, предложение, равновесие. Валютный курс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Номинальный валютный курс </a:t>
            </a:r>
            <a:r>
              <a:rPr lang="ru-RU" dirty="0"/>
              <a:t>(валютный курс) – цена одной валюты в единицах другой.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Реальный валютный курс </a:t>
            </a:r>
            <a:r>
              <a:rPr lang="ru-RU" dirty="0"/>
              <a:t>– относительная цена товаров, произведенных в двух странах.</a:t>
            </a:r>
            <a:endParaRPr lang="en-US" dirty="0"/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Режимы валютного курса: </a:t>
            </a:r>
          </a:p>
          <a:p>
            <a:pPr marL="355600" indent="-355600">
              <a:buFont typeface="Arial" charset="0"/>
              <a:buChar char="•"/>
              <a:defRPr/>
            </a:pPr>
            <a:r>
              <a:rPr lang="ru-RU" dirty="0"/>
              <a:t>гибкий (плавающий) валютный курс </a:t>
            </a:r>
          </a:p>
          <a:p>
            <a:pPr marL="355600" indent="-355600">
              <a:buFont typeface="Arial" charset="0"/>
              <a:buChar char="•"/>
              <a:defRPr/>
            </a:pPr>
            <a:r>
              <a:rPr lang="ru-RU" dirty="0"/>
              <a:t>фиксированный валютный курс </a:t>
            </a:r>
          </a:p>
          <a:p>
            <a:pPr marL="355600" indent="-355600">
              <a:buFont typeface="Arial" charset="0"/>
              <a:buChar char="•"/>
              <a:defRPr/>
            </a:pPr>
            <a:r>
              <a:rPr lang="ru-RU" dirty="0"/>
              <a:t>валютный коридор</a:t>
            </a:r>
          </a:p>
          <a:p>
            <a:pPr marL="355600" indent="-355600">
              <a:defRPr/>
            </a:pPr>
            <a:endParaRPr lang="ru-RU" dirty="0"/>
          </a:p>
        </p:txBody>
      </p:sp>
      <p:sp>
        <p:nvSpPr>
          <p:cNvPr id="58370" name="Номер слайда 2">
            <a:extLst>
              <a:ext uri="{FF2B5EF4-FFF2-40B4-BE49-F238E27FC236}">
                <a16:creationId xmlns:a16="http://schemas.microsoft.com/office/drawing/2014/main" id="{130C0F9F-A979-7B92-23ED-5D439DAD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05F4DC-D2B4-AA4F-8EF5-3249F83763F8}" type="slidenum">
              <a:rPr lang="ru-RU" altLang="ru-RU" sz="2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95D2A0FE-D816-2718-2890-497BD9107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59" y="692150"/>
            <a:ext cx="11101589" cy="5473700"/>
          </a:xfrm>
        </p:spPr>
        <p:txBody>
          <a:bodyPr/>
          <a:lstStyle/>
          <a:p>
            <a:pPr>
              <a:spcBef>
                <a:spcPts val="50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Паритет покупательной способности. Факторы, влияющие на валютный курс.</a:t>
            </a:r>
          </a:p>
          <a:p>
            <a:pPr>
              <a:spcBef>
                <a:spcPts val="500"/>
              </a:spcBef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500"/>
              </a:spcBef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ru-RU" dirty="0"/>
              <a:t>Зависимость между номинальным и реальным валютным курсом: </a:t>
            </a:r>
            <a:r>
              <a:rPr lang="en-US" dirty="0"/>
              <a:t>  </a:t>
            </a:r>
            <a:endParaRPr lang="ru-RU" dirty="0"/>
          </a:p>
          <a:p>
            <a:pPr>
              <a:spcBef>
                <a:spcPts val="5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Er = En * (Pd / Pf)</a:t>
            </a:r>
          </a:p>
          <a:p>
            <a:pPr>
              <a:spcBef>
                <a:spcPts val="500"/>
              </a:spcBef>
              <a:defRPr/>
            </a:pPr>
            <a:r>
              <a:rPr lang="ru-RU" b="1" dirty="0">
                <a:solidFill>
                  <a:srgbClr val="FF0000"/>
                </a:solidFill>
              </a:rPr>
              <a:t>Паритет покупательной способности</a:t>
            </a:r>
            <a:r>
              <a:rPr lang="ru-RU" dirty="0"/>
              <a:t> (ППС)— соотношение двух или нескольких денежных единиц, валют разных стран, устанавливаемое по их покупательной способности применительно к определённому набору товаров и услуг.</a:t>
            </a:r>
          </a:p>
          <a:p>
            <a:pPr>
              <a:spcBef>
                <a:spcPts val="500"/>
              </a:spcBef>
              <a:defRPr/>
            </a:pPr>
            <a:r>
              <a:rPr lang="ru-RU" dirty="0"/>
              <a:t>В долгосрочной перспективе номинальные курсы гибки и поэтому реальные курсы валют определяются ППС.</a:t>
            </a:r>
          </a:p>
          <a:p>
            <a:pPr>
              <a:spcBef>
                <a:spcPts val="500"/>
              </a:spcBef>
              <a:defRPr/>
            </a:pPr>
            <a:r>
              <a:rPr lang="ru-RU" i="1" dirty="0"/>
              <a:t>Примеры действия факторов, вызывающих рост курса иностранной валюты.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</p:txBody>
      </p:sp>
      <p:sp>
        <p:nvSpPr>
          <p:cNvPr id="62466" name="Номер слайда 2">
            <a:extLst>
              <a:ext uri="{FF2B5EF4-FFF2-40B4-BE49-F238E27FC236}">
                <a16:creationId xmlns:a16="http://schemas.microsoft.com/office/drawing/2014/main" id="{97D8AE25-37B1-691D-46FE-9E2356E9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79DF5A-563F-9C45-A624-8574B9FA160B}" type="slidenum">
              <a:rPr lang="ru-RU" altLang="ru-RU" sz="2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D722D451-3721-D537-B525-F2E0BC2C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812800"/>
            <a:ext cx="10143066" cy="5151438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b="1" dirty="0"/>
              <a:t>Курс иностранной валюты возрастет, если: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ru-RU" b="1" dirty="0"/>
          </a:p>
          <a:p>
            <a:pPr marL="355600" indent="-3556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вырастет  «внутренняя» денежная масса </a:t>
            </a:r>
          </a:p>
          <a:p>
            <a:pPr marL="355600" indent="-3556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сократится «внешняя» денежная масса </a:t>
            </a:r>
          </a:p>
          <a:p>
            <a:pPr marL="355600" indent="-3556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вырастет реальный «внешний» валовой продукт </a:t>
            </a:r>
          </a:p>
          <a:p>
            <a:pPr marL="355600" indent="-3556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сократится реальный «внутренний» валовой продукт </a:t>
            </a:r>
          </a:p>
          <a:p>
            <a:pPr marL="355600" indent="-3556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повысятся «внешние» процентные ставки </a:t>
            </a:r>
          </a:p>
          <a:p>
            <a:pPr marL="355600" indent="-3556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снизятся «внутренние» процентные ставки </a:t>
            </a:r>
          </a:p>
          <a:p>
            <a:pPr marL="355600" indent="-3556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снизится «внешняя» ожидаемая инфляция </a:t>
            </a:r>
          </a:p>
          <a:p>
            <a:pPr marL="355600" indent="-3556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повысится «внутренняя» ожидаемая инфляция </a:t>
            </a:r>
          </a:p>
          <a:p>
            <a:pPr marL="355600" indent="-3556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ухудшится состояние торгового баланса и счета текущих операций в национальной экономике    </a:t>
            </a:r>
          </a:p>
          <a:p>
            <a:pPr>
              <a:lnSpc>
                <a:spcPct val="130000"/>
              </a:lnSpc>
              <a:defRPr/>
            </a:pPr>
            <a:r>
              <a:rPr lang="ru-RU" b="1" dirty="0"/>
              <a:t>Подумайте, что должно произойти, чтобы вырос курс национальной валюты?</a:t>
            </a:r>
          </a:p>
          <a:p>
            <a:pPr>
              <a:lnSpc>
                <a:spcPct val="130000"/>
              </a:lnSpc>
              <a:defRPr/>
            </a:pPr>
            <a:endParaRPr lang="ru-RU" sz="1100" dirty="0"/>
          </a:p>
        </p:txBody>
      </p:sp>
      <p:sp>
        <p:nvSpPr>
          <p:cNvPr id="64514" name="Номер слайда 2">
            <a:extLst>
              <a:ext uri="{FF2B5EF4-FFF2-40B4-BE49-F238E27FC236}">
                <a16:creationId xmlns:a16="http://schemas.microsoft.com/office/drawing/2014/main" id="{F1E1F174-6E4E-DFFB-B522-63F316C0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6C7E91E5-06AD-D949-823F-64E062695EB6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24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A272A899-DDC6-B0CA-77F9-39A490DF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92150"/>
            <a:ext cx="8229600" cy="54737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Макроэкономическая политика в открытой экономике.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Равновесный реальный валютный курс</a:t>
            </a:r>
          </a:p>
          <a:p>
            <a:pPr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2400" b="1" i="1" dirty="0"/>
          </a:p>
          <a:p>
            <a:pPr>
              <a:defRPr/>
            </a:pPr>
            <a:endParaRPr lang="ru-RU" dirty="0"/>
          </a:p>
        </p:txBody>
      </p:sp>
      <p:pic>
        <p:nvPicPr>
          <p:cNvPr id="65538" name="Рисунок 4" descr="http://ok-t.ru/studopediaru/baza6/3255006179112.files/image875.jpg">
            <a:extLst>
              <a:ext uri="{FF2B5EF4-FFF2-40B4-BE49-F238E27FC236}">
                <a16:creationId xmlns:a16="http://schemas.microsoft.com/office/drawing/2014/main" id="{61B0EBE8-AB2F-58D5-4EF9-EB3360083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27" y="2655765"/>
            <a:ext cx="5111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Номер слайда 3">
            <a:extLst>
              <a:ext uri="{FF2B5EF4-FFF2-40B4-BE49-F238E27FC236}">
                <a16:creationId xmlns:a16="http://schemas.microsoft.com/office/drawing/2014/main" id="{69FB2AF7-E7D8-C191-65AD-14E13893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7A64DB-CA98-E64E-A7C8-C0B3CBDFB643}" type="slidenum">
              <a:rPr lang="ru-RU" altLang="ru-RU" sz="2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566" name="Rectangle 73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C9FC3946-980D-1F62-0785-16F97FE12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94267"/>
            <a:ext cx="3771363" cy="5269971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defRPr/>
            </a:pPr>
            <a:endParaRPr lang="ru-RU" sz="700" dirty="0"/>
          </a:p>
          <a:p>
            <a:pPr>
              <a:lnSpc>
                <a:spcPct val="130000"/>
              </a:lnSpc>
              <a:defRPr/>
            </a:pPr>
            <a:r>
              <a:rPr lang="ru-RU" b="1" dirty="0"/>
              <a:t>Дефицит по счету </a:t>
            </a:r>
          </a:p>
          <a:p>
            <a:pPr>
              <a:lnSpc>
                <a:spcPct val="130000"/>
              </a:lnSpc>
              <a:defRPr/>
            </a:pPr>
            <a:r>
              <a:rPr lang="ru-RU" b="1" dirty="0"/>
              <a:t>текущих операций:</a:t>
            </a:r>
          </a:p>
          <a:p>
            <a:pPr>
              <a:lnSpc>
                <a:spcPct val="130000"/>
              </a:lnSpc>
              <a:defRPr/>
            </a:pPr>
            <a:r>
              <a:rPr lang="ru-RU" dirty="0"/>
              <a:t>сокращение экспорта и </a:t>
            </a:r>
          </a:p>
          <a:p>
            <a:pPr>
              <a:lnSpc>
                <a:spcPct val="130000"/>
              </a:lnSpc>
              <a:defRPr/>
            </a:pPr>
            <a:r>
              <a:rPr lang="ru-RU" dirty="0"/>
              <a:t>увеличение импорта</a:t>
            </a:r>
          </a:p>
          <a:p>
            <a:pPr>
              <a:lnSpc>
                <a:spcPct val="130000"/>
              </a:lnSpc>
              <a:defRPr/>
            </a:pPr>
            <a:endParaRPr lang="ru-RU" dirty="0"/>
          </a:p>
          <a:p>
            <a:pPr>
              <a:lnSpc>
                <a:spcPct val="130000"/>
              </a:lnSpc>
              <a:defRPr/>
            </a:pPr>
            <a:endParaRPr lang="ru-RU" b="1" dirty="0"/>
          </a:p>
          <a:p>
            <a:pPr>
              <a:lnSpc>
                <a:spcPct val="130000"/>
              </a:lnSpc>
              <a:defRPr/>
            </a:pPr>
            <a:r>
              <a:rPr lang="ru-RU" b="1" dirty="0"/>
              <a:t>Профицит по счету </a:t>
            </a:r>
          </a:p>
          <a:p>
            <a:pPr>
              <a:lnSpc>
                <a:spcPct val="130000"/>
              </a:lnSpc>
              <a:defRPr/>
            </a:pPr>
            <a:r>
              <a:rPr lang="ru-RU" b="1" dirty="0"/>
              <a:t>текущих операций:</a:t>
            </a:r>
          </a:p>
          <a:p>
            <a:pPr>
              <a:lnSpc>
                <a:spcPct val="130000"/>
              </a:lnSpc>
              <a:defRPr/>
            </a:pPr>
            <a:r>
              <a:rPr lang="ru-RU" dirty="0"/>
              <a:t>рост экспорта и </a:t>
            </a:r>
          </a:p>
          <a:p>
            <a:pPr>
              <a:lnSpc>
                <a:spcPct val="130000"/>
              </a:lnSpc>
              <a:defRPr/>
            </a:pPr>
            <a:r>
              <a:rPr lang="ru-RU" dirty="0"/>
              <a:t>сокращение импорта </a:t>
            </a:r>
          </a:p>
          <a:p>
            <a:pPr>
              <a:lnSpc>
                <a:spcPct val="130000"/>
              </a:lnSpc>
              <a:defRPr/>
            </a:pPr>
            <a:endParaRPr lang="ru-RU" dirty="0"/>
          </a:p>
          <a:p>
            <a:pPr>
              <a:lnSpc>
                <a:spcPct val="130000"/>
              </a:lnSpc>
              <a:defRPr/>
            </a:pPr>
            <a:endParaRPr lang="ru-RU" sz="700" b="1" dirty="0"/>
          </a:p>
          <a:p>
            <a:pPr>
              <a:lnSpc>
                <a:spcPct val="130000"/>
              </a:lnSpc>
              <a:defRPr/>
            </a:pPr>
            <a:endParaRPr lang="ru-RU" sz="700" b="1" i="1" dirty="0"/>
          </a:p>
          <a:p>
            <a:pPr>
              <a:lnSpc>
                <a:spcPct val="130000"/>
              </a:lnSpc>
              <a:defRPr/>
            </a:pPr>
            <a:endParaRPr lang="ru-RU" sz="700" dirty="0"/>
          </a:p>
        </p:txBody>
      </p:sp>
      <p:sp>
        <p:nvSpPr>
          <p:cNvPr id="66567" name="Freeform: Shape 75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6568" name="Freeform: Shape 7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6569" name="Freeform: Shape 79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6562" name="Picture 5" descr="D:\СВЕТИН КОМП\СВЕТЛАНА\РАБОТА\ГУУ\УЧЕБНЫЕ КУРСЫ_ГУУ\БАКАЛАВРИАТ_ГУУ\Экономическая теория_ГУУ\Экономическая теория_презентации и материалы к занятиям\Матариалы к лекциям\m6c280389.png">
            <a:extLst>
              <a:ext uri="{FF2B5EF4-FFF2-40B4-BE49-F238E27FC236}">
                <a16:creationId xmlns:a16="http://schemas.microsoft.com/office/drawing/2014/main" id="{BCC2318A-AB2B-6072-385D-F9F76593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2244" y="410788"/>
            <a:ext cx="3408390" cy="32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6" descr="D:\СВЕТИН КОМП\СВЕТЛАНА\РАБОТА\ГУУ\УЧЕБНЫЕ КУРСЫ_ГУУ\БАКАЛАВРИАТ_ГУУ\Экономическая теория_ГУУ\Экономическая теория_презентации и материалы к занятиям\Матариалы к лекциям\m3516980c.png">
            <a:extLst>
              <a:ext uri="{FF2B5EF4-FFF2-40B4-BE49-F238E27FC236}">
                <a16:creationId xmlns:a16="http://schemas.microsoft.com/office/drawing/2014/main" id="{0D2EB370-4D47-C3CC-8345-46B2F4D5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4580" y="3573131"/>
            <a:ext cx="2961839" cy="28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Номер слайда 4">
            <a:extLst>
              <a:ext uri="{FF2B5EF4-FFF2-40B4-BE49-F238E27FC236}">
                <a16:creationId xmlns:a16="http://schemas.microsoft.com/office/drawing/2014/main" id="{11F7E84D-27D1-E21F-DE6D-A550E4ED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A322EEFA-30DE-1A4C-86C7-10D61D91DDB3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26</a:t>
            </a:fld>
            <a:endParaRPr lang="ru-RU" altLang="ru-RU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4" name="Rectangle 263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7E5BCCD-DB23-4AD8-B850-9154AAE91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566001" cy="6858000"/>
            <a:chOff x="6505773" y="0"/>
            <a:chExt cx="5566001" cy="6858000"/>
          </a:xfrm>
        </p:grpSpPr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871FC61-DD4E-47D4-81FD-8A7E7D12B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865823" y="0"/>
              <a:ext cx="5205951" cy="6858000"/>
            </a:xfrm>
            <a:custGeom>
              <a:avLst/>
              <a:gdLst>
                <a:gd name="connsiteX0" fmla="*/ 0 w 5205951"/>
                <a:gd name="connsiteY0" fmla="*/ 0 h 6858000"/>
                <a:gd name="connsiteX1" fmla="*/ 1709529 w 5205951"/>
                <a:gd name="connsiteY1" fmla="*/ 0 h 6858000"/>
                <a:gd name="connsiteX2" fmla="*/ 2489695 w 5205951"/>
                <a:gd name="connsiteY2" fmla="*/ 0 h 6858000"/>
                <a:gd name="connsiteX3" fmla="*/ 3582928 w 5205951"/>
                <a:gd name="connsiteY3" fmla="*/ 0 h 6858000"/>
                <a:gd name="connsiteX4" fmla="*/ 3605052 w 5205951"/>
                <a:gd name="connsiteY4" fmla="*/ 14997 h 6858000"/>
                <a:gd name="connsiteX5" fmla="*/ 5205951 w 5205951"/>
                <a:gd name="connsiteY5" fmla="*/ 3621656 h 6858000"/>
                <a:gd name="connsiteX6" fmla="*/ 3331601 w 5205951"/>
                <a:gd name="connsiteY6" fmla="*/ 6374814 h 6858000"/>
                <a:gd name="connsiteX7" fmla="*/ 2814953 w 5205951"/>
                <a:gd name="connsiteY7" fmla="*/ 6780599 h 6858000"/>
                <a:gd name="connsiteX8" fmla="*/ 2703197 w 5205951"/>
                <a:gd name="connsiteY8" fmla="*/ 6858000 h 6858000"/>
                <a:gd name="connsiteX9" fmla="*/ 2489695 w 5205951"/>
                <a:gd name="connsiteY9" fmla="*/ 6858000 h 6858000"/>
                <a:gd name="connsiteX10" fmla="*/ 1709529 w 5205951"/>
                <a:gd name="connsiteY10" fmla="*/ 6858000 h 6858000"/>
                <a:gd name="connsiteX11" fmla="*/ 0 w 5205951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5951" h="6858000">
                  <a:moveTo>
                    <a:pt x="0" y="0"/>
                  </a:moveTo>
                  <a:lnTo>
                    <a:pt x="1709529" y="0"/>
                  </a:lnTo>
                  <a:lnTo>
                    <a:pt x="2489695" y="0"/>
                  </a:lnTo>
                  <a:lnTo>
                    <a:pt x="3582928" y="0"/>
                  </a:lnTo>
                  <a:lnTo>
                    <a:pt x="3605052" y="14997"/>
                  </a:lnTo>
                  <a:cubicBezTo>
                    <a:pt x="4632215" y="754641"/>
                    <a:pt x="5205951" y="2093192"/>
                    <a:pt x="5205951" y="3621656"/>
                  </a:cubicBezTo>
                  <a:cubicBezTo>
                    <a:pt x="5205951" y="4969131"/>
                    <a:pt x="4277226" y="5602839"/>
                    <a:pt x="3331601" y="6374814"/>
                  </a:cubicBezTo>
                  <a:cubicBezTo>
                    <a:pt x="3159398" y="6515397"/>
                    <a:pt x="2988771" y="6653108"/>
                    <a:pt x="2814953" y="6780599"/>
                  </a:cubicBezTo>
                  <a:lnTo>
                    <a:pt x="2703197" y="6858000"/>
                  </a:lnTo>
                  <a:lnTo>
                    <a:pt x="2489695" y="6858000"/>
                  </a:lnTo>
                  <a:lnTo>
                    <a:pt x="170952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29A1E2C-5AC8-40FC-99E9-832069D39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50577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5C54A75-E44A-4147-B9D0-FF46CFD31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71906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16387" name="Рисунок 6" descr="D:\СВЕТИН КОМП\СВЕТЛАНА\РАБОТА\ГУУ\УЧЕБНЫЕ КУРСЫ_ГУУ\БАКАЛАВРИАТ_ГУУ\Экономическая теория_ГУУ\Экономическая теория_презентации и материалы к занятиям\Матариалы к лекциям\m1a6da0a8.png">
            <a:extLst>
              <a:ext uri="{FF2B5EF4-FFF2-40B4-BE49-F238E27FC236}">
                <a16:creationId xmlns:a16="http://schemas.microsoft.com/office/drawing/2014/main" id="{2A8797C3-63EA-B5FD-8BD9-0D85DC06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930" y="1370869"/>
            <a:ext cx="5386758" cy="3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9DDA8877-7E5C-EF9E-3194-6571BC638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38" y="2312988"/>
            <a:ext cx="5197655" cy="3651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/>
              <a:t>Протекционистская торговая политика </a:t>
            </a:r>
            <a:r>
              <a:rPr lang="ru-RU" dirty="0"/>
              <a:t>– политика, направленная на защиту национального производителя от иностранной конкуренции; включает введение тарифов, квот на импорт и др.</a:t>
            </a:r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i="1" dirty="0"/>
          </a:p>
          <a:p>
            <a:pPr>
              <a:defRPr/>
            </a:pPr>
            <a:endParaRPr lang="ru-RU" dirty="0"/>
          </a:p>
        </p:txBody>
      </p:sp>
      <p:sp>
        <p:nvSpPr>
          <p:cNvPr id="67587" name="Номер слайда 3">
            <a:extLst>
              <a:ext uri="{FF2B5EF4-FFF2-40B4-BE49-F238E27FC236}">
                <a16:creationId xmlns:a16="http://schemas.microsoft.com/office/drawing/2014/main" id="{D92D2F48-C4DA-A0F4-449D-1A8D102B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B3D2E3D7-5C92-5442-92CE-37F01A5AFE94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27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" name="Рисунок 6" descr="D:\СВЕТИН КОМП\СВЕТЛАНА\РАБОТА\ГУУ\УЧЕБНЫЕ КУРСЫ_ГУУ\БАКАЛАВРИАТ_ГУУ\Экономическая теория_ГУУ\Экономическая теория_презентации и материалы к занятиям\Матариалы к лекциям\m1a6da0a8.png">
            <a:extLst>
              <a:ext uri="{FF2B5EF4-FFF2-40B4-BE49-F238E27FC236}">
                <a16:creationId xmlns:a16="http://schemas.microsoft.com/office/drawing/2014/main" id="{42172F0F-20CB-2F4D-DC9F-E9288024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018" y="842194"/>
            <a:ext cx="5412823" cy="38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D260A97E-BABE-135D-860D-DFCE5687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848" y="711200"/>
            <a:ext cx="5783134" cy="535474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  <a:defRPr/>
            </a:pPr>
            <a:r>
              <a:rPr lang="ru-RU" b="1" dirty="0"/>
              <a:t>Протекционистская торговая политика </a:t>
            </a:r>
            <a:r>
              <a:rPr lang="ru-RU" dirty="0"/>
              <a:t>способствует повышению чистого экспорта, </a:t>
            </a:r>
            <a:r>
              <a:rPr lang="ru-RU" b="1" dirty="0"/>
              <a:t>в результате: </a:t>
            </a:r>
          </a:p>
          <a:p>
            <a:pPr marL="355600" indent="-3556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/>
              <a:t>повышается равновесный реальный валютный курс,</a:t>
            </a:r>
          </a:p>
          <a:p>
            <a:pPr marL="355600" indent="-3556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/>
              <a:t>отечественные товары относительно дорожают, </a:t>
            </a:r>
          </a:p>
          <a:p>
            <a:pPr marL="355600" indent="-3556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/>
              <a:t>чистый экспорт сокращается,</a:t>
            </a:r>
          </a:p>
          <a:p>
            <a:pPr marL="355600" indent="-3556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/>
              <a:t>повышается </a:t>
            </a:r>
            <a:r>
              <a:rPr lang="en-US" dirty="0"/>
              <a:t>Pd</a:t>
            </a:r>
            <a:r>
              <a:rPr lang="ru-RU" dirty="0"/>
              <a:t> (уровень внутренних цен),</a:t>
            </a:r>
          </a:p>
          <a:p>
            <a:pPr marL="355600" indent="-3556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/>
              <a:t>пропорционально росту </a:t>
            </a:r>
            <a:r>
              <a:rPr lang="en-US" dirty="0"/>
              <a:t>Pd</a:t>
            </a:r>
            <a:r>
              <a:rPr lang="ru-RU" dirty="0"/>
              <a:t> снижается </a:t>
            </a:r>
            <a:r>
              <a:rPr lang="en-US" dirty="0" err="1"/>
              <a:t>En</a:t>
            </a:r>
            <a:r>
              <a:rPr lang="ru-RU" dirty="0"/>
              <a:t> (номинальный курс валюты),</a:t>
            </a:r>
          </a:p>
          <a:p>
            <a:pPr marL="355600" indent="-3556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/>
              <a:t>равновесный реальный валютный курс стабилизируется на уровне </a:t>
            </a:r>
            <a:r>
              <a:rPr lang="ru-RU" dirty="0">
                <a:sym typeface="Symbol"/>
              </a:rPr>
              <a:t>2 , а не снижается до 1 (вслед за снижением чистого экспорта) ,</a:t>
            </a:r>
          </a:p>
          <a:p>
            <a:pPr marL="355600" indent="-3556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ym typeface="Symbol"/>
              </a:rPr>
              <a:t>снижение </a:t>
            </a:r>
            <a:r>
              <a:rPr lang="en-US" dirty="0" err="1"/>
              <a:t>En</a:t>
            </a:r>
            <a:r>
              <a:rPr lang="ru-RU" dirty="0"/>
              <a:t> вслед за ростом </a:t>
            </a:r>
            <a:r>
              <a:rPr lang="en-US" dirty="0"/>
              <a:t>Pd</a:t>
            </a:r>
            <a:r>
              <a:rPr lang="ru-RU" dirty="0"/>
              <a:t> восстанавливает паритет покупательной способности.</a:t>
            </a:r>
            <a:endParaRPr lang="ru-RU" sz="500" b="1" dirty="0"/>
          </a:p>
          <a:p>
            <a:pPr>
              <a:lnSpc>
                <a:spcPct val="130000"/>
              </a:lnSpc>
              <a:defRPr/>
            </a:pPr>
            <a:endParaRPr lang="ru-RU" sz="500" b="1" dirty="0"/>
          </a:p>
          <a:p>
            <a:pPr>
              <a:lnSpc>
                <a:spcPct val="130000"/>
              </a:lnSpc>
              <a:defRPr/>
            </a:pPr>
            <a:endParaRPr lang="ru-RU" sz="500" b="1" i="1" dirty="0"/>
          </a:p>
          <a:p>
            <a:pPr>
              <a:lnSpc>
                <a:spcPct val="130000"/>
              </a:lnSpc>
              <a:defRPr/>
            </a:pPr>
            <a:endParaRPr lang="ru-RU" sz="500" dirty="0"/>
          </a:p>
        </p:txBody>
      </p:sp>
      <p:sp>
        <p:nvSpPr>
          <p:cNvPr id="68610" name="Номер слайда 2">
            <a:extLst>
              <a:ext uri="{FF2B5EF4-FFF2-40B4-BE49-F238E27FC236}">
                <a16:creationId xmlns:a16="http://schemas.microsoft.com/office/drawing/2014/main" id="{A89DC450-D992-0717-C393-1E80CB28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C0DFEAB6-7067-BC44-BC5C-5984489E70F1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28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51916-1E82-1779-E2B1-4088B0EC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Показатели, определяющие экономический потенциал стран и их место в мировой системе хозяйства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FF17C-1D75-1DFE-1820-8D0DCD5D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1035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ВВП / ВВП по ППС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ВВП на душу населения / ВВП на душу населения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Государственный долг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Индексы циркулярной экономики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Индекс счастья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Индекс человеческого капитала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др.</a:t>
            </a:r>
          </a:p>
        </p:txBody>
      </p:sp>
    </p:spTree>
    <p:extLst>
      <p:ext uri="{BB962C8B-B14F-4D97-AF65-F5344CB8AC3E}">
        <p14:creationId xmlns:p14="http://schemas.microsoft.com/office/powerpoint/2010/main" val="298804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0B072E3C-7E95-21FB-59C7-7A92E676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27" y="692151"/>
            <a:ext cx="10470524" cy="5616575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</a:rPr>
              <a:t>Мировое хозяйство, его сущность, основные этапы эволюции</a:t>
            </a: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Мировое хозяйство </a:t>
            </a:r>
            <a:r>
              <a:rPr lang="ru-RU" sz="2400" dirty="0"/>
              <a:t>- единое экономическое пространство (</a:t>
            </a:r>
            <a:r>
              <a:rPr lang="ru-RU" sz="2400" dirty="0" err="1"/>
              <a:t>мегаэкономика</a:t>
            </a:r>
            <a:r>
              <a:rPr lang="ru-RU" sz="2400" dirty="0"/>
              <a:t>), в котором субъектами хозяйственных отношений выступают: </a:t>
            </a:r>
          </a:p>
          <a:p>
            <a:pPr marL="360363" indent="-360363">
              <a:buFont typeface="Arial" charset="0"/>
              <a:buChar char="•"/>
              <a:defRPr/>
            </a:pPr>
            <a:r>
              <a:rPr lang="ru-RU" sz="2400" dirty="0"/>
              <a:t>национальные экономики стран мира</a:t>
            </a:r>
          </a:p>
          <a:p>
            <a:pPr marL="360363" indent="-360363">
              <a:buFont typeface="Arial" charset="0"/>
              <a:buChar char="•"/>
              <a:defRPr/>
            </a:pPr>
            <a:r>
              <a:rPr lang="ru-RU" sz="2400" dirty="0"/>
              <a:t>транснациональные корпорации, транснациональные банки и их альянсы (субъекты мирового бизнеса) </a:t>
            </a:r>
          </a:p>
          <a:p>
            <a:pPr marL="360363" indent="-360363">
              <a:buFont typeface="Arial" charset="0"/>
              <a:buChar char="•"/>
              <a:defRPr/>
            </a:pPr>
            <a:r>
              <a:rPr lang="ru-RU" sz="2400" dirty="0"/>
              <a:t>международные экономические организации (институты мирового хозяйства )</a:t>
            </a:r>
          </a:p>
        </p:txBody>
      </p:sp>
      <p:sp>
        <p:nvSpPr>
          <p:cNvPr id="17410" name="Номер слайда 4">
            <a:extLst>
              <a:ext uri="{FF2B5EF4-FFF2-40B4-BE49-F238E27FC236}">
                <a16:creationId xmlns:a16="http://schemas.microsoft.com/office/drawing/2014/main" id="{603496D1-0E79-D25B-BE72-7B6B7084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73997F-39A6-FD4A-8A4D-F29DC73704CE}" type="slidenum">
              <a:rPr lang="ru-RU" altLang="ru-RU" sz="2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AB8F98-27E9-490A-9FFC-6FB07CEAB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B673AF-CE4B-46CB-AF61-47A2F6B51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92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244C92-C225-4ED6-9477-FE38CFE2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B79606-5986-49BA-9D40-A0FD94094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7618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34AD34-A74F-4FCD-8E77-6A38F9263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6083" y="0"/>
            <a:ext cx="9841377" cy="6858000"/>
          </a:xfrm>
          <a:custGeom>
            <a:avLst/>
            <a:gdLst>
              <a:gd name="connsiteX0" fmla="*/ 1623023 w 9841377"/>
              <a:gd name="connsiteY0" fmla="*/ 0 h 6858000"/>
              <a:gd name="connsiteX1" fmla="*/ 4289416 w 9841377"/>
              <a:gd name="connsiteY1" fmla="*/ 0 h 6858000"/>
              <a:gd name="connsiteX2" fmla="*/ 4359035 w 9841377"/>
              <a:gd name="connsiteY2" fmla="*/ 0 h 6858000"/>
              <a:gd name="connsiteX3" fmla="*/ 5482342 w 9841377"/>
              <a:gd name="connsiteY3" fmla="*/ 0 h 6858000"/>
              <a:gd name="connsiteX4" fmla="*/ 5551962 w 9841377"/>
              <a:gd name="connsiteY4" fmla="*/ 0 h 6858000"/>
              <a:gd name="connsiteX5" fmla="*/ 8218354 w 9841377"/>
              <a:gd name="connsiteY5" fmla="*/ 0 h 6858000"/>
              <a:gd name="connsiteX6" fmla="*/ 8240478 w 9841377"/>
              <a:gd name="connsiteY6" fmla="*/ 14997 h 6858000"/>
              <a:gd name="connsiteX7" fmla="*/ 9841377 w 9841377"/>
              <a:gd name="connsiteY7" fmla="*/ 3621656 h 6858000"/>
              <a:gd name="connsiteX8" fmla="*/ 7967027 w 9841377"/>
              <a:gd name="connsiteY8" fmla="*/ 6374814 h 6858000"/>
              <a:gd name="connsiteX9" fmla="*/ 7450379 w 9841377"/>
              <a:gd name="connsiteY9" fmla="*/ 6780599 h 6858000"/>
              <a:gd name="connsiteX10" fmla="*/ 7338623 w 9841377"/>
              <a:gd name="connsiteY10" fmla="*/ 6858000 h 6858000"/>
              <a:gd name="connsiteX11" fmla="*/ 5551962 w 9841377"/>
              <a:gd name="connsiteY11" fmla="*/ 6858000 h 6858000"/>
              <a:gd name="connsiteX12" fmla="*/ 5482342 w 9841377"/>
              <a:gd name="connsiteY12" fmla="*/ 6858000 h 6858000"/>
              <a:gd name="connsiteX13" fmla="*/ 4359035 w 9841377"/>
              <a:gd name="connsiteY13" fmla="*/ 6858000 h 6858000"/>
              <a:gd name="connsiteX14" fmla="*/ 4289416 w 9841377"/>
              <a:gd name="connsiteY14" fmla="*/ 6858000 h 6858000"/>
              <a:gd name="connsiteX15" fmla="*/ 2502754 w 9841377"/>
              <a:gd name="connsiteY15" fmla="*/ 6858000 h 6858000"/>
              <a:gd name="connsiteX16" fmla="*/ 2390998 w 9841377"/>
              <a:gd name="connsiteY16" fmla="*/ 6780599 h 6858000"/>
              <a:gd name="connsiteX17" fmla="*/ 1874350 w 9841377"/>
              <a:gd name="connsiteY17" fmla="*/ 6374814 h 6858000"/>
              <a:gd name="connsiteX18" fmla="*/ 0 w 9841377"/>
              <a:gd name="connsiteY18" fmla="*/ 3621656 h 6858000"/>
              <a:gd name="connsiteX19" fmla="*/ 1600899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1623023" y="0"/>
                </a:moveTo>
                <a:lnTo>
                  <a:pt x="4289416" y="0"/>
                </a:lnTo>
                <a:lnTo>
                  <a:pt x="4359035" y="0"/>
                </a:lnTo>
                <a:lnTo>
                  <a:pt x="5482342" y="0"/>
                </a:lnTo>
                <a:lnTo>
                  <a:pt x="5551962" y="0"/>
                </a:lnTo>
                <a:lnTo>
                  <a:pt x="8218354" y="0"/>
                </a:lnTo>
                <a:lnTo>
                  <a:pt x="8240478" y="14997"/>
                </a:lnTo>
                <a:cubicBezTo>
                  <a:pt x="9267641" y="754641"/>
                  <a:pt x="9841377" y="2093192"/>
                  <a:pt x="9841377" y="3621656"/>
                </a:cubicBezTo>
                <a:cubicBezTo>
                  <a:pt x="9841377" y="4969131"/>
                  <a:pt x="8912652" y="5602839"/>
                  <a:pt x="7967027" y="6374814"/>
                </a:cubicBezTo>
                <a:cubicBezTo>
                  <a:pt x="7794824" y="6515397"/>
                  <a:pt x="7624197" y="6653108"/>
                  <a:pt x="7450379" y="6780599"/>
                </a:cubicBezTo>
                <a:lnTo>
                  <a:pt x="7338623" y="6858000"/>
                </a:lnTo>
                <a:lnTo>
                  <a:pt x="5551962" y="6858000"/>
                </a:lnTo>
                <a:lnTo>
                  <a:pt x="5482342" y="6858000"/>
                </a:lnTo>
                <a:lnTo>
                  <a:pt x="4359035" y="6858000"/>
                </a:lnTo>
                <a:lnTo>
                  <a:pt x="428941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DE50D4F0-AAC1-D246-0528-4AEE065B7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422" y="1400632"/>
            <a:ext cx="4840446" cy="30252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3193F2-2476-6A04-D1E2-77389813A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868" y="2637330"/>
            <a:ext cx="6549045" cy="30522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6D71B9-27C0-79FB-C6CC-14EB6DFB2108}"/>
              </a:ext>
            </a:extLst>
          </p:cNvPr>
          <p:cNvSpPr txBox="1"/>
          <p:nvPr/>
        </p:nvSpPr>
        <p:spPr>
          <a:xfrm>
            <a:off x="875763" y="514496"/>
            <a:ext cx="10136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Рейтинг экономик мира в 2021-2022 по данным ООН</a:t>
            </a:r>
          </a:p>
        </p:txBody>
      </p:sp>
    </p:spTree>
    <p:extLst>
      <p:ext uri="{BB962C8B-B14F-4D97-AF65-F5344CB8AC3E}">
        <p14:creationId xmlns:p14="http://schemas.microsoft.com/office/powerpoint/2010/main" val="1737670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92D6E5-877A-E116-1C08-ED497043D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733" y="208864"/>
            <a:ext cx="9448799" cy="64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07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3A9EED1E-9D3F-16AA-2101-C63CD37B1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023" y="418245"/>
            <a:ext cx="9696643" cy="61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4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D9FDF-6B6F-0422-8888-EA4F2B27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1"/>
            <a:ext cx="8770571" cy="1605520"/>
          </a:xfrm>
        </p:spPr>
        <p:txBody>
          <a:bodyPr/>
          <a:lstStyle/>
          <a:p>
            <a:r>
              <a:rPr lang="ru-RU" sz="3200" dirty="0"/>
              <a:t>Государственный долг Российской Федерации в 2019 - 2022 гг.</a:t>
            </a:r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D44F323-00B7-A115-1ADA-CB2EB9B3F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254" y="2279121"/>
            <a:ext cx="7415492" cy="4426479"/>
          </a:xfrm>
        </p:spPr>
      </p:pic>
    </p:spTree>
    <p:extLst>
      <p:ext uri="{BB962C8B-B14F-4D97-AF65-F5344CB8AC3E}">
        <p14:creationId xmlns:p14="http://schemas.microsoft.com/office/powerpoint/2010/main" val="3113768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F9E7-BA1C-D1A6-70C2-309143D4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1"/>
            <a:ext cx="8770571" cy="794152"/>
          </a:xfrm>
        </p:spPr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долг США в % к ВВП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A2D35-E18B-27C4-09BE-FF7E89783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2430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Государственный долг к ВВП в США вырос до 137 % в 2021.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434552-6240-36A4-5E05-23E06A02B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84" y="1484630"/>
            <a:ext cx="92837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59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E5F18F-9D70-4BE5-8A38-603463EE8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6" y="0"/>
            <a:ext cx="10678291" cy="6858000"/>
            <a:chOff x="547626" y="0"/>
            <a:chExt cx="10678291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1F8D69-709A-4575-A393-B4C26481A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66083" y="0"/>
              <a:ext cx="9841377" cy="6858000"/>
            </a:xfrm>
            <a:custGeom>
              <a:avLst/>
              <a:gdLst>
                <a:gd name="connsiteX0" fmla="*/ 8218354 w 9841377"/>
                <a:gd name="connsiteY0" fmla="*/ 0 h 6858000"/>
                <a:gd name="connsiteX1" fmla="*/ 5551962 w 9841377"/>
                <a:gd name="connsiteY1" fmla="*/ 0 h 6858000"/>
                <a:gd name="connsiteX2" fmla="*/ 5482342 w 9841377"/>
                <a:gd name="connsiteY2" fmla="*/ 0 h 6858000"/>
                <a:gd name="connsiteX3" fmla="*/ 4359035 w 9841377"/>
                <a:gd name="connsiteY3" fmla="*/ 0 h 6858000"/>
                <a:gd name="connsiteX4" fmla="*/ 4289415 w 9841377"/>
                <a:gd name="connsiteY4" fmla="*/ 0 h 6858000"/>
                <a:gd name="connsiteX5" fmla="*/ 1623023 w 9841377"/>
                <a:gd name="connsiteY5" fmla="*/ 0 h 6858000"/>
                <a:gd name="connsiteX6" fmla="*/ 1600899 w 9841377"/>
                <a:gd name="connsiteY6" fmla="*/ 14997 h 6858000"/>
                <a:gd name="connsiteX7" fmla="*/ 0 w 9841377"/>
                <a:gd name="connsiteY7" fmla="*/ 3621656 h 6858000"/>
                <a:gd name="connsiteX8" fmla="*/ 1874350 w 9841377"/>
                <a:gd name="connsiteY8" fmla="*/ 6374814 h 6858000"/>
                <a:gd name="connsiteX9" fmla="*/ 2390998 w 9841377"/>
                <a:gd name="connsiteY9" fmla="*/ 6780599 h 6858000"/>
                <a:gd name="connsiteX10" fmla="*/ 2502754 w 9841377"/>
                <a:gd name="connsiteY10" fmla="*/ 6858000 h 6858000"/>
                <a:gd name="connsiteX11" fmla="*/ 4289415 w 9841377"/>
                <a:gd name="connsiteY11" fmla="*/ 6858000 h 6858000"/>
                <a:gd name="connsiteX12" fmla="*/ 4359035 w 9841377"/>
                <a:gd name="connsiteY12" fmla="*/ 6858000 h 6858000"/>
                <a:gd name="connsiteX13" fmla="*/ 5482342 w 9841377"/>
                <a:gd name="connsiteY13" fmla="*/ 6858000 h 6858000"/>
                <a:gd name="connsiteX14" fmla="*/ 5551962 w 9841377"/>
                <a:gd name="connsiteY14" fmla="*/ 6858000 h 6858000"/>
                <a:gd name="connsiteX15" fmla="*/ 7338623 w 9841377"/>
                <a:gd name="connsiteY15" fmla="*/ 6858000 h 6858000"/>
                <a:gd name="connsiteX16" fmla="*/ 7450379 w 9841377"/>
                <a:gd name="connsiteY16" fmla="*/ 6780599 h 6858000"/>
                <a:gd name="connsiteX17" fmla="*/ 7967027 w 9841377"/>
                <a:gd name="connsiteY17" fmla="*/ 6374814 h 6858000"/>
                <a:gd name="connsiteX18" fmla="*/ 9841377 w 9841377"/>
                <a:gd name="connsiteY18" fmla="*/ 3621656 h 6858000"/>
                <a:gd name="connsiteX19" fmla="*/ 8240478 w 9841377"/>
                <a:gd name="connsiteY19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841377" h="6858000">
                  <a:moveTo>
                    <a:pt x="8218354" y="0"/>
                  </a:moveTo>
                  <a:lnTo>
                    <a:pt x="5551962" y="0"/>
                  </a:lnTo>
                  <a:lnTo>
                    <a:pt x="5482342" y="0"/>
                  </a:lnTo>
                  <a:lnTo>
                    <a:pt x="4359035" y="0"/>
                  </a:lnTo>
                  <a:lnTo>
                    <a:pt x="4289415" y="0"/>
                  </a:lnTo>
                  <a:lnTo>
                    <a:pt x="1623023" y="0"/>
                  </a:lnTo>
                  <a:lnTo>
                    <a:pt x="1600899" y="14997"/>
                  </a:lnTo>
                  <a:cubicBezTo>
                    <a:pt x="573736" y="754641"/>
                    <a:pt x="0" y="2093192"/>
                    <a:pt x="0" y="3621656"/>
                  </a:cubicBezTo>
                  <a:cubicBezTo>
                    <a:pt x="0" y="4969131"/>
                    <a:pt x="928725" y="5602839"/>
                    <a:pt x="1874350" y="6374814"/>
                  </a:cubicBezTo>
                  <a:cubicBezTo>
                    <a:pt x="2046553" y="6515397"/>
                    <a:pt x="2217180" y="6653108"/>
                    <a:pt x="2390998" y="6780599"/>
                  </a:cubicBezTo>
                  <a:lnTo>
                    <a:pt x="2502754" y="6858000"/>
                  </a:lnTo>
                  <a:lnTo>
                    <a:pt x="4289415" y="6858000"/>
                  </a:lnTo>
                  <a:lnTo>
                    <a:pt x="4359035" y="6858000"/>
                  </a:lnTo>
                  <a:lnTo>
                    <a:pt x="5482342" y="6858000"/>
                  </a:lnTo>
                  <a:lnTo>
                    <a:pt x="5551962" y="6858000"/>
                  </a:lnTo>
                  <a:lnTo>
                    <a:pt x="7338623" y="6858000"/>
                  </a:lnTo>
                  <a:lnTo>
                    <a:pt x="7450379" y="6780599"/>
                  </a:lnTo>
                  <a:cubicBezTo>
                    <a:pt x="7624197" y="6653108"/>
                    <a:pt x="7794824" y="6515397"/>
                    <a:pt x="7967027" y="6374814"/>
                  </a:cubicBezTo>
                  <a:cubicBezTo>
                    <a:pt x="8912652" y="5602839"/>
                    <a:pt x="9841377" y="4969131"/>
                    <a:pt x="9841377" y="3621656"/>
                  </a:cubicBezTo>
                  <a:cubicBezTo>
                    <a:pt x="9841377" y="2093192"/>
                    <a:pt x="9267641" y="754641"/>
                    <a:pt x="8240478" y="14997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981015-32A2-4B76-9F2E-0A8D6EC8E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6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8532F4-8B67-47B7-B58A-5DD3E1BE5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60922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87DA9F-8DB2-4D48-8716-A928FBB8A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2672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5EA065-AC5D-431D-927E-87FF05884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9619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E37E2DD-C7FE-4D6C-8F1D-5031E96A7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7618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78B68BA-AB87-4EB5-97C2-F1F304E19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449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E6BD2-DEC9-E258-0F18-0F510807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1346268"/>
            <a:ext cx="7810500" cy="312533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7200" spc="150">
                <a:solidFill>
                  <a:srgbClr val="002060"/>
                </a:solidFill>
              </a:rPr>
              <a:t>Благодарю </a:t>
            </a:r>
            <a:br>
              <a:rPr lang="ru-RU" sz="7200" spc="150">
                <a:solidFill>
                  <a:srgbClr val="002060"/>
                </a:solidFill>
              </a:rPr>
            </a:br>
            <a:r>
              <a:rPr lang="ru-RU" sz="7200" spc="150">
                <a:solidFill>
                  <a:srgbClr val="002060"/>
                </a:solidFill>
              </a:rPr>
              <a:t>за </a:t>
            </a:r>
            <a:r>
              <a:rPr lang="ru-RU" sz="7200" spc="150" dirty="0">
                <a:solidFill>
                  <a:srgbClr val="002060"/>
                </a:solidFill>
              </a:rPr>
              <a:t>внимание!</a:t>
            </a:r>
            <a:endParaRPr lang="en-US" sz="7200" spc="1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1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54AB742-44A6-4CDD-B54A-818846AF8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EB537CF-9F5E-463A-AD3C-13736406C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3499" y="319598"/>
            <a:ext cx="3110997" cy="3301428"/>
            <a:chOff x="5443499" y="319598"/>
            <a:chExt cx="3110997" cy="3301428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F703EF8-1E43-4439-8CB5-179C7C75A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3499" y="319598"/>
              <a:ext cx="3110997" cy="3301428"/>
            </a:xfrm>
            <a:custGeom>
              <a:avLst/>
              <a:gdLst>
                <a:gd name="connsiteX0" fmla="*/ 1431069 w 3110997"/>
                <a:gd name="connsiteY0" fmla="*/ 1514 h 3301428"/>
                <a:gd name="connsiteX1" fmla="*/ 1946520 w 3110997"/>
                <a:gd name="connsiteY1" fmla="*/ 42088 h 3301428"/>
                <a:gd name="connsiteX2" fmla="*/ 2402721 w 3110997"/>
                <a:gd name="connsiteY2" fmla="*/ 303594 h 3301428"/>
                <a:gd name="connsiteX3" fmla="*/ 2762423 w 3110997"/>
                <a:gd name="connsiteY3" fmla="*/ 889436 h 3301428"/>
                <a:gd name="connsiteX4" fmla="*/ 2828518 w 3110997"/>
                <a:gd name="connsiteY4" fmla="*/ 1015773 h 3301428"/>
                <a:gd name="connsiteX5" fmla="*/ 3094962 w 3110997"/>
                <a:gd name="connsiteY5" fmla="*/ 2001284 h 3301428"/>
                <a:gd name="connsiteX6" fmla="*/ 2157067 w 3110997"/>
                <a:gd name="connsiteY6" fmla="*/ 3054444 h 3301428"/>
                <a:gd name="connsiteX7" fmla="*/ 1950853 w 3110997"/>
                <a:gd name="connsiteY7" fmla="*/ 3146478 h 3301428"/>
                <a:gd name="connsiteX8" fmla="*/ 1329246 w 3110997"/>
                <a:gd name="connsiteY8" fmla="*/ 3288753 h 3301428"/>
                <a:gd name="connsiteX9" fmla="*/ 740145 w 3110997"/>
                <a:gd name="connsiteY9" fmla="*/ 3019378 h 3301428"/>
                <a:gd name="connsiteX10" fmla="*/ 288773 w 3110997"/>
                <a:gd name="connsiteY10" fmla="*/ 2499557 h 3301428"/>
                <a:gd name="connsiteX11" fmla="*/ 35659 w 3110997"/>
                <a:gd name="connsiteY11" fmla="*/ 1823964 h 3301428"/>
                <a:gd name="connsiteX12" fmla="*/ 31208 w 3110997"/>
                <a:gd name="connsiteY12" fmla="*/ 1116817 h 3301428"/>
                <a:gd name="connsiteX13" fmla="*/ 266830 w 3110997"/>
                <a:gd name="connsiteY13" fmla="*/ 556451 h 3301428"/>
                <a:gd name="connsiteX14" fmla="*/ 683944 w 3110997"/>
                <a:gd name="connsiteY14" fmla="*/ 194390 h 3301428"/>
                <a:gd name="connsiteX15" fmla="*/ 1431069 w 3110997"/>
                <a:gd name="connsiteY15" fmla="*/ 1514 h 330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10997" h="3301428">
                  <a:moveTo>
                    <a:pt x="1431069" y="1514"/>
                  </a:moveTo>
                  <a:cubicBezTo>
                    <a:pt x="1596908" y="-4789"/>
                    <a:pt x="1770176" y="8561"/>
                    <a:pt x="1946520" y="42088"/>
                  </a:cubicBezTo>
                  <a:cubicBezTo>
                    <a:pt x="2134136" y="77759"/>
                    <a:pt x="2274818" y="158432"/>
                    <a:pt x="2402721" y="303594"/>
                  </a:cubicBezTo>
                  <a:cubicBezTo>
                    <a:pt x="2536515" y="455435"/>
                    <a:pt x="2646258" y="666231"/>
                    <a:pt x="2762423" y="889436"/>
                  </a:cubicBezTo>
                  <a:cubicBezTo>
                    <a:pt x="2783822" y="930610"/>
                    <a:pt x="2805992" y="973158"/>
                    <a:pt x="2828518" y="1015773"/>
                  </a:cubicBezTo>
                  <a:cubicBezTo>
                    <a:pt x="3030101" y="1397216"/>
                    <a:pt x="3157590" y="1671880"/>
                    <a:pt x="3094962" y="2001284"/>
                  </a:cubicBezTo>
                  <a:cubicBezTo>
                    <a:pt x="2999536" y="2503193"/>
                    <a:pt x="2719052" y="2818175"/>
                    <a:pt x="2157067" y="3054444"/>
                  </a:cubicBezTo>
                  <a:cubicBezTo>
                    <a:pt x="2083511" y="3085361"/>
                    <a:pt x="2016053" y="3116427"/>
                    <a:pt x="1950853" y="3146478"/>
                  </a:cubicBezTo>
                  <a:cubicBezTo>
                    <a:pt x="1680527" y="3271008"/>
                    <a:pt x="1541221" y="3329055"/>
                    <a:pt x="1329246" y="3288753"/>
                  </a:cubicBezTo>
                  <a:cubicBezTo>
                    <a:pt x="1118766" y="3248736"/>
                    <a:pt x="920572" y="3158068"/>
                    <a:pt x="740145" y="3019378"/>
                  </a:cubicBezTo>
                  <a:cubicBezTo>
                    <a:pt x="563651" y="2883673"/>
                    <a:pt x="411737" y="2708752"/>
                    <a:pt x="288773" y="2499557"/>
                  </a:cubicBezTo>
                  <a:cubicBezTo>
                    <a:pt x="167863" y="2293930"/>
                    <a:pt x="80312" y="2060356"/>
                    <a:pt x="35659" y="1823964"/>
                  </a:cubicBezTo>
                  <a:cubicBezTo>
                    <a:pt x="-10360" y="1581177"/>
                    <a:pt x="-11829" y="1343178"/>
                    <a:pt x="31208" y="1116817"/>
                  </a:cubicBezTo>
                  <a:cubicBezTo>
                    <a:pt x="71795" y="903345"/>
                    <a:pt x="151102" y="714850"/>
                    <a:pt x="266830" y="556451"/>
                  </a:cubicBezTo>
                  <a:cubicBezTo>
                    <a:pt x="375349" y="408016"/>
                    <a:pt x="515707" y="286208"/>
                    <a:pt x="683944" y="194390"/>
                  </a:cubicBezTo>
                  <a:cubicBezTo>
                    <a:pt x="898912" y="77121"/>
                    <a:pt x="1154672" y="12021"/>
                    <a:pt x="1431069" y="1514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DFB2FC3-C3AA-44DA-A135-10AFA65B8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75604" y="443150"/>
              <a:ext cx="2805016" cy="3049345"/>
            </a:xfrm>
            <a:custGeom>
              <a:avLst/>
              <a:gdLst>
                <a:gd name="connsiteX0" fmla="*/ 1448892 w 2805016"/>
                <a:gd name="connsiteY0" fmla="*/ 1295 h 3049345"/>
                <a:gd name="connsiteX1" fmla="*/ 1762036 w 2805016"/>
                <a:gd name="connsiteY1" fmla="*/ 37054 h 3049345"/>
                <a:gd name="connsiteX2" fmla="*/ 2172496 w 2805016"/>
                <a:gd name="connsiteY2" fmla="*/ 276646 h 3049345"/>
                <a:gd name="connsiteX3" fmla="*/ 2494528 w 2805016"/>
                <a:gd name="connsiteY3" fmla="*/ 816190 h 3049345"/>
                <a:gd name="connsiteX4" fmla="*/ 2553622 w 2805016"/>
                <a:gd name="connsiteY4" fmla="*/ 932591 h 3049345"/>
                <a:gd name="connsiteX5" fmla="*/ 2789833 w 2805016"/>
                <a:gd name="connsiteY5" fmla="*/ 1841650 h 3049345"/>
                <a:gd name="connsiteX6" fmla="*/ 1939259 w 2805016"/>
                <a:gd name="connsiteY6" fmla="*/ 2818274 h 3049345"/>
                <a:gd name="connsiteX7" fmla="*/ 1752834 w 2805016"/>
                <a:gd name="connsiteY7" fmla="*/ 2904144 h 3049345"/>
                <a:gd name="connsiteX8" fmla="*/ 1191447 w 2805016"/>
                <a:gd name="connsiteY8" fmla="*/ 3038170 h 3049345"/>
                <a:gd name="connsiteX9" fmla="*/ 661126 w 2805016"/>
                <a:gd name="connsiteY9" fmla="*/ 2791872 h 3049345"/>
                <a:gd name="connsiteX10" fmla="*/ 256115 w 2805016"/>
                <a:gd name="connsiteY10" fmla="*/ 2313690 h 3049345"/>
                <a:gd name="connsiteX11" fmla="*/ 30620 w 2805016"/>
                <a:gd name="connsiteY11" fmla="*/ 1690804 h 3049345"/>
                <a:gd name="connsiteX12" fmla="*/ 29591 w 2805016"/>
                <a:gd name="connsiteY12" fmla="*/ 1037726 h 3049345"/>
                <a:gd name="connsiteX13" fmla="*/ 244525 w 2805016"/>
                <a:gd name="connsiteY13" fmla="*/ 519197 h 3049345"/>
                <a:gd name="connsiteX14" fmla="*/ 622356 w 2805016"/>
                <a:gd name="connsiteY14" fmla="*/ 183048 h 3049345"/>
                <a:gd name="connsiteX15" fmla="*/ 1448892 w 2805016"/>
                <a:gd name="connsiteY15" fmla="*/ 1295 h 304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05016" h="3049345">
                  <a:moveTo>
                    <a:pt x="1448892" y="1295"/>
                  </a:moveTo>
                  <a:cubicBezTo>
                    <a:pt x="1551302" y="5038"/>
                    <a:pt x="1656071" y="16908"/>
                    <a:pt x="1762036" y="37054"/>
                  </a:cubicBezTo>
                  <a:cubicBezTo>
                    <a:pt x="1931145" y="69206"/>
                    <a:pt x="2057720" y="143119"/>
                    <a:pt x="2172496" y="276646"/>
                  </a:cubicBezTo>
                  <a:cubicBezTo>
                    <a:pt x="2292557" y="416316"/>
                    <a:pt x="2390672" y="610536"/>
                    <a:pt x="2494528" y="816190"/>
                  </a:cubicBezTo>
                  <a:cubicBezTo>
                    <a:pt x="2513659" y="854126"/>
                    <a:pt x="2533480" y="893328"/>
                    <a:pt x="2553622" y="932591"/>
                  </a:cubicBezTo>
                  <a:cubicBezTo>
                    <a:pt x="2733870" y="1284027"/>
                    <a:pt x="2847724" y="1537159"/>
                    <a:pt x="2789833" y="1841650"/>
                  </a:cubicBezTo>
                  <a:cubicBezTo>
                    <a:pt x="2701624" y="2305599"/>
                    <a:pt x="2447254" y="2597690"/>
                    <a:pt x="1939259" y="2818274"/>
                  </a:cubicBezTo>
                  <a:cubicBezTo>
                    <a:pt x="1872770" y="2847138"/>
                    <a:pt x="1811781" y="2876114"/>
                    <a:pt x="1752834" y="2904144"/>
                  </a:cubicBezTo>
                  <a:cubicBezTo>
                    <a:pt x="1508432" y="3020297"/>
                    <a:pt x="1382512" y="3074496"/>
                    <a:pt x="1191447" y="3038170"/>
                  </a:cubicBezTo>
                  <a:cubicBezTo>
                    <a:pt x="1001732" y="3002100"/>
                    <a:pt x="823313" y="2919199"/>
                    <a:pt x="661126" y="2791872"/>
                  </a:cubicBezTo>
                  <a:cubicBezTo>
                    <a:pt x="502474" y="2667286"/>
                    <a:pt x="366163" y="2506376"/>
                    <a:pt x="256115" y="2313690"/>
                  </a:cubicBezTo>
                  <a:cubicBezTo>
                    <a:pt x="147904" y="2124290"/>
                    <a:pt x="69906" y="1908939"/>
                    <a:pt x="30620" y="1690804"/>
                  </a:cubicBezTo>
                  <a:cubicBezTo>
                    <a:pt x="-9871" y="1466769"/>
                    <a:pt x="-10191" y="1246967"/>
                    <a:pt x="29591" y="1037726"/>
                  </a:cubicBezTo>
                  <a:cubicBezTo>
                    <a:pt x="67109" y="840400"/>
                    <a:pt x="139452" y="665977"/>
                    <a:pt x="244525" y="519197"/>
                  </a:cubicBezTo>
                  <a:cubicBezTo>
                    <a:pt x="343054" y="381648"/>
                    <a:pt x="470192" y="268558"/>
                    <a:pt x="622356" y="183048"/>
                  </a:cubicBezTo>
                  <a:cubicBezTo>
                    <a:pt x="855671" y="51991"/>
                    <a:pt x="1141662" y="-9932"/>
                    <a:pt x="1448892" y="1295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C9006AC-14D0-4A9C-BE11-F61AB5B8D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93466" y="623454"/>
              <a:ext cx="2567901" cy="2687367"/>
            </a:xfrm>
            <a:custGeom>
              <a:avLst/>
              <a:gdLst>
                <a:gd name="connsiteX0" fmla="*/ 1177679 w 2567901"/>
                <a:gd name="connsiteY0" fmla="*/ 1063 h 2687367"/>
                <a:gd name="connsiteX1" fmla="*/ 1603094 w 2567901"/>
                <a:gd name="connsiteY1" fmla="*/ 35223 h 2687367"/>
                <a:gd name="connsiteX2" fmla="*/ 1980105 w 2567901"/>
                <a:gd name="connsiteY2" fmla="*/ 249099 h 2687367"/>
                <a:gd name="connsiteX3" fmla="*/ 2278200 w 2567901"/>
                <a:gd name="connsiteY3" fmla="*/ 726784 h 2687367"/>
                <a:gd name="connsiteX4" fmla="*/ 2333016 w 2567901"/>
                <a:gd name="connsiteY4" fmla="*/ 829771 h 2687367"/>
                <a:gd name="connsiteX5" fmla="*/ 2555036 w 2567901"/>
                <a:gd name="connsiteY5" fmla="*/ 1632596 h 2687367"/>
                <a:gd name="connsiteX6" fmla="*/ 1783436 w 2567901"/>
                <a:gd name="connsiteY6" fmla="*/ 2487849 h 2687367"/>
                <a:gd name="connsiteX7" fmla="*/ 1613480 w 2567901"/>
                <a:gd name="connsiteY7" fmla="*/ 2562316 h 2687367"/>
                <a:gd name="connsiteX8" fmla="*/ 1100869 w 2567901"/>
                <a:gd name="connsiteY8" fmla="*/ 2676769 h 2687367"/>
                <a:gd name="connsiteX9" fmla="*/ 614178 w 2567901"/>
                <a:gd name="connsiteY9" fmla="*/ 2456196 h 2687367"/>
                <a:gd name="connsiteX10" fmla="*/ 240586 w 2567901"/>
                <a:gd name="connsiteY10" fmla="*/ 2032054 h 2687367"/>
                <a:gd name="connsiteX11" fmla="*/ 30245 w 2567901"/>
                <a:gd name="connsiteY11" fmla="*/ 1481541 h 2687367"/>
                <a:gd name="connsiteX12" fmla="*/ 25021 w 2567901"/>
                <a:gd name="connsiteY12" fmla="*/ 905889 h 2687367"/>
                <a:gd name="connsiteX13" fmla="*/ 218217 w 2567901"/>
                <a:gd name="connsiteY13" fmla="*/ 450248 h 2687367"/>
                <a:gd name="connsiteX14" fmla="*/ 561607 w 2567901"/>
                <a:gd name="connsiteY14" fmla="*/ 156432 h 2687367"/>
                <a:gd name="connsiteX15" fmla="*/ 1177679 w 2567901"/>
                <a:gd name="connsiteY15" fmla="*/ 1063 h 268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67901" h="2687367">
                  <a:moveTo>
                    <a:pt x="1177679" y="1063"/>
                  </a:moveTo>
                  <a:cubicBezTo>
                    <a:pt x="1314507" y="-3704"/>
                    <a:pt x="1457510" y="7543"/>
                    <a:pt x="1603094" y="35223"/>
                  </a:cubicBezTo>
                  <a:cubicBezTo>
                    <a:pt x="1757985" y="64671"/>
                    <a:pt x="1874247" y="130651"/>
                    <a:pt x="1980105" y="249099"/>
                  </a:cubicBezTo>
                  <a:cubicBezTo>
                    <a:pt x="2090840" y="372996"/>
                    <a:pt x="2181857" y="544832"/>
                    <a:pt x="2278200" y="726784"/>
                  </a:cubicBezTo>
                  <a:cubicBezTo>
                    <a:pt x="2295948" y="760348"/>
                    <a:pt x="2314335" y="795032"/>
                    <a:pt x="2333016" y="829771"/>
                  </a:cubicBezTo>
                  <a:cubicBezTo>
                    <a:pt x="2500190" y="1140721"/>
                    <a:pt x="2605991" y="1364587"/>
                    <a:pt x="2555036" y="1632596"/>
                  </a:cubicBezTo>
                  <a:cubicBezTo>
                    <a:pt x="2477395" y="2040959"/>
                    <a:pt x="2246644" y="2296751"/>
                    <a:pt x="1783436" y="2487849"/>
                  </a:cubicBezTo>
                  <a:cubicBezTo>
                    <a:pt x="1722809" y="2512855"/>
                    <a:pt x="1667214" y="2537996"/>
                    <a:pt x="1613480" y="2562316"/>
                  </a:cubicBezTo>
                  <a:cubicBezTo>
                    <a:pt x="1390692" y="2663095"/>
                    <a:pt x="1275870" y="2710042"/>
                    <a:pt x="1100869" y="2676769"/>
                  </a:cubicBezTo>
                  <a:cubicBezTo>
                    <a:pt x="927103" y="2643732"/>
                    <a:pt x="763363" y="2569490"/>
                    <a:pt x="614178" y="2456196"/>
                  </a:cubicBezTo>
                  <a:cubicBezTo>
                    <a:pt x="468245" y="2345340"/>
                    <a:pt x="342509" y="2202615"/>
                    <a:pt x="240586" y="2032054"/>
                  </a:cubicBezTo>
                  <a:cubicBezTo>
                    <a:pt x="140365" y="1864400"/>
                    <a:pt x="67610" y="1674071"/>
                    <a:pt x="30245" y="1481541"/>
                  </a:cubicBezTo>
                  <a:cubicBezTo>
                    <a:pt x="-8261" y="1283803"/>
                    <a:pt x="-9994" y="1090060"/>
                    <a:pt x="25021" y="905889"/>
                  </a:cubicBezTo>
                  <a:cubicBezTo>
                    <a:pt x="58043" y="732204"/>
                    <a:pt x="123071" y="578936"/>
                    <a:pt x="218217" y="450248"/>
                  </a:cubicBezTo>
                  <a:cubicBezTo>
                    <a:pt x="307436" y="329654"/>
                    <a:pt x="422987" y="230806"/>
                    <a:pt x="561607" y="156432"/>
                  </a:cubicBezTo>
                  <a:cubicBezTo>
                    <a:pt x="738731" y="61442"/>
                    <a:pt x="949631" y="9010"/>
                    <a:pt x="1177679" y="1063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7EE97F1-3EFC-4812-BCD8-BAFDC3EE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1772" y="0"/>
            <a:ext cx="3580076" cy="3029264"/>
            <a:chOff x="8611772" y="0"/>
            <a:chExt cx="3580076" cy="3029264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B02D12A-0B1A-459E-8D70-2772831B9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87256" y="0"/>
              <a:ext cx="3404592" cy="2880968"/>
            </a:xfrm>
            <a:custGeom>
              <a:avLst/>
              <a:gdLst>
                <a:gd name="connsiteX0" fmla="*/ 30625 w 3404592"/>
                <a:gd name="connsiteY0" fmla="*/ 0 h 2880968"/>
                <a:gd name="connsiteX1" fmla="*/ 3404591 w 3404592"/>
                <a:gd name="connsiteY1" fmla="*/ 0 h 2880968"/>
                <a:gd name="connsiteX2" fmla="*/ 3404592 w 3404592"/>
                <a:gd name="connsiteY2" fmla="*/ 2363677 h 2880968"/>
                <a:gd name="connsiteX3" fmla="*/ 3368234 w 3404592"/>
                <a:gd name="connsiteY3" fmla="*/ 2400463 h 2880968"/>
                <a:gd name="connsiteX4" fmla="*/ 2673169 w 3404592"/>
                <a:gd name="connsiteY4" fmla="*/ 2691710 h 2880968"/>
                <a:gd name="connsiteX5" fmla="*/ 2383908 w 3404592"/>
                <a:gd name="connsiteY5" fmla="*/ 2766733 h 2880968"/>
                <a:gd name="connsiteX6" fmla="*/ 580011 w 3404592"/>
                <a:gd name="connsiteY6" fmla="*/ 2455996 h 2880968"/>
                <a:gd name="connsiteX7" fmla="*/ 103935 w 3404592"/>
                <a:gd name="connsiteY7" fmla="*/ 1224395 h 2880968"/>
                <a:gd name="connsiteX8" fmla="*/ 76737 w 3404592"/>
                <a:gd name="connsiteY8" fmla="*/ 1040246 h 2880968"/>
                <a:gd name="connsiteX9" fmla="*/ 6986 w 3404592"/>
                <a:gd name="connsiteY9" fmla="*/ 142569 h 288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4592" h="2880968">
                  <a:moveTo>
                    <a:pt x="30625" y="0"/>
                  </a:moveTo>
                  <a:lnTo>
                    <a:pt x="3404591" y="0"/>
                  </a:lnTo>
                  <a:lnTo>
                    <a:pt x="3404592" y="2363677"/>
                  </a:lnTo>
                  <a:lnTo>
                    <a:pt x="3368234" y="2400463"/>
                  </a:lnTo>
                  <a:cubicBezTo>
                    <a:pt x="3196560" y="2556781"/>
                    <a:pt x="3007578" y="2609148"/>
                    <a:pt x="2673169" y="2691710"/>
                  </a:cubicBezTo>
                  <a:cubicBezTo>
                    <a:pt x="2580978" y="2714454"/>
                    <a:pt x="2485617" y="2738008"/>
                    <a:pt x="2383908" y="2766733"/>
                  </a:cubicBezTo>
                  <a:cubicBezTo>
                    <a:pt x="1606788" y="2986132"/>
                    <a:pt x="1067300" y="2893177"/>
                    <a:pt x="580011" y="2455996"/>
                  </a:cubicBezTo>
                  <a:cubicBezTo>
                    <a:pt x="260201" y="2169073"/>
                    <a:pt x="183906" y="1782048"/>
                    <a:pt x="103935" y="1224395"/>
                  </a:cubicBezTo>
                  <a:cubicBezTo>
                    <a:pt x="95007" y="1162089"/>
                    <a:pt x="85753" y="1100145"/>
                    <a:pt x="76737" y="1040246"/>
                  </a:cubicBezTo>
                  <a:cubicBezTo>
                    <a:pt x="28042" y="715402"/>
                    <a:pt x="-17905" y="408591"/>
                    <a:pt x="6986" y="14256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D3DED5B-9FB2-439B-A341-F0AF0B9F3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11772" y="0"/>
              <a:ext cx="3580076" cy="3029264"/>
            </a:xfrm>
            <a:custGeom>
              <a:avLst/>
              <a:gdLst>
                <a:gd name="connsiteX0" fmla="*/ 19381 w 3580076"/>
                <a:gd name="connsiteY0" fmla="*/ 0 h 3029264"/>
                <a:gd name="connsiteX1" fmla="*/ 3580076 w 3580076"/>
                <a:gd name="connsiteY1" fmla="*/ 0 h 3029264"/>
                <a:gd name="connsiteX2" fmla="*/ 3580076 w 3580076"/>
                <a:gd name="connsiteY2" fmla="*/ 2559343 h 3029264"/>
                <a:gd name="connsiteX3" fmla="*/ 3556258 w 3580076"/>
                <a:gd name="connsiteY3" fmla="*/ 2578706 h 3029264"/>
                <a:gd name="connsiteX4" fmla="*/ 2887450 w 3580076"/>
                <a:gd name="connsiteY4" fmla="*/ 2826324 h 3029264"/>
                <a:gd name="connsiteX5" fmla="*/ 2575407 w 3580076"/>
                <a:gd name="connsiteY5" fmla="*/ 2906908 h 3029264"/>
                <a:gd name="connsiteX6" fmla="*/ 628491 w 3580076"/>
                <a:gd name="connsiteY6" fmla="*/ 2569492 h 3029264"/>
                <a:gd name="connsiteX7" fmla="*/ 113276 w 3580076"/>
                <a:gd name="connsiteY7" fmla="*/ 1240251 h 3029264"/>
                <a:gd name="connsiteX8" fmla="*/ 83702 w 3580076"/>
                <a:gd name="connsiteY8" fmla="*/ 1041556 h 3029264"/>
                <a:gd name="connsiteX9" fmla="*/ 7347 w 3580076"/>
                <a:gd name="connsiteY9" fmla="*/ 73049 h 30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0076" h="3029264">
                  <a:moveTo>
                    <a:pt x="19381" y="0"/>
                  </a:moveTo>
                  <a:lnTo>
                    <a:pt x="3580076" y="0"/>
                  </a:lnTo>
                  <a:lnTo>
                    <a:pt x="3580076" y="2559343"/>
                  </a:lnTo>
                  <a:lnTo>
                    <a:pt x="3556258" y="2578706"/>
                  </a:lnTo>
                  <a:cubicBezTo>
                    <a:pt x="3390615" y="2698133"/>
                    <a:pt x="3196665" y="2750327"/>
                    <a:pt x="2887450" y="2826324"/>
                  </a:cubicBezTo>
                  <a:cubicBezTo>
                    <a:pt x="2787996" y="2850747"/>
                    <a:pt x="2685123" y="2876042"/>
                    <a:pt x="2575407" y="2906908"/>
                  </a:cubicBezTo>
                  <a:cubicBezTo>
                    <a:pt x="1737105" y="3142655"/>
                    <a:pt x="1154843" y="3041718"/>
                    <a:pt x="628491" y="2569492"/>
                  </a:cubicBezTo>
                  <a:cubicBezTo>
                    <a:pt x="283045" y="2259569"/>
                    <a:pt x="200247" y="1841949"/>
                    <a:pt x="113276" y="1240251"/>
                  </a:cubicBezTo>
                  <a:cubicBezTo>
                    <a:pt x="103566" y="1173024"/>
                    <a:pt x="93505" y="1106186"/>
                    <a:pt x="83702" y="1041556"/>
                  </a:cubicBezTo>
                  <a:cubicBezTo>
                    <a:pt x="30763" y="691052"/>
                    <a:pt x="-19190" y="360006"/>
                    <a:pt x="7347" y="7304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548DE56-0D2D-41D3-8B56-C6B37908F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7970" y="0"/>
              <a:ext cx="3293877" cy="2743212"/>
            </a:xfrm>
            <a:custGeom>
              <a:avLst/>
              <a:gdLst>
                <a:gd name="connsiteX0" fmla="*/ 37772 w 3293877"/>
                <a:gd name="connsiteY0" fmla="*/ 0 h 2743212"/>
                <a:gd name="connsiteX1" fmla="*/ 3293877 w 3293877"/>
                <a:gd name="connsiteY1" fmla="*/ 0 h 2743212"/>
                <a:gd name="connsiteX2" fmla="*/ 3293877 w 3293877"/>
                <a:gd name="connsiteY2" fmla="*/ 2133887 h 2743212"/>
                <a:gd name="connsiteX3" fmla="*/ 3222757 w 3293877"/>
                <a:gd name="connsiteY3" fmla="*/ 2223039 h 2743212"/>
                <a:gd name="connsiteX4" fmla="*/ 2503136 w 3293877"/>
                <a:gd name="connsiteY4" fmla="*/ 2565392 h 2743212"/>
                <a:gd name="connsiteX5" fmla="*/ 2232111 w 3293877"/>
                <a:gd name="connsiteY5" fmla="*/ 2635826 h 2743212"/>
                <a:gd name="connsiteX6" fmla="*/ 542319 w 3293877"/>
                <a:gd name="connsiteY6" fmla="*/ 2345567 h 2743212"/>
                <a:gd name="connsiteX7" fmla="*/ 96920 w 3293877"/>
                <a:gd name="connsiteY7" fmla="*/ 1191868 h 2743212"/>
                <a:gd name="connsiteX8" fmla="*/ 71529 w 3293877"/>
                <a:gd name="connsiteY8" fmla="*/ 1019346 h 2743212"/>
                <a:gd name="connsiteX9" fmla="*/ 6623 w 3293877"/>
                <a:gd name="connsiteY9" fmla="*/ 178315 h 2743212"/>
                <a:gd name="connsiteX10" fmla="*/ 34833 w 3293877"/>
                <a:gd name="connsiteY10" fmla="*/ 8680 h 274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3877" h="2743212">
                  <a:moveTo>
                    <a:pt x="37772" y="0"/>
                  </a:moveTo>
                  <a:lnTo>
                    <a:pt x="3293877" y="0"/>
                  </a:lnTo>
                  <a:lnTo>
                    <a:pt x="3293877" y="2133887"/>
                  </a:lnTo>
                  <a:lnTo>
                    <a:pt x="3222757" y="2223039"/>
                  </a:lnTo>
                  <a:cubicBezTo>
                    <a:pt x="3041339" y="2425251"/>
                    <a:pt x="2861221" y="2476800"/>
                    <a:pt x="2503136" y="2565392"/>
                  </a:cubicBezTo>
                  <a:cubicBezTo>
                    <a:pt x="2416757" y="2586746"/>
                    <a:pt x="2327408" y="2608861"/>
                    <a:pt x="2232111" y="2635826"/>
                  </a:cubicBezTo>
                  <a:cubicBezTo>
                    <a:pt x="1503976" y="2841768"/>
                    <a:pt x="998612" y="2754939"/>
                    <a:pt x="542319" y="2345567"/>
                  </a:cubicBezTo>
                  <a:cubicBezTo>
                    <a:pt x="242852" y="2076894"/>
                    <a:pt x="171565" y="1714314"/>
                    <a:pt x="96920" y="1191868"/>
                  </a:cubicBezTo>
                  <a:cubicBezTo>
                    <a:pt x="88586" y="1133496"/>
                    <a:pt x="79946" y="1075462"/>
                    <a:pt x="71529" y="1019346"/>
                  </a:cubicBezTo>
                  <a:cubicBezTo>
                    <a:pt x="26070" y="715012"/>
                    <a:pt x="-16826" y="427572"/>
                    <a:pt x="6623" y="178315"/>
                  </a:cubicBezTo>
                  <a:cubicBezTo>
                    <a:pt x="12226" y="118742"/>
                    <a:pt x="21526" y="62431"/>
                    <a:pt x="34833" y="868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66F884D-C8C7-413B-842D-2DEA05D32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0493" y="3105611"/>
            <a:ext cx="6141507" cy="3752390"/>
            <a:chOff x="6050493" y="3105611"/>
            <a:chExt cx="6141507" cy="375239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0E28F44-72C3-41C0-9CB9-55195741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32156" y="3297832"/>
              <a:ext cx="5959692" cy="3560169"/>
            </a:xfrm>
            <a:custGeom>
              <a:avLst/>
              <a:gdLst>
                <a:gd name="connsiteX0" fmla="*/ 3008109 w 5959692"/>
                <a:gd name="connsiteY0" fmla="*/ 42 h 3560169"/>
                <a:gd name="connsiteX1" fmla="*/ 4702247 w 5959692"/>
                <a:gd name="connsiteY1" fmla="*/ 626282 h 3560169"/>
                <a:gd name="connsiteX2" fmla="*/ 5069411 w 5959692"/>
                <a:gd name="connsiteY2" fmla="*/ 865826 h 3560169"/>
                <a:gd name="connsiteX3" fmla="*/ 5895906 w 5959692"/>
                <a:gd name="connsiteY3" fmla="*/ 1594994 h 3560169"/>
                <a:gd name="connsiteX4" fmla="*/ 5959691 w 5959692"/>
                <a:gd name="connsiteY4" fmla="*/ 1728783 h 3560169"/>
                <a:gd name="connsiteX5" fmla="*/ 5959692 w 5959692"/>
                <a:gd name="connsiteY5" fmla="*/ 3560169 h 3560169"/>
                <a:gd name="connsiteX6" fmla="*/ 635 w 5959692"/>
                <a:gd name="connsiteY6" fmla="*/ 3560169 h 3560169"/>
                <a:gd name="connsiteX7" fmla="*/ 0 w 5959692"/>
                <a:gd name="connsiteY7" fmla="*/ 3534810 h 3560169"/>
                <a:gd name="connsiteX8" fmla="*/ 56896 w 5959692"/>
                <a:gd name="connsiteY8" fmla="*/ 3142342 h 3560169"/>
                <a:gd name="connsiteX9" fmla="*/ 605568 w 5959692"/>
                <a:gd name="connsiteY9" fmla="*/ 1932853 h 3560169"/>
                <a:gd name="connsiteX10" fmla="*/ 736162 w 5959692"/>
                <a:gd name="connsiteY10" fmla="*/ 1690788 h 3560169"/>
                <a:gd name="connsiteX11" fmla="*/ 2021319 w 5959692"/>
                <a:gd name="connsiteY11" fmla="*/ 209863 h 3560169"/>
                <a:gd name="connsiteX12" fmla="*/ 3008109 w 5959692"/>
                <a:gd name="connsiteY12" fmla="*/ 42 h 356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9692" h="3560169">
                  <a:moveTo>
                    <a:pt x="3008109" y="42"/>
                  </a:moveTo>
                  <a:cubicBezTo>
                    <a:pt x="3549058" y="3372"/>
                    <a:pt x="4091345" y="208628"/>
                    <a:pt x="4702247" y="626282"/>
                  </a:cubicBezTo>
                  <a:cubicBezTo>
                    <a:pt x="4830168" y="713755"/>
                    <a:pt x="4951806" y="791097"/>
                    <a:pt x="5069411" y="865826"/>
                  </a:cubicBezTo>
                  <a:cubicBezTo>
                    <a:pt x="5495976" y="1136988"/>
                    <a:pt x="5734167" y="1298128"/>
                    <a:pt x="5895906" y="1594994"/>
                  </a:cubicBezTo>
                  <a:lnTo>
                    <a:pt x="5959691" y="1728783"/>
                  </a:lnTo>
                  <a:lnTo>
                    <a:pt x="5959692" y="3560169"/>
                  </a:lnTo>
                  <a:lnTo>
                    <a:pt x="635" y="3560169"/>
                  </a:lnTo>
                  <a:lnTo>
                    <a:pt x="0" y="3534810"/>
                  </a:lnTo>
                  <a:cubicBezTo>
                    <a:pt x="2402" y="3407978"/>
                    <a:pt x="21463" y="3278501"/>
                    <a:pt x="56896" y="3142342"/>
                  </a:cubicBezTo>
                  <a:cubicBezTo>
                    <a:pt x="155720" y="2762537"/>
                    <a:pt x="374193" y="2359525"/>
                    <a:pt x="605568" y="1932853"/>
                  </a:cubicBezTo>
                  <a:cubicBezTo>
                    <a:pt x="648282" y="1854194"/>
                    <a:pt x="692359" y="1772817"/>
                    <a:pt x="736162" y="1690788"/>
                  </a:cubicBezTo>
                  <a:cubicBezTo>
                    <a:pt x="1128289" y="956620"/>
                    <a:pt x="1429537" y="456850"/>
                    <a:pt x="2021319" y="209863"/>
                  </a:cubicBezTo>
                  <a:cubicBezTo>
                    <a:pt x="2359453" y="68739"/>
                    <a:pt x="2683541" y="-1956"/>
                    <a:pt x="3008109" y="42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D646D3E-3C36-4B70-95F2-A1904224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50493" y="3105611"/>
              <a:ext cx="6141507" cy="3752389"/>
            </a:xfrm>
            <a:custGeom>
              <a:avLst/>
              <a:gdLst>
                <a:gd name="connsiteX0" fmla="*/ 3215595 w 6141507"/>
                <a:gd name="connsiteY0" fmla="*/ 37 h 3752389"/>
                <a:gd name="connsiteX1" fmla="*/ 5025810 w 6141507"/>
                <a:gd name="connsiteY1" fmla="*/ 667544 h 3752389"/>
                <a:gd name="connsiteX2" fmla="*/ 5418068 w 6141507"/>
                <a:gd name="connsiteY2" fmla="*/ 923043 h 3752389"/>
                <a:gd name="connsiteX3" fmla="*/ 6130109 w 6141507"/>
                <a:gd name="connsiteY3" fmla="*/ 1458777 h 3752389"/>
                <a:gd name="connsiteX4" fmla="*/ 6141506 w 6141507"/>
                <a:gd name="connsiteY4" fmla="*/ 1473047 h 3752389"/>
                <a:gd name="connsiteX5" fmla="*/ 6141507 w 6141507"/>
                <a:gd name="connsiteY5" fmla="*/ 3752389 h 3752389"/>
                <a:gd name="connsiteX6" fmla="*/ 0 w 6141507"/>
                <a:gd name="connsiteY6" fmla="*/ 3752389 h 3752389"/>
                <a:gd name="connsiteX7" fmla="*/ 7127 w 6141507"/>
                <a:gd name="connsiteY7" fmla="*/ 3638865 h 3752389"/>
                <a:gd name="connsiteX8" fmla="*/ 59603 w 6141507"/>
                <a:gd name="connsiteY8" fmla="*/ 3356358 h 3752389"/>
                <a:gd name="connsiteX9" fmla="*/ 646726 w 6141507"/>
                <a:gd name="connsiteY9" fmla="*/ 2064848 h 3752389"/>
                <a:gd name="connsiteX10" fmla="*/ 786444 w 6141507"/>
                <a:gd name="connsiteY10" fmla="*/ 1806355 h 3752389"/>
                <a:gd name="connsiteX11" fmla="*/ 2160845 w 6141507"/>
                <a:gd name="connsiteY11" fmla="*/ 224629 h 3752389"/>
                <a:gd name="connsiteX12" fmla="*/ 3215595 w 6141507"/>
                <a:gd name="connsiteY12" fmla="*/ 37 h 37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41507" h="3752389">
                  <a:moveTo>
                    <a:pt x="3215595" y="37"/>
                  </a:moveTo>
                  <a:cubicBezTo>
                    <a:pt x="3793727" y="3265"/>
                    <a:pt x="4373168" y="222053"/>
                    <a:pt x="5025810" y="667544"/>
                  </a:cubicBezTo>
                  <a:cubicBezTo>
                    <a:pt x="5162471" y="760846"/>
                    <a:pt x="5292423" y="843339"/>
                    <a:pt x="5418068" y="923043"/>
                  </a:cubicBezTo>
                  <a:cubicBezTo>
                    <a:pt x="5743584" y="1129628"/>
                    <a:pt x="5966418" y="1276344"/>
                    <a:pt x="6130109" y="1458777"/>
                  </a:cubicBezTo>
                  <a:lnTo>
                    <a:pt x="6141506" y="1473047"/>
                  </a:lnTo>
                  <a:lnTo>
                    <a:pt x="6141507" y="3752389"/>
                  </a:lnTo>
                  <a:lnTo>
                    <a:pt x="0" y="3752389"/>
                  </a:lnTo>
                  <a:lnTo>
                    <a:pt x="7127" y="3638865"/>
                  </a:lnTo>
                  <a:cubicBezTo>
                    <a:pt x="16780" y="3547020"/>
                    <a:pt x="34303" y="3453276"/>
                    <a:pt x="59603" y="3356358"/>
                  </a:cubicBezTo>
                  <a:cubicBezTo>
                    <a:pt x="165452" y="2950843"/>
                    <a:pt x="399187" y="2520480"/>
                    <a:pt x="646726" y="2064848"/>
                  </a:cubicBezTo>
                  <a:cubicBezTo>
                    <a:pt x="692424" y="1980851"/>
                    <a:pt x="739580" y="1893951"/>
                    <a:pt x="786444" y="1806355"/>
                  </a:cubicBezTo>
                  <a:cubicBezTo>
                    <a:pt x="1205972" y="1022363"/>
                    <a:pt x="1528233" y="488656"/>
                    <a:pt x="2160845" y="224629"/>
                  </a:cubicBezTo>
                  <a:cubicBezTo>
                    <a:pt x="2522310" y="73767"/>
                    <a:pt x="2868717" y="-1899"/>
                    <a:pt x="3215595" y="37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86D0CCB-AA1C-4777-977E-4DA1C256B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67814" y="3406834"/>
              <a:ext cx="5724034" cy="3451167"/>
            </a:xfrm>
            <a:custGeom>
              <a:avLst/>
              <a:gdLst>
                <a:gd name="connsiteX0" fmla="*/ 2808622 w 5724034"/>
                <a:gd name="connsiteY0" fmla="*/ 207 h 3451167"/>
                <a:gd name="connsiteX1" fmla="*/ 4400004 w 5724034"/>
                <a:gd name="connsiteY1" fmla="*/ 607462 h 3451167"/>
                <a:gd name="connsiteX2" fmla="*/ 4745277 w 5724034"/>
                <a:gd name="connsiteY2" fmla="*/ 837612 h 3451167"/>
                <a:gd name="connsiteX3" fmla="*/ 5584627 w 5724034"/>
                <a:gd name="connsiteY3" fmla="*/ 1665805 h 3451167"/>
                <a:gd name="connsiteX4" fmla="*/ 5682689 w 5724034"/>
                <a:gd name="connsiteY4" fmla="*/ 1947596 h 3451167"/>
                <a:gd name="connsiteX5" fmla="*/ 5724034 w 5724034"/>
                <a:gd name="connsiteY5" fmla="*/ 2133764 h 3451167"/>
                <a:gd name="connsiteX6" fmla="*/ 5724034 w 5724034"/>
                <a:gd name="connsiteY6" fmla="*/ 3254784 h 3451167"/>
                <a:gd name="connsiteX7" fmla="*/ 5682668 w 5724034"/>
                <a:gd name="connsiteY7" fmla="*/ 3451167 h 3451167"/>
                <a:gd name="connsiteX8" fmla="*/ 3398 w 5724034"/>
                <a:gd name="connsiteY8" fmla="*/ 3451167 h 3451167"/>
                <a:gd name="connsiteX9" fmla="*/ 0 w 5724034"/>
                <a:gd name="connsiteY9" fmla="*/ 3332475 h 3451167"/>
                <a:gd name="connsiteX10" fmla="*/ 51930 w 5724034"/>
                <a:gd name="connsiteY10" fmla="*/ 2960389 h 3451167"/>
                <a:gd name="connsiteX11" fmla="*/ 562146 w 5724034"/>
                <a:gd name="connsiteY11" fmla="*/ 1816544 h 3451167"/>
                <a:gd name="connsiteX12" fmla="*/ 683754 w 5724034"/>
                <a:gd name="connsiteY12" fmla="*/ 1587775 h 3451167"/>
                <a:gd name="connsiteX13" fmla="*/ 1883792 w 5724034"/>
                <a:gd name="connsiteY13" fmla="*/ 191878 h 3451167"/>
                <a:gd name="connsiteX14" fmla="*/ 2808622 w 5724034"/>
                <a:gd name="connsiteY14" fmla="*/ 207 h 345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24034" h="3451167">
                  <a:moveTo>
                    <a:pt x="2808622" y="207"/>
                  </a:moveTo>
                  <a:cubicBezTo>
                    <a:pt x="3316039" y="7471"/>
                    <a:pt x="3825452" y="206405"/>
                    <a:pt x="4400004" y="607462"/>
                  </a:cubicBezTo>
                  <a:cubicBezTo>
                    <a:pt x="4520314" y="691458"/>
                    <a:pt x="4634691" y="765791"/>
                    <a:pt x="4745277" y="837612"/>
                  </a:cubicBezTo>
                  <a:cubicBezTo>
                    <a:pt x="5203686" y="1135457"/>
                    <a:pt x="5430786" y="1295036"/>
                    <a:pt x="5584627" y="1665805"/>
                  </a:cubicBezTo>
                  <a:cubicBezTo>
                    <a:pt x="5622816" y="1757843"/>
                    <a:pt x="5655511" y="1851832"/>
                    <a:pt x="5682689" y="1947596"/>
                  </a:cubicBezTo>
                  <a:lnTo>
                    <a:pt x="5724034" y="2133764"/>
                  </a:lnTo>
                  <a:lnTo>
                    <a:pt x="5724034" y="3254784"/>
                  </a:lnTo>
                  <a:lnTo>
                    <a:pt x="5682668" y="3451167"/>
                  </a:lnTo>
                  <a:lnTo>
                    <a:pt x="3398" y="3451167"/>
                  </a:lnTo>
                  <a:lnTo>
                    <a:pt x="0" y="3332475"/>
                  </a:lnTo>
                  <a:cubicBezTo>
                    <a:pt x="1789" y="3212109"/>
                    <a:pt x="19193" y="3089357"/>
                    <a:pt x="51930" y="2960389"/>
                  </a:cubicBezTo>
                  <a:cubicBezTo>
                    <a:pt x="143234" y="2600640"/>
                    <a:pt x="346682" y="2219774"/>
                    <a:pt x="562146" y="1816544"/>
                  </a:cubicBezTo>
                  <a:cubicBezTo>
                    <a:pt x="601922" y="1742209"/>
                    <a:pt x="642967" y="1665303"/>
                    <a:pt x="683754" y="1587775"/>
                  </a:cubicBezTo>
                  <a:cubicBezTo>
                    <a:pt x="1048876" y="893902"/>
                    <a:pt x="1329611" y="421821"/>
                    <a:pt x="1883792" y="191878"/>
                  </a:cubicBezTo>
                  <a:cubicBezTo>
                    <a:pt x="2200442" y="60492"/>
                    <a:pt x="2504173" y="-4151"/>
                    <a:pt x="2808622" y="207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5DC02904-6624-57DC-CDBB-7D3834208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62000"/>
            <a:ext cx="9939344" cy="52022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ru-RU" altLang="ru-RU" b="1" dirty="0"/>
              <a:t>Глобализация мирового хозяйства.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ru-RU" altLang="ru-RU" b="1" dirty="0"/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ru-RU" altLang="ru-RU" b="1" dirty="0"/>
              <a:t>Глобализация -  </a:t>
            </a:r>
            <a:r>
              <a:rPr lang="ru-RU" altLang="ru-RU" dirty="0"/>
              <a:t>процесс экономической, политической, культурной и религиозной интеграции и унификации стран.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ru-RU" altLang="ru-RU" b="1" dirty="0"/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ru-RU" altLang="ru-RU" b="1" dirty="0"/>
              <a:t>Глобализация –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ru-RU" altLang="ru-RU" dirty="0"/>
              <a:t>определённая фаза развития мировой экономики, когда уровень интернационализации в воспроизводстве мирового валового продукта составляет свыше 70–75 %.</a:t>
            </a:r>
            <a:endParaRPr lang="ru-RU" altLang="ru-RU" b="1" dirty="0"/>
          </a:p>
        </p:txBody>
      </p:sp>
      <p:sp>
        <p:nvSpPr>
          <p:cNvPr id="69634" name="Номер слайда 2">
            <a:extLst>
              <a:ext uri="{FF2B5EF4-FFF2-40B4-BE49-F238E27FC236}">
                <a16:creationId xmlns:a16="http://schemas.microsoft.com/office/drawing/2014/main" id="{5A374E50-82AE-4A59-8BA7-939891B7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78136500-6775-EA4D-9DF6-2689DBA562DC}" type="slidenum">
              <a:rPr lang="ru-RU" altLang="ru-RU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4</a:t>
            </a:fld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41180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96B3C288-E0A4-5F34-662E-7DA7028293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3949" y="404814"/>
            <a:ext cx="9517488" cy="6269037"/>
          </a:xfrm>
          <a:noFill/>
        </p:spPr>
      </p:pic>
      <p:sp>
        <p:nvSpPr>
          <p:cNvPr id="19458" name="Номер слайда 3">
            <a:extLst>
              <a:ext uri="{FF2B5EF4-FFF2-40B4-BE49-F238E27FC236}">
                <a16:creationId xmlns:a16="http://schemas.microsoft.com/office/drawing/2014/main" id="{A91BE95E-9A33-1586-FBCB-E2817D51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83563" y="630872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1EED-4471-3D42-A24D-54CFE9016AE4}" type="slidenum">
              <a:rPr lang="ru-RU" altLang="ru-RU" sz="2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34228445-AE5F-3348-8F04-9512B573A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279" y="692151"/>
            <a:ext cx="10560676" cy="5616575"/>
          </a:xfrm>
        </p:spPr>
        <p:txBody>
          <a:bodyPr rtlCol="0">
            <a:normAutofit fontScale="47500" lnSpcReduction="20000"/>
          </a:bodyPr>
          <a:lstStyle/>
          <a:p>
            <a:pPr>
              <a:defRPr/>
            </a:pPr>
            <a:r>
              <a:rPr lang="ru-RU" sz="6500" b="1" dirty="0">
                <a:solidFill>
                  <a:srgbClr val="FF0000"/>
                </a:solidFill>
              </a:rPr>
              <a:t>Этапы эволюции мирового хозяйства: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 marL="360363" indent="-360363">
              <a:buFont typeface="Arial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</a:rPr>
              <a:t>Становление и развития международных экономических отношений: с древнейших времен до нового времени (18 в. до н.э. – конец 15 в.).</a:t>
            </a:r>
          </a:p>
          <a:p>
            <a:pPr marL="360363" indent="-360363">
              <a:buFont typeface="Arial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</a:rPr>
              <a:t>Формирование  трансатлантической торговли и международного товарного рынка (конец 15 в. – 18 в.).</a:t>
            </a:r>
          </a:p>
          <a:p>
            <a:pPr marL="360363" indent="-360363">
              <a:buFont typeface="Arial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</a:rPr>
              <a:t>Формирование мирового хозяйства (19  в. - нач.20в. ).</a:t>
            </a:r>
          </a:p>
          <a:p>
            <a:pPr marL="360363" indent="-360363">
              <a:buFont typeface="Arial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</a:rPr>
              <a:t>Усиление открытости мирового хозяйства, неустойчивость динамики экспорта (первая половина 20 в. ). </a:t>
            </a:r>
          </a:p>
          <a:p>
            <a:pPr marL="360363" indent="-360363">
              <a:buFont typeface="Arial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</a:rPr>
              <a:t>Возникновение интеграционных группировок (ЕС, СЭВ), развитие процесса транснационализации (1950–70-х гг. ХХ в.). </a:t>
            </a:r>
          </a:p>
          <a:p>
            <a:pPr marL="360363" indent="-360363">
              <a:buFont typeface="Arial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</a:rPr>
              <a:t>Переход к постиндустриальной (развитые страны), индустриальной (развивающиеся страны) и рыночной (</a:t>
            </a:r>
            <a:r>
              <a:rPr lang="ru-RU" sz="2900" dirty="0" err="1">
                <a:solidFill>
                  <a:schemeClr val="tx1"/>
                </a:solidFill>
              </a:rPr>
              <a:t>постсоциалистические</a:t>
            </a:r>
            <a:r>
              <a:rPr lang="ru-RU" sz="2900" dirty="0">
                <a:solidFill>
                  <a:schemeClr val="tx1"/>
                </a:solidFill>
              </a:rPr>
              <a:t> страны) экономике (1980-1990-е гг.). </a:t>
            </a:r>
          </a:p>
          <a:p>
            <a:pPr marL="360363" indent="-360363">
              <a:buFont typeface="Arial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</a:rPr>
              <a:t>Современный этап  развития мирового хозяйства (кон. ХХ – </a:t>
            </a:r>
            <a:r>
              <a:rPr lang="ru-RU" sz="2900" dirty="0" err="1">
                <a:solidFill>
                  <a:schemeClr val="tx1"/>
                </a:solidFill>
              </a:rPr>
              <a:t>нач</a:t>
            </a:r>
            <a:r>
              <a:rPr lang="ru-RU" sz="2900" dirty="0">
                <a:solidFill>
                  <a:schemeClr val="tx1"/>
                </a:solidFill>
              </a:rPr>
              <a:t>. ХХI вв.): формирование международных производительных сил, усиление экономического взаимодействия и взаимозависимости, глобализация мирового хозяйства.</a:t>
            </a:r>
          </a:p>
        </p:txBody>
      </p:sp>
      <p:sp>
        <p:nvSpPr>
          <p:cNvPr id="21506" name="Номер слайда 2">
            <a:extLst>
              <a:ext uri="{FF2B5EF4-FFF2-40B4-BE49-F238E27FC236}">
                <a16:creationId xmlns:a16="http://schemas.microsoft.com/office/drawing/2014/main" id="{B67E3676-EAB1-2D80-C688-60DE2D20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F34260-73DA-3A47-9611-26AF9A44A5B4}" type="slidenum">
              <a:rPr lang="ru-RU" altLang="ru-RU" sz="2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14EF6903-3A83-E0FF-A96C-A27B4F798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735" y="692151"/>
            <a:ext cx="9968248" cy="56165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Теории внешней торговли</a:t>
            </a:r>
          </a:p>
          <a:p>
            <a:pPr>
              <a:defRPr/>
            </a:pPr>
            <a:endParaRPr lang="ru-RU" sz="2800" dirty="0"/>
          </a:p>
          <a:p>
            <a:pPr marL="449263" indent="-449263">
              <a:buFont typeface="Arial" charset="0"/>
              <a:buChar char="•"/>
              <a:defRPr/>
            </a:pPr>
            <a:r>
              <a:rPr lang="ru-RU" sz="2800" dirty="0"/>
              <a:t>Взгляды меркантилистов на внешнюю торговлю.</a:t>
            </a:r>
          </a:p>
          <a:p>
            <a:pPr marL="449263" indent="-449263">
              <a:buFont typeface="Arial" charset="0"/>
              <a:buChar char="•"/>
              <a:defRPr/>
            </a:pPr>
            <a:r>
              <a:rPr lang="ru-RU" sz="2800" dirty="0"/>
              <a:t>Теория абсолютного преимущества А. Смита.</a:t>
            </a:r>
          </a:p>
          <a:p>
            <a:pPr marL="449263" indent="-449263">
              <a:buFont typeface="Arial" charset="0"/>
              <a:buChar char="•"/>
              <a:defRPr/>
            </a:pPr>
            <a:r>
              <a:rPr lang="ru-RU" sz="2800" dirty="0"/>
              <a:t>Теория сравнительного преимущества Д. Рикардо.</a:t>
            </a:r>
          </a:p>
          <a:p>
            <a:pPr marL="449263" indent="-449263">
              <a:buFont typeface="Arial" charset="0"/>
              <a:buChar char="•"/>
              <a:defRPr/>
            </a:pPr>
            <a:r>
              <a:rPr lang="ru-RU" sz="2800" dirty="0"/>
              <a:t>Теория внешней торговли </a:t>
            </a:r>
            <a:r>
              <a:rPr lang="ru-RU" sz="2800" dirty="0" err="1"/>
              <a:t>Хекшера</a:t>
            </a:r>
            <a:r>
              <a:rPr lang="ru-RU" sz="2800" dirty="0"/>
              <a:t> – Олина.</a:t>
            </a:r>
          </a:p>
          <a:p>
            <a:pPr marL="449263" indent="-449263">
              <a:buFont typeface="Arial" charset="0"/>
              <a:buChar char="•"/>
              <a:defRPr/>
            </a:pPr>
            <a:r>
              <a:rPr lang="ru-RU" sz="2800" dirty="0"/>
              <a:t>Теория международной конкуренции М. Портера.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/>
          </a:p>
        </p:txBody>
      </p:sp>
      <p:sp>
        <p:nvSpPr>
          <p:cNvPr id="23554" name="Номер слайда 2">
            <a:extLst>
              <a:ext uri="{FF2B5EF4-FFF2-40B4-BE49-F238E27FC236}">
                <a16:creationId xmlns:a16="http://schemas.microsoft.com/office/drawing/2014/main" id="{16CFB7AA-62AF-AE53-9132-B82A9F62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18F89-9DB3-0043-BDF5-C8CC4300C506}" type="slidenum">
              <a:rPr lang="ru-RU" altLang="ru-RU" sz="2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3A95E59B-401A-400E-09A7-3D7942F66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711200"/>
            <a:ext cx="9930814" cy="5253038"/>
          </a:xfrm>
        </p:spPr>
        <p:txBody>
          <a:bodyPr rtlCol="0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b="1" dirty="0"/>
              <a:t>Меркантилизм: </a:t>
            </a:r>
          </a:p>
          <a:p>
            <a:pPr marL="360363" indent="-360363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dirty="0"/>
              <a:t>прибыль как «прибыль от отчуждения» </a:t>
            </a:r>
          </a:p>
          <a:p>
            <a:pPr marL="360363" indent="-360363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dirty="0"/>
              <a:t>«ножницы цен» </a:t>
            </a:r>
          </a:p>
          <a:p>
            <a:pPr>
              <a:lnSpc>
                <a:spcPct val="130000"/>
              </a:lnSpc>
              <a:defRPr/>
            </a:pPr>
            <a:r>
              <a:rPr lang="ru-RU" b="1" dirty="0"/>
              <a:t>Ранний меркантилизм </a:t>
            </a:r>
            <a:r>
              <a:rPr lang="ru-RU" dirty="0"/>
              <a:t>– теория денежного баланса.</a:t>
            </a:r>
          </a:p>
          <a:p>
            <a:pPr>
              <a:lnSpc>
                <a:spcPct val="130000"/>
              </a:lnSpc>
              <a:defRPr/>
            </a:pPr>
            <a:r>
              <a:rPr lang="ru-RU" b="1" dirty="0"/>
              <a:t>Поздний меркантилизм </a:t>
            </a:r>
            <a:r>
              <a:rPr lang="ru-RU" dirty="0"/>
              <a:t>– теория торгового баланса.</a:t>
            </a:r>
          </a:p>
          <a:p>
            <a:pPr>
              <a:lnSpc>
                <a:spcPct val="130000"/>
              </a:lnSpc>
              <a:defRPr/>
            </a:pPr>
            <a:endParaRPr lang="ru-RU" b="1" dirty="0"/>
          </a:p>
          <a:p>
            <a:pPr>
              <a:lnSpc>
                <a:spcPct val="130000"/>
              </a:lnSpc>
              <a:defRPr/>
            </a:pPr>
            <a:r>
              <a:rPr lang="ru-RU" b="1" dirty="0"/>
              <a:t>Политика меркантилизма:  </a:t>
            </a:r>
          </a:p>
          <a:p>
            <a:pPr marL="360363" indent="-360363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dirty="0"/>
              <a:t>торговая экспансия</a:t>
            </a:r>
          </a:p>
          <a:p>
            <a:pPr marL="360363" indent="-360363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dirty="0"/>
              <a:t>протекционизм </a:t>
            </a:r>
          </a:p>
          <a:p>
            <a:pPr marL="360363" indent="-360363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dirty="0"/>
              <a:t>ценовой сговор</a:t>
            </a:r>
          </a:p>
        </p:txBody>
      </p:sp>
      <p:sp>
        <p:nvSpPr>
          <p:cNvPr id="25602" name="Номер слайда 2">
            <a:extLst>
              <a:ext uri="{FF2B5EF4-FFF2-40B4-BE49-F238E27FC236}">
                <a16:creationId xmlns:a16="http://schemas.microsoft.com/office/drawing/2014/main" id="{9AE87D50-F52D-9BB8-4D27-4868D7C6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7986A97B-0578-B34A-B89C-CED48E5948A0}" type="slidenum">
              <a:rPr lang="ru-RU" altLang="ru-RU" sz="1800"/>
              <a:pPr algn="l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8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54AB742-44A6-4CDD-B54A-818846AF8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EB537CF-9F5E-463A-AD3C-13736406C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3499" y="319598"/>
            <a:ext cx="3110997" cy="3301428"/>
            <a:chOff x="5443499" y="319598"/>
            <a:chExt cx="3110997" cy="3301428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F703EF8-1E43-4439-8CB5-179C7C75A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3499" y="319598"/>
              <a:ext cx="3110997" cy="3301428"/>
            </a:xfrm>
            <a:custGeom>
              <a:avLst/>
              <a:gdLst>
                <a:gd name="connsiteX0" fmla="*/ 1431069 w 3110997"/>
                <a:gd name="connsiteY0" fmla="*/ 1514 h 3301428"/>
                <a:gd name="connsiteX1" fmla="*/ 1946520 w 3110997"/>
                <a:gd name="connsiteY1" fmla="*/ 42088 h 3301428"/>
                <a:gd name="connsiteX2" fmla="*/ 2402721 w 3110997"/>
                <a:gd name="connsiteY2" fmla="*/ 303594 h 3301428"/>
                <a:gd name="connsiteX3" fmla="*/ 2762423 w 3110997"/>
                <a:gd name="connsiteY3" fmla="*/ 889436 h 3301428"/>
                <a:gd name="connsiteX4" fmla="*/ 2828518 w 3110997"/>
                <a:gd name="connsiteY4" fmla="*/ 1015773 h 3301428"/>
                <a:gd name="connsiteX5" fmla="*/ 3094962 w 3110997"/>
                <a:gd name="connsiteY5" fmla="*/ 2001284 h 3301428"/>
                <a:gd name="connsiteX6" fmla="*/ 2157067 w 3110997"/>
                <a:gd name="connsiteY6" fmla="*/ 3054444 h 3301428"/>
                <a:gd name="connsiteX7" fmla="*/ 1950853 w 3110997"/>
                <a:gd name="connsiteY7" fmla="*/ 3146478 h 3301428"/>
                <a:gd name="connsiteX8" fmla="*/ 1329246 w 3110997"/>
                <a:gd name="connsiteY8" fmla="*/ 3288753 h 3301428"/>
                <a:gd name="connsiteX9" fmla="*/ 740145 w 3110997"/>
                <a:gd name="connsiteY9" fmla="*/ 3019378 h 3301428"/>
                <a:gd name="connsiteX10" fmla="*/ 288773 w 3110997"/>
                <a:gd name="connsiteY10" fmla="*/ 2499557 h 3301428"/>
                <a:gd name="connsiteX11" fmla="*/ 35659 w 3110997"/>
                <a:gd name="connsiteY11" fmla="*/ 1823964 h 3301428"/>
                <a:gd name="connsiteX12" fmla="*/ 31208 w 3110997"/>
                <a:gd name="connsiteY12" fmla="*/ 1116817 h 3301428"/>
                <a:gd name="connsiteX13" fmla="*/ 266830 w 3110997"/>
                <a:gd name="connsiteY13" fmla="*/ 556451 h 3301428"/>
                <a:gd name="connsiteX14" fmla="*/ 683944 w 3110997"/>
                <a:gd name="connsiteY14" fmla="*/ 194390 h 3301428"/>
                <a:gd name="connsiteX15" fmla="*/ 1431069 w 3110997"/>
                <a:gd name="connsiteY15" fmla="*/ 1514 h 330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10997" h="3301428">
                  <a:moveTo>
                    <a:pt x="1431069" y="1514"/>
                  </a:moveTo>
                  <a:cubicBezTo>
                    <a:pt x="1596908" y="-4789"/>
                    <a:pt x="1770176" y="8561"/>
                    <a:pt x="1946520" y="42088"/>
                  </a:cubicBezTo>
                  <a:cubicBezTo>
                    <a:pt x="2134136" y="77759"/>
                    <a:pt x="2274818" y="158432"/>
                    <a:pt x="2402721" y="303594"/>
                  </a:cubicBezTo>
                  <a:cubicBezTo>
                    <a:pt x="2536515" y="455435"/>
                    <a:pt x="2646258" y="666231"/>
                    <a:pt x="2762423" y="889436"/>
                  </a:cubicBezTo>
                  <a:cubicBezTo>
                    <a:pt x="2783822" y="930610"/>
                    <a:pt x="2805992" y="973158"/>
                    <a:pt x="2828518" y="1015773"/>
                  </a:cubicBezTo>
                  <a:cubicBezTo>
                    <a:pt x="3030101" y="1397216"/>
                    <a:pt x="3157590" y="1671880"/>
                    <a:pt x="3094962" y="2001284"/>
                  </a:cubicBezTo>
                  <a:cubicBezTo>
                    <a:pt x="2999536" y="2503193"/>
                    <a:pt x="2719052" y="2818175"/>
                    <a:pt x="2157067" y="3054444"/>
                  </a:cubicBezTo>
                  <a:cubicBezTo>
                    <a:pt x="2083511" y="3085361"/>
                    <a:pt x="2016053" y="3116427"/>
                    <a:pt x="1950853" y="3146478"/>
                  </a:cubicBezTo>
                  <a:cubicBezTo>
                    <a:pt x="1680527" y="3271008"/>
                    <a:pt x="1541221" y="3329055"/>
                    <a:pt x="1329246" y="3288753"/>
                  </a:cubicBezTo>
                  <a:cubicBezTo>
                    <a:pt x="1118766" y="3248736"/>
                    <a:pt x="920572" y="3158068"/>
                    <a:pt x="740145" y="3019378"/>
                  </a:cubicBezTo>
                  <a:cubicBezTo>
                    <a:pt x="563651" y="2883673"/>
                    <a:pt x="411737" y="2708752"/>
                    <a:pt x="288773" y="2499557"/>
                  </a:cubicBezTo>
                  <a:cubicBezTo>
                    <a:pt x="167863" y="2293930"/>
                    <a:pt x="80312" y="2060356"/>
                    <a:pt x="35659" y="1823964"/>
                  </a:cubicBezTo>
                  <a:cubicBezTo>
                    <a:pt x="-10360" y="1581177"/>
                    <a:pt x="-11829" y="1343178"/>
                    <a:pt x="31208" y="1116817"/>
                  </a:cubicBezTo>
                  <a:cubicBezTo>
                    <a:pt x="71795" y="903345"/>
                    <a:pt x="151102" y="714850"/>
                    <a:pt x="266830" y="556451"/>
                  </a:cubicBezTo>
                  <a:cubicBezTo>
                    <a:pt x="375349" y="408016"/>
                    <a:pt x="515707" y="286208"/>
                    <a:pt x="683944" y="194390"/>
                  </a:cubicBezTo>
                  <a:cubicBezTo>
                    <a:pt x="898912" y="77121"/>
                    <a:pt x="1154672" y="12021"/>
                    <a:pt x="1431069" y="1514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DFB2FC3-C3AA-44DA-A135-10AFA65B8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75604" y="443150"/>
              <a:ext cx="2805016" cy="3049345"/>
            </a:xfrm>
            <a:custGeom>
              <a:avLst/>
              <a:gdLst>
                <a:gd name="connsiteX0" fmla="*/ 1448892 w 2805016"/>
                <a:gd name="connsiteY0" fmla="*/ 1295 h 3049345"/>
                <a:gd name="connsiteX1" fmla="*/ 1762036 w 2805016"/>
                <a:gd name="connsiteY1" fmla="*/ 37054 h 3049345"/>
                <a:gd name="connsiteX2" fmla="*/ 2172496 w 2805016"/>
                <a:gd name="connsiteY2" fmla="*/ 276646 h 3049345"/>
                <a:gd name="connsiteX3" fmla="*/ 2494528 w 2805016"/>
                <a:gd name="connsiteY3" fmla="*/ 816190 h 3049345"/>
                <a:gd name="connsiteX4" fmla="*/ 2553622 w 2805016"/>
                <a:gd name="connsiteY4" fmla="*/ 932591 h 3049345"/>
                <a:gd name="connsiteX5" fmla="*/ 2789833 w 2805016"/>
                <a:gd name="connsiteY5" fmla="*/ 1841650 h 3049345"/>
                <a:gd name="connsiteX6" fmla="*/ 1939259 w 2805016"/>
                <a:gd name="connsiteY6" fmla="*/ 2818274 h 3049345"/>
                <a:gd name="connsiteX7" fmla="*/ 1752834 w 2805016"/>
                <a:gd name="connsiteY7" fmla="*/ 2904144 h 3049345"/>
                <a:gd name="connsiteX8" fmla="*/ 1191447 w 2805016"/>
                <a:gd name="connsiteY8" fmla="*/ 3038170 h 3049345"/>
                <a:gd name="connsiteX9" fmla="*/ 661126 w 2805016"/>
                <a:gd name="connsiteY9" fmla="*/ 2791872 h 3049345"/>
                <a:gd name="connsiteX10" fmla="*/ 256115 w 2805016"/>
                <a:gd name="connsiteY10" fmla="*/ 2313690 h 3049345"/>
                <a:gd name="connsiteX11" fmla="*/ 30620 w 2805016"/>
                <a:gd name="connsiteY11" fmla="*/ 1690804 h 3049345"/>
                <a:gd name="connsiteX12" fmla="*/ 29591 w 2805016"/>
                <a:gd name="connsiteY12" fmla="*/ 1037726 h 3049345"/>
                <a:gd name="connsiteX13" fmla="*/ 244525 w 2805016"/>
                <a:gd name="connsiteY13" fmla="*/ 519197 h 3049345"/>
                <a:gd name="connsiteX14" fmla="*/ 622356 w 2805016"/>
                <a:gd name="connsiteY14" fmla="*/ 183048 h 3049345"/>
                <a:gd name="connsiteX15" fmla="*/ 1448892 w 2805016"/>
                <a:gd name="connsiteY15" fmla="*/ 1295 h 304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05016" h="3049345">
                  <a:moveTo>
                    <a:pt x="1448892" y="1295"/>
                  </a:moveTo>
                  <a:cubicBezTo>
                    <a:pt x="1551302" y="5038"/>
                    <a:pt x="1656071" y="16908"/>
                    <a:pt x="1762036" y="37054"/>
                  </a:cubicBezTo>
                  <a:cubicBezTo>
                    <a:pt x="1931145" y="69206"/>
                    <a:pt x="2057720" y="143119"/>
                    <a:pt x="2172496" y="276646"/>
                  </a:cubicBezTo>
                  <a:cubicBezTo>
                    <a:pt x="2292557" y="416316"/>
                    <a:pt x="2390672" y="610536"/>
                    <a:pt x="2494528" y="816190"/>
                  </a:cubicBezTo>
                  <a:cubicBezTo>
                    <a:pt x="2513659" y="854126"/>
                    <a:pt x="2533480" y="893328"/>
                    <a:pt x="2553622" y="932591"/>
                  </a:cubicBezTo>
                  <a:cubicBezTo>
                    <a:pt x="2733870" y="1284027"/>
                    <a:pt x="2847724" y="1537159"/>
                    <a:pt x="2789833" y="1841650"/>
                  </a:cubicBezTo>
                  <a:cubicBezTo>
                    <a:pt x="2701624" y="2305599"/>
                    <a:pt x="2447254" y="2597690"/>
                    <a:pt x="1939259" y="2818274"/>
                  </a:cubicBezTo>
                  <a:cubicBezTo>
                    <a:pt x="1872770" y="2847138"/>
                    <a:pt x="1811781" y="2876114"/>
                    <a:pt x="1752834" y="2904144"/>
                  </a:cubicBezTo>
                  <a:cubicBezTo>
                    <a:pt x="1508432" y="3020297"/>
                    <a:pt x="1382512" y="3074496"/>
                    <a:pt x="1191447" y="3038170"/>
                  </a:cubicBezTo>
                  <a:cubicBezTo>
                    <a:pt x="1001732" y="3002100"/>
                    <a:pt x="823313" y="2919199"/>
                    <a:pt x="661126" y="2791872"/>
                  </a:cubicBezTo>
                  <a:cubicBezTo>
                    <a:pt x="502474" y="2667286"/>
                    <a:pt x="366163" y="2506376"/>
                    <a:pt x="256115" y="2313690"/>
                  </a:cubicBezTo>
                  <a:cubicBezTo>
                    <a:pt x="147904" y="2124290"/>
                    <a:pt x="69906" y="1908939"/>
                    <a:pt x="30620" y="1690804"/>
                  </a:cubicBezTo>
                  <a:cubicBezTo>
                    <a:pt x="-9871" y="1466769"/>
                    <a:pt x="-10191" y="1246967"/>
                    <a:pt x="29591" y="1037726"/>
                  </a:cubicBezTo>
                  <a:cubicBezTo>
                    <a:pt x="67109" y="840400"/>
                    <a:pt x="139452" y="665977"/>
                    <a:pt x="244525" y="519197"/>
                  </a:cubicBezTo>
                  <a:cubicBezTo>
                    <a:pt x="343054" y="381648"/>
                    <a:pt x="470192" y="268558"/>
                    <a:pt x="622356" y="183048"/>
                  </a:cubicBezTo>
                  <a:cubicBezTo>
                    <a:pt x="855671" y="51991"/>
                    <a:pt x="1141662" y="-9932"/>
                    <a:pt x="1448892" y="1295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C9006AC-14D0-4A9C-BE11-F61AB5B8D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93466" y="623454"/>
              <a:ext cx="2567901" cy="2687367"/>
            </a:xfrm>
            <a:custGeom>
              <a:avLst/>
              <a:gdLst>
                <a:gd name="connsiteX0" fmla="*/ 1177679 w 2567901"/>
                <a:gd name="connsiteY0" fmla="*/ 1063 h 2687367"/>
                <a:gd name="connsiteX1" fmla="*/ 1603094 w 2567901"/>
                <a:gd name="connsiteY1" fmla="*/ 35223 h 2687367"/>
                <a:gd name="connsiteX2" fmla="*/ 1980105 w 2567901"/>
                <a:gd name="connsiteY2" fmla="*/ 249099 h 2687367"/>
                <a:gd name="connsiteX3" fmla="*/ 2278200 w 2567901"/>
                <a:gd name="connsiteY3" fmla="*/ 726784 h 2687367"/>
                <a:gd name="connsiteX4" fmla="*/ 2333016 w 2567901"/>
                <a:gd name="connsiteY4" fmla="*/ 829771 h 2687367"/>
                <a:gd name="connsiteX5" fmla="*/ 2555036 w 2567901"/>
                <a:gd name="connsiteY5" fmla="*/ 1632596 h 2687367"/>
                <a:gd name="connsiteX6" fmla="*/ 1783436 w 2567901"/>
                <a:gd name="connsiteY6" fmla="*/ 2487849 h 2687367"/>
                <a:gd name="connsiteX7" fmla="*/ 1613480 w 2567901"/>
                <a:gd name="connsiteY7" fmla="*/ 2562316 h 2687367"/>
                <a:gd name="connsiteX8" fmla="*/ 1100869 w 2567901"/>
                <a:gd name="connsiteY8" fmla="*/ 2676769 h 2687367"/>
                <a:gd name="connsiteX9" fmla="*/ 614178 w 2567901"/>
                <a:gd name="connsiteY9" fmla="*/ 2456196 h 2687367"/>
                <a:gd name="connsiteX10" fmla="*/ 240586 w 2567901"/>
                <a:gd name="connsiteY10" fmla="*/ 2032054 h 2687367"/>
                <a:gd name="connsiteX11" fmla="*/ 30245 w 2567901"/>
                <a:gd name="connsiteY11" fmla="*/ 1481541 h 2687367"/>
                <a:gd name="connsiteX12" fmla="*/ 25021 w 2567901"/>
                <a:gd name="connsiteY12" fmla="*/ 905889 h 2687367"/>
                <a:gd name="connsiteX13" fmla="*/ 218217 w 2567901"/>
                <a:gd name="connsiteY13" fmla="*/ 450248 h 2687367"/>
                <a:gd name="connsiteX14" fmla="*/ 561607 w 2567901"/>
                <a:gd name="connsiteY14" fmla="*/ 156432 h 2687367"/>
                <a:gd name="connsiteX15" fmla="*/ 1177679 w 2567901"/>
                <a:gd name="connsiteY15" fmla="*/ 1063 h 268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67901" h="2687367">
                  <a:moveTo>
                    <a:pt x="1177679" y="1063"/>
                  </a:moveTo>
                  <a:cubicBezTo>
                    <a:pt x="1314507" y="-3704"/>
                    <a:pt x="1457510" y="7543"/>
                    <a:pt x="1603094" y="35223"/>
                  </a:cubicBezTo>
                  <a:cubicBezTo>
                    <a:pt x="1757985" y="64671"/>
                    <a:pt x="1874247" y="130651"/>
                    <a:pt x="1980105" y="249099"/>
                  </a:cubicBezTo>
                  <a:cubicBezTo>
                    <a:pt x="2090840" y="372996"/>
                    <a:pt x="2181857" y="544832"/>
                    <a:pt x="2278200" y="726784"/>
                  </a:cubicBezTo>
                  <a:cubicBezTo>
                    <a:pt x="2295948" y="760348"/>
                    <a:pt x="2314335" y="795032"/>
                    <a:pt x="2333016" y="829771"/>
                  </a:cubicBezTo>
                  <a:cubicBezTo>
                    <a:pt x="2500190" y="1140721"/>
                    <a:pt x="2605991" y="1364587"/>
                    <a:pt x="2555036" y="1632596"/>
                  </a:cubicBezTo>
                  <a:cubicBezTo>
                    <a:pt x="2477395" y="2040959"/>
                    <a:pt x="2246644" y="2296751"/>
                    <a:pt x="1783436" y="2487849"/>
                  </a:cubicBezTo>
                  <a:cubicBezTo>
                    <a:pt x="1722809" y="2512855"/>
                    <a:pt x="1667214" y="2537996"/>
                    <a:pt x="1613480" y="2562316"/>
                  </a:cubicBezTo>
                  <a:cubicBezTo>
                    <a:pt x="1390692" y="2663095"/>
                    <a:pt x="1275870" y="2710042"/>
                    <a:pt x="1100869" y="2676769"/>
                  </a:cubicBezTo>
                  <a:cubicBezTo>
                    <a:pt x="927103" y="2643732"/>
                    <a:pt x="763363" y="2569490"/>
                    <a:pt x="614178" y="2456196"/>
                  </a:cubicBezTo>
                  <a:cubicBezTo>
                    <a:pt x="468245" y="2345340"/>
                    <a:pt x="342509" y="2202615"/>
                    <a:pt x="240586" y="2032054"/>
                  </a:cubicBezTo>
                  <a:cubicBezTo>
                    <a:pt x="140365" y="1864400"/>
                    <a:pt x="67610" y="1674071"/>
                    <a:pt x="30245" y="1481541"/>
                  </a:cubicBezTo>
                  <a:cubicBezTo>
                    <a:pt x="-8261" y="1283803"/>
                    <a:pt x="-9994" y="1090060"/>
                    <a:pt x="25021" y="905889"/>
                  </a:cubicBezTo>
                  <a:cubicBezTo>
                    <a:pt x="58043" y="732204"/>
                    <a:pt x="123071" y="578936"/>
                    <a:pt x="218217" y="450248"/>
                  </a:cubicBezTo>
                  <a:cubicBezTo>
                    <a:pt x="307436" y="329654"/>
                    <a:pt x="422987" y="230806"/>
                    <a:pt x="561607" y="156432"/>
                  </a:cubicBezTo>
                  <a:cubicBezTo>
                    <a:pt x="738731" y="61442"/>
                    <a:pt x="949631" y="9010"/>
                    <a:pt x="1177679" y="1063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7EE97F1-3EFC-4812-BCD8-BAFDC3EE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1772" y="0"/>
            <a:ext cx="3580076" cy="3029264"/>
            <a:chOff x="8611772" y="0"/>
            <a:chExt cx="3580076" cy="3029264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B02D12A-0B1A-459E-8D70-2772831B9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87256" y="0"/>
              <a:ext cx="3404592" cy="2880968"/>
            </a:xfrm>
            <a:custGeom>
              <a:avLst/>
              <a:gdLst>
                <a:gd name="connsiteX0" fmla="*/ 30625 w 3404592"/>
                <a:gd name="connsiteY0" fmla="*/ 0 h 2880968"/>
                <a:gd name="connsiteX1" fmla="*/ 3404591 w 3404592"/>
                <a:gd name="connsiteY1" fmla="*/ 0 h 2880968"/>
                <a:gd name="connsiteX2" fmla="*/ 3404592 w 3404592"/>
                <a:gd name="connsiteY2" fmla="*/ 2363677 h 2880968"/>
                <a:gd name="connsiteX3" fmla="*/ 3368234 w 3404592"/>
                <a:gd name="connsiteY3" fmla="*/ 2400463 h 2880968"/>
                <a:gd name="connsiteX4" fmla="*/ 2673169 w 3404592"/>
                <a:gd name="connsiteY4" fmla="*/ 2691710 h 2880968"/>
                <a:gd name="connsiteX5" fmla="*/ 2383908 w 3404592"/>
                <a:gd name="connsiteY5" fmla="*/ 2766733 h 2880968"/>
                <a:gd name="connsiteX6" fmla="*/ 580011 w 3404592"/>
                <a:gd name="connsiteY6" fmla="*/ 2455996 h 2880968"/>
                <a:gd name="connsiteX7" fmla="*/ 103935 w 3404592"/>
                <a:gd name="connsiteY7" fmla="*/ 1224395 h 2880968"/>
                <a:gd name="connsiteX8" fmla="*/ 76737 w 3404592"/>
                <a:gd name="connsiteY8" fmla="*/ 1040246 h 2880968"/>
                <a:gd name="connsiteX9" fmla="*/ 6986 w 3404592"/>
                <a:gd name="connsiteY9" fmla="*/ 142569 h 288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4592" h="2880968">
                  <a:moveTo>
                    <a:pt x="30625" y="0"/>
                  </a:moveTo>
                  <a:lnTo>
                    <a:pt x="3404591" y="0"/>
                  </a:lnTo>
                  <a:lnTo>
                    <a:pt x="3404592" y="2363677"/>
                  </a:lnTo>
                  <a:lnTo>
                    <a:pt x="3368234" y="2400463"/>
                  </a:lnTo>
                  <a:cubicBezTo>
                    <a:pt x="3196560" y="2556781"/>
                    <a:pt x="3007578" y="2609148"/>
                    <a:pt x="2673169" y="2691710"/>
                  </a:cubicBezTo>
                  <a:cubicBezTo>
                    <a:pt x="2580978" y="2714454"/>
                    <a:pt x="2485617" y="2738008"/>
                    <a:pt x="2383908" y="2766733"/>
                  </a:cubicBezTo>
                  <a:cubicBezTo>
                    <a:pt x="1606788" y="2986132"/>
                    <a:pt x="1067300" y="2893177"/>
                    <a:pt x="580011" y="2455996"/>
                  </a:cubicBezTo>
                  <a:cubicBezTo>
                    <a:pt x="260201" y="2169073"/>
                    <a:pt x="183906" y="1782048"/>
                    <a:pt x="103935" y="1224395"/>
                  </a:cubicBezTo>
                  <a:cubicBezTo>
                    <a:pt x="95007" y="1162089"/>
                    <a:pt x="85753" y="1100145"/>
                    <a:pt x="76737" y="1040246"/>
                  </a:cubicBezTo>
                  <a:cubicBezTo>
                    <a:pt x="28042" y="715402"/>
                    <a:pt x="-17905" y="408591"/>
                    <a:pt x="6986" y="14256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D3DED5B-9FB2-439B-A341-F0AF0B9F3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11772" y="0"/>
              <a:ext cx="3580076" cy="3029264"/>
            </a:xfrm>
            <a:custGeom>
              <a:avLst/>
              <a:gdLst>
                <a:gd name="connsiteX0" fmla="*/ 19381 w 3580076"/>
                <a:gd name="connsiteY0" fmla="*/ 0 h 3029264"/>
                <a:gd name="connsiteX1" fmla="*/ 3580076 w 3580076"/>
                <a:gd name="connsiteY1" fmla="*/ 0 h 3029264"/>
                <a:gd name="connsiteX2" fmla="*/ 3580076 w 3580076"/>
                <a:gd name="connsiteY2" fmla="*/ 2559343 h 3029264"/>
                <a:gd name="connsiteX3" fmla="*/ 3556258 w 3580076"/>
                <a:gd name="connsiteY3" fmla="*/ 2578706 h 3029264"/>
                <a:gd name="connsiteX4" fmla="*/ 2887450 w 3580076"/>
                <a:gd name="connsiteY4" fmla="*/ 2826324 h 3029264"/>
                <a:gd name="connsiteX5" fmla="*/ 2575407 w 3580076"/>
                <a:gd name="connsiteY5" fmla="*/ 2906908 h 3029264"/>
                <a:gd name="connsiteX6" fmla="*/ 628491 w 3580076"/>
                <a:gd name="connsiteY6" fmla="*/ 2569492 h 3029264"/>
                <a:gd name="connsiteX7" fmla="*/ 113276 w 3580076"/>
                <a:gd name="connsiteY7" fmla="*/ 1240251 h 3029264"/>
                <a:gd name="connsiteX8" fmla="*/ 83702 w 3580076"/>
                <a:gd name="connsiteY8" fmla="*/ 1041556 h 3029264"/>
                <a:gd name="connsiteX9" fmla="*/ 7347 w 3580076"/>
                <a:gd name="connsiteY9" fmla="*/ 73049 h 30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0076" h="3029264">
                  <a:moveTo>
                    <a:pt x="19381" y="0"/>
                  </a:moveTo>
                  <a:lnTo>
                    <a:pt x="3580076" y="0"/>
                  </a:lnTo>
                  <a:lnTo>
                    <a:pt x="3580076" y="2559343"/>
                  </a:lnTo>
                  <a:lnTo>
                    <a:pt x="3556258" y="2578706"/>
                  </a:lnTo>
                  <a:cubicBezTo>
                    <a:pt x="3390615" y="2698133"/>
                    <a:pt x="3196665" y="2750327"/>
                    <a:pt x="2887450" y="2826324"/>
                  </a:cubicBezTo>
                  <a:cubicBezTo>
                    <a:pt x="2787996" y="2850747"/>
                    <a:pt x="2685123" y="2876042"/>
                    <a:pt x="2575407" y="2906908"/>
                  </a:cubicBezTo>
                  <a:cubicBezTo>
                    <a:pt x="1737105" y="3142655"/>
                    <a:pt x="1154843" y="3041718"/>
                    <a:pt x="628491" y="2569492"/>
                  </a:cubicBezTo>
                  <a:cubicBezTo>
                    <a:pt x="283045" y="2259569"/>
                    <a:pt x="200247" y="1841949"/>
                    <a:pt x="113276" y="1240251"/>
                  </a:cubicBezTo>
                  <a:cubicBezTo>
                    <a:pt x="103566" y="1173024"/>
                    <a:pt x="93505" y="1106186"/>
                    <a:pt x="83702" y="1041556"/>
                  </a:cubicBezTo>
                  <a:cubicBezTo>
                    <a:pt x="30763" y="691052"/>
                    <a:pt x="-19190" y="360006"/>
                    <a:pt x="7347" y="7304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548DE56-0D2D-41D3-8B56-C6B37908F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7970" y="0"/>
              <a:ext cx="3293877" cy="2743212"/>
            </a:xfrm>
            <a:custGeom>
              <a:avLst/>
              <a:gdLst>
                <a:gd name="connsiteX0" fmla="*/ 37772 w 3293877"/>
                <a:gd name="connsiteY0" fmla="*/ 0 h 2743212"/>
                <a:gd name="connsiteX1" fmla="*/ 3293877 w 3293877"/>
                <a:gd name="connsiteY1" fmla="*/ 0 h 2743212"/>
                <a:gd name="connsiteX2" fmla="*/ 3293877 w 3293877"/>
                <a:gd name="connsiteY2" fmla="*/ 2133887 h 2743212"/>
                <a:gd name="connsiteX3" fmla="*/ 3222757 w 3293877"/>
                <a:gd name="connsiteY3" fmla="*/ 2223039 h 2743212"/>
                <a:gd name="connsiteX4" fmla="*/ 2503136 w 3293877"/>
                <a:gd name="connsiteY4" fmla="*/ 2565392 h 2743212"/>
                <a:gd name="connsiteX5" fmla="*/ 2232111 w 3293877"/>
                <a:gd name="connsiteY5" fmla="*/ 2635826 h 2743212"/>
                <a:gd name="connsiteX6" fmla="*/ 542319 w 3293877"/>
                <a:gd name="connsiteY6" fmla="*/ 2345567 h 2743212"/>
                <a:gd name="connsiteX7" fmla="*/ 96920 w 3293877"/>
                <a:gd name="connsiteY7" fmla="*/ 1191868 h 2743212"/>
                <a:gd name="connsiteX8" fmla="*/ 71529 w 3293877"/>
                <a:gd name="connsiteY8" fmla="*/ 1019346 h 2743212"/>
                <a:gd name="connsiteX9" fmla="*/ 6623 w 3293877"/>
                <a:gd name="connsiteY9" fmla="*/ 178315 h 2743212"/>
                <a:gd name="connsiteX10" fmla="*/ 34833 w 3293877"/>
                <a:gd name="connsiteY10" fmla="*/ 8680 h 274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3877" h="2743212">
                  <a:moveTo>
                    <a:pt x="37772" y="0"/>
                  </a:moveTo>
                  <a:lnTo>
                    <a:pt x="3293877" y="0"/>
                  </a:lnTo>
                  <a:lnTo>
                    <a:pt x="3293877" y="2133887"/>
                  </a:lnTo>
                  <a:lnTo>
                    <a:pt x="3222757" y="2223039"/>
                  </a:lnTo>
                  <a:cubicBezTo>
                    <a:pt x="3041339" y="2425251"/>
                    <a:pt x="2861221" y="2476800"/>
                    <a:pt x="2503136" y="2565392"/>
                  </a:cubicBezTo>
                  <a:cubicBezTo>
                    <a:pt x="2416757" y="2586746"/>
                    <a:pt x="2327408" y="2608861"/>
                    <a:pt x="2232111" y="2635826"/>
                  </a:cubicBezTo>
                  <a:cubicBezTo>
                    <a:pt x="1503976" y="2841768"/>
                    <a:pt x="998612" y="2754939"/>
                    <a:pt x="542319" y="2345567"/>
                  </a:cubicBezTo>
                  <a:cubicBezTo>
                    <a:pt x="242852" y="2076894"/>
                    <a:pt x="171565" y="1714314"/>
                    <a:pt x="96920" y="1191868"/>
                  </a:cubicBezTo>
                  <a:cubicBezTo>
                    <a:pt x="88586" y="1133496"/>
                    <a:pt x="79946" y="1075462"/>
                    <a:pt x="71529" y="1019346"/>
                  </a:cubicBezTo>
                  <a:cubicBezTo>
                    <a:pt x="26070" y="715012"/>
                    <a:pt x="-16826" y="427572"/>
                    <a:pt x="6623" y="178315"/>
                  </a:cubicBezTo>
                  <a:cubicBezTo>
                    <a:pt x="12226" y="118742"/>
                    <a:pt x="21526" y="62431"/>
                    <a:pt x="34833" y="868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66F884D-C8C7-413B-842D-2DEA05D32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0493" y="3105611"/>
            <a:ext cx="6141507" cy="3752390"/>
            <a:chOff x="6050493" y="3105611"/>
            <a:chExt cx="6141507" cy="3752390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0E28F44-72C3-41C0-9CB9-55195741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32156" y="3297832"/>
              <a:ext cx="5959692" cy="3560169"/>
            </a:xfrm>
            <a:custGeom>
              <a:avLst/>
              <a:gdLst>
                <a:gd name="connsiteX0" fmla="*/ 3008109 w 5959692"/>
                <a:gd name="connsiteY0" fmla="*/ 42 h 3560169"/>
                <a:gd name="connsiteX1" fmla="*/ 4702247 w 5959692"/>
                <a:gd name="connsiteY1" fmla="*/ 626282 h 3560169"/>
                <a:gd name="connsiteX2" fmla="*/ 5069411 w 5959692"/>
                <a:gd name="connsiteY2" fmla="*/ 865826 h 3560169"/>
                <a:gd name="connsiteX3" fmla="*/ 5895906 w 5959692"/>
                <a:gd name="connsiteY3" fmla="*/ 1594994 h 3560169"/>
                <a:gd name="connsiteX4" fmla="*/ 5959691 w 5959692"/>
                <a:gd name="connsiteY4" fmla="*/ 1728783 h 3560169"/>
                <a:gd name="connsiteX5" fmla="*/ 5959692 w 5959692"/>
                <a:gd name="connsiteY5" fmla="*/ 3560169 h 3560169"/>
                <a:gd name="connsiteX6" fmla="*/ 635 w 5959692"/>
                <a:gd name="connsiteY6" fmla="*/ 3560169 h 3560169"/>
                <a:gd name="connsiteX7" fmla="*/ 0 w 5959692"/>
                <a:gd name="connsiteY7" fmla="*/ 3534810 h 3560169"/>
                <a:gd name="connsiteX8" fmla="*/ 56896 w 5959692"/>
                <a:gd name="connsiteY8" fmla="*/ 3142342 h 3560169"/>
                <a:gd name="connsiteX9" fmla="*/ 605568 w 5959692"/>
                <a:gd name="connsiteY9" fmla="*/ 1932853 h 3560169"/>
                <a:gd name="connsiteX10" fmla="*/ 736162 w 5959692"/>
                <a:gd name="connsiteY10" fmla="*/ 1690788 h 3560169"/>
                <a:gd name="connsiteX11" fmla="*/ 2021319 w 5959692"/>
                <a:gd name="connsiteY11" fmla="*/ 209863 h 3560169"/>
                <a:gd name="connsiteX12" fmla="*/ 3008109 w 5959692"/>
                <a:gd name="connsiteY12" fmla="*/ 42 h 356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9692" h="3560169">
                  <a:moveTo>
                    <a:pt x="3008109" y="42"/>
                  </a:moveTo>
                  <a:cubicBezTo>
                    <a:pt x="3549058" y="3372"/>
                    <a:pt x="4091345" y="208628"/>
                    <a:pt x="4702247" y="626282"/>
                  </a:cubicBezTo>
                  <a:cubicBezTo>
                    <a:pt x="4830168" y="713755"/>
                    <a:pt x="4951806" y="791097"/>
                    <a:pt x="5069411" y="865826"/>
                  </a:cubicBezTo>
                  <a:cubicBezTo>
                    <a:pt x="5495976" y="1136988"/>
                    <a:pt x="5734167" y="1298128"/>
                    <a:pt x="5895906" y="1594994"/>
                  </a:cubicBezTo>
                  <a:lnTo>
                    <a:pt x="5959691" y="1728783"/>
                  </a:lnTo>
                  <a:lnTo>
                    <a:pt x="5959692" y="3560169"/>
                  </a:lnTo>
                  <a:lnTo>
                    <a:pt x="635" y="3560169"/>
                  </a:lnTo>
                  <a:lnTo>
                    <a:pt x="0" y="3534810"/>
                  </a:lnTo>
                  <a:cubicBezTo>
                    <a:pt x="2402" y="3407978"/>
                    <a:pt x="21463" y="3278501"/>
                    <a:pt x="56896" y="3142342"/>
                  </a:cubicBezTo>
                  <a:cubicBezTo>
                    <a:pt x="155720" y="2762537"/>
                    <a:pt x="374193" y="2359525"/>
                    <a:pt x="605568" y="1932853"/>
                  </a:cubicBezTo>
                  <a:cubicBezTo>
                    <a:pt x="648282" y="1854194"/>
                    <a:pt x="692359" y="1772817"/>
                    <a:pt x="736162" y="1690788"/>
                  </a:cubicBezTo>
                  <a:cubicBezTo>
                    <a:pt x="1128289" y="956620"/>
                    <a:pt x="1429537" y="456850"/>
                    <a:pt x="2021319" y="209863"/>
                  </a:cubicBezTo>
                  <a:cubicBezTo>
                    <a:pt x="2359453" y="68739"/>
                    <a:pt x="2683541" y="-1956"/>
                    <a:pt x="3008109" y="42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D646D3E-3C36-4B70-95F2-A1904224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50493" y="3105611"/>
              <a:ext cx="6141507" cy="3752389"/>
            </a:xfrm>
            <a:custGeom>
              <a:avLst/>
              <a:gdLst>
                <a:gd name="connsiteX0" fmla="*/ 3215595 w 6141507"/>
                <a:gd name="connsiteY0" fmla="*/ 37 h 3752389"/>
                <a:gd name="connsiteX1" fmla="*/ 5025810 w 6141507"/>
                <a:gd name="connsiteY1" fmla="*/ 667544 h 3752389"/>
                <a:gd name="connsiteX2" fmla="*/ 5418068 w 6141507"/>
                <a:gd name="connsiteY2" fmla="*/ 923043 h 3752389"/>
                <a:gd name="connsiteX3" fmla="*/ 6130109 w 6141507"/>
                <a:gd name="connsiteY3" fmla="*/ 1458777 h 3752389"/>
                <a:gd name="connsiteX4" fmla="*/ 6141506 w 6141507"/>
                <a:gd name="connsiteY4" fmla="*/ 1473047 h 3752389"/>
                <a:gd name="connsiteX5" fmla="*/ 6141507 w 6141507"/>
                <a:gd name="connsiteY5" fmla="*/ 3752389 h 3752389"/>
                <a:gd name="connsiteX6" fmla="*/ 0 w 6141507"/>
                <a:gd name="connsiteY6" fmla="*/ 3752389 h 3752389"/>
                <a:gd name="connsiteX7" fmla="*/ 7127 w 6141507"/>
                <a:gd name="connsiteY7" fmla="*/ 3638865 h 3752389"/>
                <a:gd name="connsiteX8" fmla="*/ 59603 w 6141507"/>
                <a:gd name="connsiteY8" fmla="*/ 3356358 h 3752389"/>
                <a:gd name="connsiteX9" fmla="*/ 646726 w 6141507"/>
                <a:gd name="connsiteY9" fmla="*/ 2064848 h 3752389"/>
                <a:gd name="connsiteX10" fmla="*/ 786444 w 6141507"/>
                <a:gd name="connsiteY10" fmla="*/ 1806355 h 3752389"/>
                <a:gd name="connsiteX11" fmla="*/ 2160845 w 6141507"/>
                <a:gd name="connsiteY11" fmla="*/ 224629 h 3752389"/>
                <a:gd name="connsiteX12" fmla="*/ 3215595 w 6141507"/>
                <a:gd name="connsiteY12" fmla="*/ 37 h 37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41507" h="3752389">
                  <a:moveTo>
                    <a:pt x="3215595" y="37"/>
                  </a:moveTo>
                  <a:cubicBezTo>
                    <a:pt x="3793727" y="3265"/>
                    <a:pt x="4373168" y="222053"/>
                    <a:pt x="5025810" y="667544"/>
                  </a:cubicBezTo>
                  <a:cubicBezTo>
                    <a:pt x="5162471" y="760846"/>
                    <a:pt x="5292423" y="843339"/>
                    <a:pt x="5418068" y="923043"/>
                  </a:cubicBezTo>
                  <a:cubicBezTo>
                    <a:pt x="5743584" y="1129628"/>
                    <a:pt x="5966418" y="1276344"/>
                    <a:pt x="6130109" y="1458777"/>
                  </a:cubicBezTo>
                  <a:lnTo>
                    <a:pt x="6141506" y="1473047"/>
                  </a:lnTo>
                  <a:lnTo>
                    <a:pt x="6141507" y="3752389"/>
                  </a:lnTo>
                  <a:lnTo>
                    <a:pt x="0" y="3752389"/>
                  </a:lnTo>
                  <a:lnTo>
                    <a:pt x="7127" y="3638865"/>
                  </a:lnTo>
                  <a:cubicBezTo>
                    <a:pt x="16780" y="3547020"/>
                    <a:pt x="34303" y="3453276"/>
                    <a:pt x="59603" y="3356358"/>
                  </a:cubicBezTo>
                  <a:cubicBezTo>
                    <a:pt x="165452" y="2950843"/>
                    <a:pt x="399187" y="2520480"/>
                    <a:pt x="646726" y="2064848"/>
                  </a:cubicBezTo>
                  <a:cubicBezTo>
                    <a:pt x="692424" y="1980851"/>
                    <a:pt x="739580" y="1893951"/>
                    <a:pt x="786444" y="1806355"/>
                  </a:cubicBezTo>
                  <a:cubicBezTo>
                    <a:pt x="1205972" y="1022363"/>
                    <a:pt x="1528233" y="488656"/>
                    <a:pt x="2160845" y="224629"/>
                  </a:cubicBezTo>
                  <a:cubicBezTo>
                    <a:pt x="2522310" y="73767"/>
                    <a:pt x="2868717" y="-1899"/>
                    <a:pt x="3215595" y="37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86D0CCB-AA1C-4777-977E-4DA1C256B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67814" y="3406834"/>
              <a:ext cx="5724034" cy="3451167"/>
            </a:xfrm>
            <a:custGeom>
              <a:avLst/>
              <a:gdLst>
                <a:gd name="connsiteX0" fmla="*/ 2808622 w 5724034"/>
                <a:gd name="connsiteY0" fmla="*/ 207 h 3451167"/>
                <a:gd name="connsiteX1" fmla="*/ 4400004 w 5724034"/>
                <a:gd name="connsiteY1" fmla="*/ 607462 h 3451167"/>
                <a:gd name="connsiteX2" fmla="*/ 4745277 w 5724034"/>
                <a:gd name="connsiteY2" fmla="*/ 837612 h 3451167"/>
                <a:gd name="connsiteX3" fmla="*/ 5584627 w 5724034"/>
                <a:gd name="connsiteY3" fmla="*/ 1665805 h 3451167"/>
                <a:gd name="connsiteX4" fmla="*/ 5682689 w 5724034"/>
                <a:gd name="connsiteY4" fmla="*/ 1947596 h 3451167"/>
                <a:gd name="connsiteX5" fmla="*/ 5724034 w 5724034"/>
                <a:gd name="connsiteY5" fmla="*/ 2133764 h 3451167"/>
                <a:gd name="connsiteX6" fmla="*/ 5724034 w 5724034"/>
                <a:gd name="connsiteY6" fmla="*/ 3254784 h 3451167"/>
                <a:gd name="connsiteX7" fmla="*/ 5682668 w 5724034"/>
                <a:gd name="connsiteY7" fmla="*/ 3451167 h 3451167"/>
                <a:gd name="connsiteX8" fmla="*/ 3398 w 5724034"/>
                <a:gd name="connsiteY8" fmla="*/ 3451167 h 3451167"/>
                <a:gd name="connsiteX9" fmla="*/ 0 w 5724034"/>
                <a:gd name="connsiteY9" fmla="*/ 3332475 h 3451167"/>
                <a:gd name="connsiteX10" fmla="*/ 51930 w 5724034"/>
                <a:gd name="connsiteY10" fmla="*/ 2960389 h 3451167"/>
                <a:gd name="connsiteX11" fmla="*/ 562146 w 5724034"/>
                <a:gd name="connsiteY11" fmla="*/ 1816544 h 3451167"/>
                <a:gd name="connsiteX12" fmla="*/ 683754 w 5724034"/>
                <a:gd name="connsiteY12" fmla="*/ 1587775 h 3451167"/>
                <a:gd name="connsiteX13" fmla="*/ 1883792 w 5724034"/>
                <a:gd name="connsiteY13" fmla="*/ 191878 h 3451167"/>
                <a:gd name="connsiteX14" fmla="*/ 2808622 w 5724034"/>
                <a:gd name="connsiteY14" fmla="*/ 207 h 345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24034" h="3451167">
                  <a:moveTo>
                    <a:pt x="2808622" y="207"/>
                  </a:moveTo>
                  <a:cubicBezTo>
                    <a:pt x="3316039" y="7471"/>
                    <a:pt x="3825452" y="206405"/>
                    <a:pt x="4400004" y="607462"/>
                  </a:cubicBezTo>
                  <a:cubicBezTo>
                    <a:pt x="4520314" y="691458"/>
                    <a:pt x="4634691" y="765791"/>
                    <a:pt x="4745277" y="837612"/>
                  </a:cubicBezTo>
                  <a:cubicBezTo>
                    <a:pt x="5203686" y="1135457"/>
                    <a:pt x="5430786" y="1295036"/>
                    <a:pt x="5584627" y="1665805"/>
                  </a:cubicBezTo>
                  <a:cubicBezTo>
                    <a:pt x="5622816" y="1757843"/>
                    <a:pt x="5655511" y="1851832"/>
                    <a:pt x="5682689" y="1947596"/>
                  </a:cubicBezTo>
                  <a:lnTo>
                    <a:pt x="5724034" y="2133764"/>
                  </a:lnTo>
                  <a:lnTo>
                    <a:pt x="5724034" y="3254784"/>
                  </a:lnTo>
                  <a:lnTo>
                    <a:pt x="5682668" y="3451167"/>
                  </a:lnTo>
                  <a:lnTo>
                    <a:pt x="3398" y="3451167"/>
                  </a:lnTo>
                  <a:lnTo>
                    <a:pt x="0" y="3332475"/>
                  </a:lnTo>
                  <a:cubicBezTo>
                    <a:pt x="1789" y="3212109"/>
                    <a:pt x="19193" y="3089357"/>
                    <a:pt x="51930" y="2960389"/>
                  </a:cubicBezTo>
                  <a:cubicBezTo>
                    <a:pt x="143234" y="2600640"/>
                    <a:pt x="346682" y="2219774"/>
                    <a:pt x="562146" y="1816544"/>
                  </a:cubicBezTo>
                  <a:cubicBezTo>
                    <a:pt x="601922" y="1742209"/>
                    <a:pt x="642967" y="1665303"/>
                    <a:pt x="683754" y="1587775"/>
                  </a:cubicBezTo>
                  <a:cubicBezTo>
                    <a:pt x="1048876" y="893902"/>
                    <a:pt x="1329611" y="421821"/>
                    <a:pt x="1883792" y="191878"/>
                  </a:cubicBezTo>
                  <a:cubicBezTo>
                    <a:pt x="2200442" y="60492"/>
                    <a:pt x="2504173" y="-4151"/>
                    <a:pt x="2808622" y="207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545373C1-72B0-6EA6-534D-9D16076AD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931333"/>
            <a:ext cx="10532532" cy="5032905"/>
          </a:xfrm>
        </p:spPr>
        <p:txBody>
          <a:bodyPr rtlCol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b="1" dirty="0"/>
              <a:t>Теория абсолютного преимущества А. Смита:</a:t>
            </a:r>
          </a:p>
          <a:p>
            <a:pPr>
              <a:lnSpc>
                <a:spcPct val="130000"/>
              </a:lnSpc>
              <a:defRPr/>
            </a:pPr>
            <a:r>
              <a:rPr lang="ru-RU" dirty="0"/>
              <a:t>выгоды стран от международной торговли определяются существованием абсолютных преимуществ в производстве товаров в различных странах.</a:t>
            </a:r>
          </a:p>
          <a:p>
            <a:pPr>
              <a:lnSpc>
                <a:spcPct val="130000"/>
              </a:lnSpc>
              <a:defRPr/>
            </a:pPr>
            <a:endParaRPr lang="ru-RU" dirty="0"/>
          </a:p>
          <a:p>
            <a:pPr>
              <a:lnSpc>
                <a:spcPct val="130000"/>
              </a:lnSpc>
              <a:defRPr/>
            </a:pPr>
            <a:r>
              <a:rPr lang="ru-RU" b="1" dirty="0"/>
              <a:t>Д. Рикардо:  </a:t>
            </a:r>
            <a:r>
              <a:rPr lang="ru-RU" dirty="0"/>
              <a:t>международная торговля имеет смысл, даже если страна не обладает абсолютными преимуществами в производстве товаров.</a:t>
            </a:r>
          </a:p>
          <a:p>
            <a:pPr>
              <a:lnSpc>
                <a:spcPct val="130000"/>
              </a:lnSpc>
              <a:defRPr/>
            </a:pPr>
            <a:endParaRPr lang="ru-RU" dirty="0"/>
          </a:p>
          <a:p>
            <a:pPr>
              <a:lnSpc>
                <a:spcPct val="130000"/>
              </a:lnSpc>
              <a:defRPr/>
            </a:pPr>
            <a:r>
              <a:rPr lang="ru-RU" b="1" dirty="0"/>
              <a:t>Теория сравнительного преимущества Д. Рикардо: </a:t>
            </a:r>
          </a:p>
          <a:p>
            <a:pPr>
              <a:lnSpc>
                <a:spcPct val="130000"/>
              </a:lnSpc>
              <a:defRPr/>
            </a:pPr>
            <a:r>
              <a:rPr lang="ru-RU" dirty="0"/>
              <a:t>в каждой стране найдется товар, отношение издержек производства которого к издержкам производства других товаров в данной стране  будет ниже, чем аналогичное соотношение в других странах.</a:t>
            </a:r>
          </a:p>
        </p:txBody>
      </p:sp>
      <p:sp>
        <p:nvSpPr>
          <p:cNvPr id="27650" name="Номер слайда 2">
            <a:extLst>
              <a:ext uri="{FF2B5EF4-FFF2-40B4-BE49-F238E27FC236}">
                <a16:creationId xmlns:a16="http://schemas.microsoft.com/office/drawing/2014/main" id="{1AF2671E-41CA-8B26-7F1B-B94D1983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53744" y="6170490"/>
            <a:ext cx="118872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6BBD6866-5BD9-AE4B-966A-5DE1C5B638ED}" type="slidenum">
              <a:rPr lang="ru-RU" altLang="ru-RU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9</a:t>
            </a:fld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SketchLinesVTI">
  <a:themeElements>
    <a:clrScheme name="AnalogousFromRegularSeedLeftStep">
      <a:dk1>
        <a:srgbClr val="000000"/>
      </a:dk1>
      <a:lt1>
        <a:srgbClr val="FFFFFF"/>
      </a:lt1>
      <a:dk2>
        <a:srgbClr val="1F1833"/>
      </a:dk2>
      <a:lt2>
        <a:srgbClr val="F0F0F3"/>
      </a:lt2>
      <a:accent1>
        <a:srgbClr val="A9A442"/>
      </a:accent1>
      <a:accent2>
        <a:srgbClr val="B17A3B"/>
      </a:accent2>
      <a:accent3>
        <a:srgbClr val="C35A4D"/>
      </a:accent3>
      <a:accent4>
        <a:srgbClr val="B13B5E"/>
      </a:accent4>
      <a:accent5>
        <a:srgbClr val="C34DA2"/>
      </a:accent5>
      <a:accent6>
        <a:srgbClr val="A13BB1"/>
      </a:accent6>
      <a:hlink>
        <a:srgbClr val="575CC7"/>
      </a:hlink>
      <a:folHlink>
        <a:srgbClr val="7F7F7F"/>
      </a:folHlink>
    </a:clrScheme>
    <a:fontScheme name="Custom 7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1571</Words>
  <Application>Microsoft Macintosh PowerPoint</Application>
  <PresentationFormat>Широкоэкранный</PresentationFormat>
  <Paragraphs>252</Paragraphs>
  <Slides>35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Meiryo</vt:lpstr>
      <vt:lpstr>Arial</vt:lpstr>
      <vt:lpstr>Calibri</vt:lpstr>
      <vt:lpstr>Corbel</vt:lpstr>
      <vt:lpstr>Segoe UI</vt:lpstr>
      <vt:lpstr>SketchLinesVTI</vt:lpstr>
      <vt:lpstr> Экономическая теория: макроэкономика ТЕМА 13. ТЕОРЕТИЧЕСКИЕ ПРОБЛЕМЫ МЕЖДУНАРОДНОЙ ЭКОНОМИКИ </vt:lpstr>
      <vt:lpstr>ТЕМА 13. ТЕОРЕТИЧЕСКИЕ ПРОБЛЕМЫ МЕЖДУНАРОДНОЙ ЭКОНОМИКИ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Показатели, определяющие экономический потенциал стран и их место в мировой системе хозяйства</vt:lpstr>
      <vt:lpstr>Презентация PowerPoint</vt:lpstr>
      <vt:lpstr>Презентация PowerPoint</vt:lpstr>
      <vt:lpstr>Презентация PowerPoint</vt:lpstr>
      <vt:lpstr>Государственный долг Российской Федерации в 2019 - 2022 гг.</vt:lpstr>
      <vt:lpstr>Государственный долг США в % к ВВП</vt:lpstr>
      <vt:lpstr>Благодарю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Экономическая теория: макроэкономика ТЕМА 13. ТЕОРЕТИЧЕСКИЕ ПРОБЛЕМЫ МЕЖДУНАРОДНОЙ ЭКОНОМИКИ </dc:title>
  <dc:creator>Анастасия Сазанова</dc:creator>
  <cp:lastModifiedBy>Анастасия Сазанова</cp:lastModifiedBy>
  <cp:revision>13</cp:revision>
  <dcterms:created xsi:type="dcterms:W3CDTF">2022-05-18T17:07:54Z</dcterms:created>
  <dcterms:modified xsi:type="dcterms:W3CDTF">2022-05-18T19:01:23Z</dcterms:modified>
</cp:coreProperties>
</file>