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703" r:id="rId1"/>
  </p:sldMasterIdLst>
  <p:notesMasterIdLst>
    <p:notesMasterId r:id="rId44"/>
  </p:notesMasterIdLst>
  <p:sldIdLst>
    <p:sldId id="256" r:id="rId2"/>
    <p:sldId id="298" r:id="rId3"/>
    <p:sldId id="325" r:id="rId4"/>
    <p:sldId id="339" r:id="rId5"/>
    <p:sldId id="300" r:id="rId6"/>
    <p:sldId id="301" r:id="rId7"/>
    <p:sldId id="333" r:id="rId8"/>
    <p:sldId id="334" r:id="rId9"/>
    <p:sldId id="336" r:id="rId10"/>
    <p:sldId id="337" r:id="rId11"/>
    <p:sldId id="341" r:id="rId12"/>
    <p:sldId id="302" r:id="rId13"/>
    <p:sldId id="338" r:id="rId14"/>
    <p:sldId id="303" r:id="rId15"/>
    <p:sldId id="332" r:id="rId16"/>
    <p:sldId id="328" r:id="rId17"/>
    <p:sldId id="321" r:id="rId18"/>
    <p:sldId id="322" r:id="rId19"/>
    <p:sldId id="326" r:id="rId20"/>
    <p:sldId id="304" r:id="rId21"/>
    <p:sldId id="305" r:id="rId22"/>
    <p:sldId id="340" r:id="rId23"/>
    <p:sldId id="307" r:id="rId24"/>
    <p:sldId id="286" r:id="rId25"/>
    <p:sldId id="331" r:id="rId26"/>
    <p:sldId id="329" r:id="rId27"/>
    <p:sldId id="323" r:id="rId28"/>
    <p:sldId id="324" r:id="rId29"/>
    <p:sldId id="327" r:id="rId30"/>
    <p:sldId id="270" r:id="rId31"/>
    <p:sldId id="271" r:id="rId32"/>
    <p:sldId id="308" r:id="rId33"/>
    <p:sldId id="314" r:id="rId34"/>
    <p:sldId id="313" r:id="rId35"/>
    <p:sldId id="315" r:id="rId36"/>
    <p:sldId id="316" r:id="rId37"/>
    <p:sldId id="317" r:id="rId38"/>
    <p:sldId id="318" r:id="rId39"/>
    <p:sldId id="319" r:id="rId40"/>
    <p:sldId id="320" r:id="rId41"/>
    <p:sldId id="290" r:id="rId42"/>
    <p:sldId id="330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A76B909-AA79-084E-AD76-3880FAF350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2F927C-9C9D-8248-96F3-214947EBBC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4C344C-C1F5-AF4D-9D63-F1B0135570C4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997762-361E-7547-860E-4A4A3F166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3166D71-F35D-8547-9D16-779C15878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A9E54-642D-5144-98AE-EF1D1E64B4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38B93-FA42-1242-9A55-C7F2EDA7F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C787BF-FC2F-A742-A00E-0A38715C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56D246F9-3479-D649-8303-F3248E76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12B8C8-8559-FB42-B09C-9E69B350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63C7-1925-A348-82E8-C2328D2655FD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8CB4F-E574-5241-BAF8-798EB8F9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1A3EF-3B4F-8641-8291-63A3E48E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E379-075C-8B41-A37C-630FDE8BA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68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574CF726-40AF-C84C-B7D4-20998680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DDAC8FD-FC7A-F243-800F-30970184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E6DD-A55E-594A-AD7C-399AFA64F00A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B66E394-4A5F-E24B-96FF-C386501A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ECED8FE-F53F-074B-9C97-64D0458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D9ED-6A69-E94F-B107-3CD02DB95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88DF1A4F-366E-0143-B829-C8E46F6E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CE43650-557D-9341-A712-E4E31FA1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D26C-213D-ED43-9A3B-26F56D0CAB8D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159B11-39CA-7F40-B71B-27638FDD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7468AC5-BCB6-BD4E-86FB-37A435B3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F3E4-0C7E-2445-9406-1EF7EA289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21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>
            <a:extLst>
              <a:ext uri="{FF2B5EF4-FFF2-40B4-BE49-F238E27FC236}">
                <a16:creationId xmlns:a16="http://schemas.microsoft.com/office/drawing/2014/main" id="{0B2F9B4B-9FB5-874E-85F1-C644D8C6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667AE-50B8-614C-805E-BABA5C3214C2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A827-923A-E444-8668-FBF69984C954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23ADB6-9B16-7440-9C5C-2D2E6A672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E94A-A3BD-264B-855F-AD93F7964836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706AB10-084D-8A49-B162-31FBBA15D0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0F8710D-DA41-B542-9FEC-6EEE5DF3BB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5988-BABF-4C4A-A16F-982795FC3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8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377FCAA7-DD18-3148-9CE8-1A00FE43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2B91980-74FA-1643-9338-79B5B9C2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04F4-9834-8642-992F-B888DFDDA00C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63E9601-F96C-F143-B18F-F81F9546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504678-5B28-BF4D-8CF1-6C9AD717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EBAB-8175-5848-A296-9C94C20DB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56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>
            <a:extLst>
              <a:ext uri="{FF2B5EF4-FFF2-40B4-BE49-F238E27FC236}">
                <a16:creationId xmlns:a16="http://schemas.microsoft.com/office/drawing/2014/main" id="{7B898894-9B2C-FE43-ADDB-4A1166F1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6A53DFFB-C2CC-B04C-BBCD-C6A4E18D3E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CB8B-FEDF-DC4C-AD0A-E04A5FBBD304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EA6C236-536F-F34E-A95F-87E44D9F1D1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07F40749-A428-834B-A4DF-3B03F6633A6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F777-E651-EF4B-A841-682CDEA1E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2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>
            <a:extLst>
              <a:ext uri="{FF2B5EF4-FFF2-40B4-BE49-F238E27FC236}">
                <a16:creationId xmlns:a16="http://schemas.microsoft.com/office/drawing/2014/main" id="{2A4993D1-437C-BA40-9FE0-6528DA65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F3C0B81-81A5-044D-A8C8-622C588D80A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2F66-C330-404E-B7DE-91D579157889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1F757E0-82C0-AB4A-A148-CB1A66DA57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BE91036-C996-0841-A640-CC4192E0044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3C2D-9585-0C47-810B-E7F6447C6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98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>
            <a:extLst>
              <a:ext uri="{FF2B5EF4-FFF2-40B4-BE49-F238E27FC236}">
                <a16:creationId xmlns:a16="http://schemas.microsoft.com/office/drawing/2014/main" id="{0A8209BB-4C5B-D54B-8BE8-DAD5C55E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DBD4DB-EB79-754E-A360-63D5A50FA5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4154-D69B-7049-A7D6-92A0DA3B95E4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1F3D60-BEA4-5E4A-9380-C7B9EE7C7C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34655A-D482-564B-9F6A-0FCD6658A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AD16-1955-1A45-ACBF-5E4B9D759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05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>
            <a:extLst>
              <a:ext uri="{FF2B5EF4-FFF2-40B4-BE49-F238E27FC236}">
                <a16:creationId xmlns:a16="http://schemas.microsoft.com/office/drawing/2014/main" id="{D41F35D7-C717-BB40-830C-81DEBE48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AABAB-8E83-BE4E-BED1-E46851EAF8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7D74-0553-9049-8219-904CFDFF2721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E5D214-9C70-3640-94CA-6CD01D8397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C1B164-5698-CE44-BF59-07A87627E0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51CB-13AF-0B43-AFB7-2B4DF6BFF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700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3FD6F-7E7C-CC4B-802B-424A4708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3852-A754-3342-A5B3-B789AA12897B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8A04-2624-FB48-8FCB-A987019D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C0A59-C7FA-5444-A470-79C5A090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412C-C5BA-AA4E-8D80-BCCB39B0B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6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61552B20-6B8F-2440-8805-3149F6FB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2DE847-7059-F641-BEEE-3397162F1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6981-59B8-2E46-B16B-8E5BB5075A8C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FFAF1F-7704-FD46-8DC2-D9D98845AB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B3B655-87F2-704B-8E7F-7FF560C2F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F0A-5130-E548-BBBE-81FD5281A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0E5D05AD-8D04-2C47-9921-4BE3F1CF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387D77-7962-C748-8E47-96C6EF7D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426E-71B1-BC4C-9C9E-09B2D311E91B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E8D929-DA88-FF4C-BC68-941E08DF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1D0D-53F5-7442-9F8D-75CB4DD2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6B8C-A379-D64D-8554-1DFB3AB203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55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DB83DF25-D28E-CA49-8B1F-32B0CA28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378F17D-A7C3-DC4F-9CC9-E89FBE3CBE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30B7-21CA-244C-AA6C-8E5AE6723492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AF5F20-6335-1D4A-B995-5DB089FC6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84430A-1CEB-834A-B91A-A77A9C18FE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A060-B098-9E42-9289-64C7D9499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5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>
            <a:extLst>
              <a:ext uri="{FF2B5EF4-FFF2-40B4-BE49-F238E27FC236}">
                <a16:creationId xmlns:a16="http://schemas.microsoft.com/office/drawing/2014/main" id="{44B75571-AC83-C848-B298-B65B97AB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6AB76BF-159A-394A-8560-C87431C50B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40F0-8279-784E-AF83-6908E432EC98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7922BA8-F2AA-254F-A381-D3955E91E1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D51AF98-CADA-6344-96A8-DB8D7E2183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309B-992D-4146-AFDF-01BFB909D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0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4901050B-61FC-FC45-AC03-591D3684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47667DB-1766-284B-ABB3-538C0C3E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A5D6-6781-774F-B6BC-5D5BD3C9C76D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A82F6D-AFE3-0A4C-AF92-365D596E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C0E8C25-27A1-C14E-9EB1-51CDC34E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072C-DD49-E148-B701-86A07D3BA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93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>
            <a:extLst>
              <a:ext uri="{FF2B5EF4-FFF2-40B4-BE49-F238E27FC236}">
                <a16:creationId xmlns:a16="http://schemas.microsoft.com/office/drawing/2014/main" id="{7DED0904-F34B-AC4B-8650-E5517E16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962BE19-D890-A54C-8D83-AA339BF5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98F8-42BD-B44D-9DDD-C985747D73D0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6E910A2-9718-2B41-8337-CAC3DC99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E51298-6015-E44C-8767-E4543498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E6D3-5BEB-8649-A2FB-A321B16FB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17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5EFF4362-C6CC-D34D-A7C1-F7095628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CDC032-1DDC-3048-A31C-7350DB978E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2C0D-BB75-0044-9230-CA936334F0FE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1DAF3AE-1690-3E4D-ACFE-63597A348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5C62D8D-1142-6445-99B5-0A6E52304F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0E57-A637-944D-9A42-0E10AA71A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81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4DA1B485-AAF9-C446-BA9B-311A83D6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2C0390B-6204-3747-82B1-27A03419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54E8-5A0D-7E40-A5B2-8E7830021603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AC7FC3-140F-ED4F-ACCE-801D161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665DEC-2D2F-B84C-A093-9101E775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6988-2140-DA41-89AC-32675C6BB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86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08532C98-9445-CE4A-A7E9-E593044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CF695-071E-7A42-BB9C-08278B68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A90CB-B428-9749-AFED-7C9E6E8F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AC98-8E1D-FA46-A619-A63859D15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C187CD0-6158-5148-9B9E-039E76108DD9}" type="datetime1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6DCA-D487-9D4C-A5F7-C813DC398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88F8-F9E7-9B40-9F30-4EA36F460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B5744BD-5BEA-3549-8C54-38756AF5F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79" r:id="rId1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zanova@mail.ru" TargetMode="External"/><Relationship Id="rId2" Type="http://schemas.openxmlformats.org/officeDocument/2006/relationships/hyperlink" Target="http://www.sazanov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534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nstats.un.org/unsd/nationalaccount/docs/SNA2008Russian.pdf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zanova@mail.ru" TargetMode="External"/><Relationship Id="rId2" Type="http://schemas.openxmlformats.org/officeDocument/2006/relationships/hyperlink" Target="http://www.sazanova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zanova@mail.ru" TargetMode="External"/><Relationship Id="rId2" Type="http://schemas.openxmlformats.org/officeDocument/2006/relationships/hyperlink" Target="http://www.sazanova.org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osstat.gov.ru/accounts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" TargetMode="External"/><Relationship Id="rId2" Type="http://schemas.openxmlformats.org/officeDocument/2006/relationships/hyperlink" Target="https://gtmarket.ru/ratings/rating-countries-gdp/rating-countries-gdp-info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gtmarket.ru/ratings/gross-national-income-rankin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3B9-C8C5-7B42-A4D5-D964CAC8F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72400" cy="1366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Система национальных счетов и основные макроэкономические показатели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6" name="Подзаголовок 2">
            <a:extLst>
              <a:ext uri="{FF2B5EF4-FFF2-40B4-BE49-F238E27FC236}">
                <a16:creationId xmlns:a16="http://schemas.microsoft.com/office/drawing/2014/main" id="{0A83F0C2-14A8-7D46-B12E-D7A6E58EE971}"/>
              </a:ext>
            </a:extLst>
          </p:cNvPr>
          <p:cNvSpPr txBox="1">
            <a:spLocks/>
          </p:cNvSpPr>
          <p:nvPr/>
        </p:nvSpPr>
        <p:spPr bwMode="auto">
          <a:xfrm>
            <a:off x="900113" y="5013325"/>
            <a:ext cx="76247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Сазанова Светлана Леонидовна</a:t>
            </a:r>
            <a:endParaRPr lang="ru-RU" altLang="ru-RU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Calibri" panose="020F0502020204030204" pitchFamily="34" charset="0"/>
              </a:rPr>
              <a:t>к.э.н., доцент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www.sazanova.org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sazanova@mail.ru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endParaRPr lang="ru-RU" altLang="ru-RU" sz="24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365F4E-E17B-EE4F-9636-26691D62678A}"/>
              </a:ext>
            </a:extLst>
          </p:cNvPr>
          <p:cNvSpPr txBox="1">
            <a:spLocks/>
          </p:cNvSpPr>
          <p:nvPr/>
        </p:nvSpPr>
        <p:spPr>
          <a:xfrm>
            <a:off x="684213" y="1557338"/>
            <a:ext cx="7772400" cy="7207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МАКРОЭКОНОМИКА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00C2372C-75D2-AF4F-AC37-8F6BCAC6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052513"/>
            <a:ext cx="8229600" cy="5218112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900" b="1" dirty="0">
                <a:solidFill>
                  <a:srgbClr val="FF0000"/>
                </a:solidFill>
              </a:rPr>
              <a:t>Институциональные сектора </a:t>
            </a:r>
            <a:r>
              <a:rPr lang="ru-RU" sz="2900" b="1" dirty="0" err="1">
                <a:solidFill>
                  <a:srgbClr val="FF0000"/>
                </a:solidFill>
              </a:rPr>
              <a:t>снс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россии</a:t>
            </a:r>
            <a:r>
              <a:rPr lang="ru-RU" sz="29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b="1" dirty="0"/>
          </a:p>
          <a:p>
            <a:pPr>
              <a:defRPr/>
            </a:pPr>
            <a:r>
              <a:rPr lang="ru-RU" b="1" dirty="0"/>
              <a:t>Сектор домашних хозяйств</a:t>
            </a:r>
            <a:r>
              <a:rPr lang="ru-RU" dirty="0"/>
              <a:t> - совокупность домашних хозяйств, основными функциями которых являются потребление товаров и услуг, а также производство товаров и услуг для реализации и собственного использования, в том числе в рамках </a:t>
            </a:r>
            <a:r>
              <a:rPr lang="ru-RU" dirty="0" err="1"/>
              <a:t>некорпорированных</a:t>
            </a:r>
            <a:r>
              <a:rPr lang="ru-RU" dirty="0"/>
              <a:t> предприятий, принадлежащих домашним хозяйствам, в том числе. индивидуальные предприниматели и др. физические лица, осуществляющие производственную деятельность.</a:t>
            </a:r>
          </a:p>
          <a:p>
            <a:pPr>
              <a:defRPr/>
            </a:pPr>
            <a:r>
              <a:rPr lang="ru-RU" b="1" dirty="0"/>
              <a:t>Сектор некоммерческих организаций, обслуживающих домашние хозяйств - </a:t>
            </a:r>
            <a:r>
              <a:rPr lang="ru-RU" dirty="0"/>
              <a:t>нерыночные некоммерческие организации, финансируемые и контролируемые домашними хозяйствами, а также нерыночные подразделения корпораций и </a:t>
            </a:r>
            <a:r>
              <a:rPr lang="ru-RU" dirty="0" err="1"/>
              <a:t>квазикорпораций</a:t>
            </a:r>
            <a:r>
              <a:rPr lang="ru-RU" dirty="0"/>
              <a:t>, предоставляющие своим работникам бесплатные или почти бесплатные услуги (дома отдыха, поликлиники, детские сады, дома культуры, клубы и др.) и финансирующие свои издержки в основном за счет отчислений от прибыли корпораций.</a:t>
            </a:r>
          </a:p>
          <a:p>
            <a:pPr>
              <a:defRPr/>
            </a:pPr>
            <a:r>
              <a:rPr lang="ru-RU" b="1" dirty="0"/>
              <a:t>«Остальной мир»</a:t>
            </a:r>
            <a:r>
              <a:rPr lang="ru-RU" dirty="0"/>
              <a:t> - все институциональные единицы-нерезиденты, которые вступают в экономические отношения с единицами-резидентами, а также институциональные единицы-нерезиденты, располагающиеся на географической территории Российской Федерации (посольства, консульства, международные организации).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C982D8-0CF6-804E-861F-DF9963D6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E862-A932-084F-ACDE-595AFE7F82C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228383F2-25A3-3645-9664-7A00D336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09600"/>
            <a:ext cx="7856537" cy="5661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Области применения системы национальных счетов: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>
              <a:defRPr/>
            </a:pPr>
            <a:r>
              <a:rPr lang="ru-RU" dirty="0"/>
              <a:t>Мониторинг развития национальной экономики</a:t>
            </a:r>
          </a:p>
          <a:p>
            <a:pPr>
              <a:defRPr/>
            </a:pPr>
            <a:r>
              <a:rPr lang="ru-RU" dirty="0"/>
              <a:t>Макроэкономический анализ</a:t>
            </a:r>
          </a:p>
          <a:p>
            <a:pPr>
              <a:defRPr/>
            </a:pPr>
            <a:r>
              <a:rPr lang="ru-RU" dirty="0"/>
              <a:t>Международные сопоставления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630F79-9788-E144-8BF1-D28D746C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91824-E2DF-CF48-B755-4A2698529E1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1747" name="Рисунок 3" descr="Изображение выглядит как синий, стекло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EC7EE00C-9F4A-9248-BE90-0909ABE5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46400"/>
            <a:ext cx="36814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D4E3F9E7-0C26-5240-BC95-B0584459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858000"/>
            <a:ext cx="6978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ru-RU" sz="900">
                <a:hlinkClick r:id="rId3" tooltip="http://pngimg.com/download/25341"/>
              </a:rPr>
              <a:t>Это изображение</a:t>
            </a:r>
            <a:r>
              <a:rPr lang="ru-RU" altLang="ru-RU" sz="900"/>
              <a:t>, автор: Неизвестный автор, лицензия: </a:t>
            </a:r>
            <a:r>
              <a:rPr lang="ru-RU" altLang="ru-RU" sz="900">
                <a:hlinkClick r:id="rId4" tooltip="https://creativecommons.org/licenses/by-nc/3.0/"/>
              </a:rPr>
              <a:t>CC BY-NC</a:t>
            </a:r>
            <a:endParaRPr lang="ru-RU" altLang="ru-RU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>
            <a:extLst>
              <a:ext uri="{FF2B5EF4-FFF2-40B4-BE49-F238E27FC236}">
                <a16:creationId xmlns:a16="http://schemas.microsoft.com/office/drawing/2014/main" id="{B932D12E-CB0C-8E44-A06E-FFAC4AEA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263"/>
            <a:ext cx="8229600" cy="561657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Валовой продукт как базовый показатель СНС, его разновидности. 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Валовой продукт – </a:t>
            </a:r>
            <a:r>
              <a:rPr lang="ru-RU" altLang="ru-RU" dirty="0"/>
              <a:t>макроэкономический показатель, отражающий рыночную стоимость товаров и услуг </a:t>
            </a:r>
            <a:r>
              <a:rPr lang="ru-RU" altLang="ru-RU" i="1" dirty="0"/>
              <a:t>конечного потребления</a:t>
            </a:r>
            <a:r>
              <a:rPr lang="ru-RU" altLang="ru-RU" dirty="0"/>
              <a:t>, произведенных в экономике за определенный период (за год).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Валовой внутренний продукт </a:t>
            </a:r>
            <a:r>
              <a:rPr lang="ru-RU" altLang="ru-RU" dirty="0"/>
              <a:t>- макроэкономический показатель, отражающий рыночную стоимость товаров и услуг </a:t>
            </a:r>
            <a:r>
              <a:rPr lang="ru-RU" altLang="ru-RU" i="1" dirty="0"/>
              <a:t>конечного потребления</a:t>
            </a:r>
            <a:r>
              <a:rPr lang="ru-RU" altLang="ru-RU" dirty="0"/>
              <a:t>, произведенных </a:t>
            </a:r>
            <a:r>
              <a:rPr lang="ru-RU" altLang="ru-RU" i="1" dirty="0"/>
              <a:t>на территории страны</a:t>
            </a:r>
            <a:r>
              <a:rPr lang="ru-RU" altLang="ru-RU" dirty="0"/>
              <a:t> за определенный период (за год).</a:t>
            </a:r>
            <a:endParaRPr lang="ru-RU" altLang="ru-RU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Валовой национальный продукт </a:t>
            </a:r>
            <a:r>
              <a:rPr lang="ru-RU" altLang="ru-RU" dirty="0"/>
              <a:t>- макроэкономический показатель, отражающий рыночную стоимость товаров и услуг </a:t>
            </a:r>
            <a:r>
              <a:rPr lang="ru-RU" altLang="ru-RU" i="1" dirty="0"/>
              <a:t>конечного потребления,</a:t>
            </a:r>
            <a:r>
              <a:rPr lang="ru-RU" altLang="ru-RU" dirty="0"/>
              <a:t> произведенных </a:t>
            </a:r>
            <a:r>
              <a:rPr lang="ru-RU" altLang="ru-RU" i="1" dirty="0"/>
              <a:t>резидентами страны</a:t>
            </a:r>
            <a:r>
              <a:rPr lang="ru-RU" altLang="ru-RU" dirty="0"/>
              <a:t> </a:t>
            </a:r>
            <a:r>
              <a:rPr lang="ru-RU" altLang="ru-RU" i="1" dirty="0"/>
              <a:t>на ее территории и за ее пределам</a:t>
            </a:r>
            <a:r>
              <a:rPr lang="ru-RU" altLang="ru-RU" dirty="0"/>
              <a:t>и за определенный период (за год).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CED2FC-84A5-B14E-9124-31C50BF8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95A0-CBB9-D64E-8896-4134CBF4B0C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6C5B2589-B701-7B49-A429-C7A402999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263"/>
            <a:ext cx="8229600" cy="56165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Основные принципы измерения ВВП: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spcBef>
                <a:spcPts val="0"/>
              </a:spcBef>
              <a:defRPr/>
            </a:pPr>
            <a:r>
              <a:rPr lang="ru-RU" dirty="0"/>
              <a:t>Недопущение повторного счета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hangingPunct="1">
              <a:spcBef>
                <a:spcPts val="0"/>
              </a:spcBef>
              <a:defRPr/>
            </a:pPr>
            <a:r>
              <a:rPr lang="ru-RU" dirty="0"/>
              <a:t>Учет только того, что произведено, а не является результатом перераспределения доходов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hangingPunct="1">
              <a:spcBef>
                <a:spcPts val="0"/>
              </a:spcBef>
              <a:defRPr/>
            </a:pPr>
            <a:r>
              <a:rPr lang="ru-RU" dirty="0"/>
              <a:t>Учет стоимости только той продукции, что произведена в данном году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9CE2C8-9215-A24C-88C8-023E39FE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F1B62-03FC-0144-95A8-9A4676D4F4D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33795" name="Рисунок 3" descr="Изображение выглядит как стол, сидит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9D159E98-C821-A14B-ADD9-BE440183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3946525"/>
            <a:ext cx="36925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466B39C5-940D-0E48-A734-F2649002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925"/>
            <a:ext cx="8229600" cy="56165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В состав валового внутреннего продукта не включаются :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Результаты сделок с товарами прошлых лет выпуска 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Финансовые сделки (с акциями и облигациями)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Сделки с товарами промежуточного потребления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Сделки с товарами прошлых дет выпуска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B5BB6F-468A-A045-83FB-B4694F76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8EF0-6C08-E248-950A-ACF70A01A7B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4819" name="Рисунок 3" descr="Изображение выглядит как птица, вода, си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B80757F-3CF5-224F-BF92-4577EF05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44900"/>
            <a:ext cx="42767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C703C99-2199-DD4B-9867-70B922CC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765175"/>
            <a:ext cx="7994650" cy="5616575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b="1" dirty="0">
                <a:solidFill>
                  <a:srgbClr val="002060"/>
                </a:solidFill>
              </a:rPr>
              <a:t>литература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1. Агапова Т.А. Макроэкономика: учеб. / Т.А. Агапова, С.Ф. Серегина - М.: </a:t>
            </a:r>
            <a:r>
              <a:rPr lang="ru-RU" sz="2200" dirty="0" err="1"/>
              <a:t>Маркет</a:t>
            </a:r>
            <a:r>
              <a:rPr lang="ru-RU" sz="2200" dirty="0"/>
              <a:t> ДС, 2013. - 414 с./ ЭБС ZNANIUM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2. Макроэкономика: Практикум / ; колл. авт. под ред. Р.М. Нуреева - М.: Норма, 2015 - 400 с./ЭБС ZNANIUM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3. Макроэкономика : пособие для семинарских занятий / под ред. Р.М. Нуреева. – М.: Норма : ИНФРА-М, 2017. – 384 с.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4. Макроэкономика. Сборник задач и упражнений: учебное пособие / НИУ ВШЭ ; под ред. С.Ф. Серегиной - М.: </a:t>
            </a:r>
            <a:r>
              <a:rPr lang="ru-RU" sz="2200" dirty="0" err="1"/>
              <a:t>Юрайт</a:t>
            </a:r>
            <a:r>
              <a:rPr lang="ru-RU" sz="2200" dirty="0"/>
              <a:t>, 2014, 2015, 2016 - 174 с.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5. Система национальных счетов 2008. // </a:t>
            </a:r>
            <a:r>
              <a:rPr lang="en" sz="2200" dirty="0">
                <a:hlinkClick r:id="rId2"/>
              </a:rPr>
              <a:t>https://unstats.un.org/unsd/nationalaccount/docs/SNA2008Russian.pdf</a:t>
            </a:r>
            <a:r>
              <a:rPr lang="ru-RU" sz="2200" dirty="0"/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5A1627-0606-E541-A247-488A4E0E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FED34-9BFE-D744-B957-C7F3C2213EC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752A-FF84-3541-8301-43D507C54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15988"/>
            <a:ext cx="7772400" cy="5026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B5BA-9905-2B4C-972A-602FD8CB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59C4-2615-074B-88F5-407825F3A3B9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94F3E-84BD-A346-A772-A1FCA2A9E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72400" cy="1366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Система национальных счетов и основные макроэкономические показатели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890" name="Подзаголовок 2">
            <a:extLst>
              <a:ext uri="{FF2B5EF4-FFF2-40B4-BE49-F238E27FC236}">
                <a16:creationId xmlns:a16="http://schemas.microsoft.com/office/drawing/2014/main" id="{F4F2461D-CEE1-C94E-98D7-E22762DC138A}"/>
              </a:ext>
            </a:extLst>
          </p:cNvPr>
          <p:cNvSpPr txBox="1">
            <a:spLocks/>
          </p:cNvSpPr>
          <p:nvPr/>
        </p:nvSpPr>
        <p:spPr bwMode="auto">
          <a:xfrm>
            <a:off x="900113" y="5013325"/>
            <a:ext cx="76247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Сазанова Светлана Леонидовна</a:t>
            </a:r>
            <a:endParaRPr lang="ru-RU" altLang="ru-RU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Calibri" panose="020F0502020204030204" pitchFamily="34" charset="0"/>
              </a:rPr>
              <a:t>к.э.н., доцент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www.sazanova.org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sazanova@mail.ru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endParaRPr lang="ru-RU" altLang="ru-RU" sz="24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9C4A8BE-0515-CD4D-919B-EAB704A939EF}"/>
              </a:ext>
            </a:extLst>
          </p:cNvPr>
          <p:cNvSpPr txBox="1">
            <a:spLocks/>
          </p:cNvSpPr>
          <p:nvPr/>
        </p:nvSpPr>
        <p:spPr>
          <a:xfrm>
            <a:off x="684213" y="1557338"/>
            <a:ext cx="7772400" cy="7207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МАКРОЭКОНОМИКА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59E39A63-D3D8-A241-8D00-0BB34394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610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1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Система национальных счетов (СНС): история возникновения, цели, задачи, структура.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Валовой продукт как базовый показатель СНС, его разновидности.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2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Методы расчета валового продукта. Недостатки валового продукта, показатель «чистого экономического благосостояния».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3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Индекс потребительских цен и дефлятор валового внутреннего продукта.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Основные макроэкономические показатели: особенности расчета и использования.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F2360F-4AD9-404C-BCB6-FEE2D442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466C-15E2-054D-9C3D-B49A7BE357C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64FBD183-4926-4345-98E9-89D0F490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2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Методы расчета валового продукта. Недостатки валового продукта, показатель «чистого экономического благосостояния».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71586D1-C6BE-5B42-9F9C-A63CB756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15FBE-4139-4B49-A145-711C89D5472E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4CB3B738-A744-8D4C-BB03-FFF0E951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610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1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Система национальных счетов (СНС): история возникновения, цели, задачи, структура.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Валовой продукт как базовый показатель СНС, его разновидности.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2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Методы расчета валового продукта. Недостатки валового продукта, показатель «чистого экономического благосостояния».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3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Индекс потребительских цен и дефлятор валового внутреннего продукта.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Основные макроэкономические показатели: особенности расчета и использования.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ED2A04-4FB0-7B49-BEB0-C62E2874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E9E-D030-FE4B-B7A1-FA544D89E314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59DAC94D-581A-014E-809E-810D596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46088"/>
            <a:ext cx="8229600" cy="5616575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Методы расчета валового продукта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sz="2400" b="1" dirty="0"/>
              <a:t>производственный метод </a:t>
            </a:r>
            <a:r>
              <a:rPr lang="ru-RU" sz="2400" dirty="0"/>
              <a:t>(сложение добавленных стоимостей на всех этапах создания конечной продукции)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/>
              <a:t> 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sz="2400" b="1" dirty="0"/>
              <a:t>метод потока доходо</a:t>
            </a:r>
            <a:r>
              <a:rPr lang="ru-RU" sz="2400" dirty="0"/>
              <a:t>в (сложение доходов всех экономических агентов)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sz="2400" b="1" dirty="0"/>
              <a:t>метод потока расходов </a:t>
            </a:r>
            <a:r>
              <a:rPr lang="ru-RU" sz="2400" dirty="0"/>
              <a:t>(сложение расходов всех экономических агентов)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70384A-8589-884A-BF1D-9355FDB1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47BC-4D9E-1140-A5C5-1097B3CDF58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>
            <a:extLst>
              <a:ext uri="{FF2B5EF4-FFF2-40B4-BE49-F238E27FC236}">
                <a16:creationId xmlns:a16="http://schemas.microsoft.com/office/drawing/2014/main" id="{69D66F2C-3F48-714C-980A-E38F9284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Производственный метод расчета 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валового продукта (метод добавленной стоимости)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Добавленная стоимость – </a:t>
            </a:r>
            <a:r>
              <a:rPr lang="ru-RU" sz="2400" dirty="0"/>
              <a:t>стоимость, добавленная на каждой стадии производственного процесса.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sz="2400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sz="2400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sz="2400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sz="2400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ru-RU" altLang="ru-RU" sz="2400" dirty="0"/>
              <a:t> </a:t>
            </a:r>
          </a:p>
        </p:txBody>
      </p:sp>
      <p:pic>
        <p:nvPicPr>
          <p:cNvPr id="41986" name="Рисунок 5" descr="https://okru.ru/files/images/20180108/fxjp4xnyrxls.jpg">
            <a:extLst>
              <a:ext uri="{FF2B5EF4-FFF2-40B4-BE49-F238E27FC236}">
                <a16:creationId xmlns:a16="http://schemas.microsoft.com/office/drawing/2014/main" id="{500FA27E-2835-D744-89E0-ABFC2470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062288"/>
            <a:ext cx="29733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Рисунок 6" descr="http://gov.cap.ru/UserFiles/news/20130726/Original/img_4622.jpg">
            <a:extLst>
              <a:ext uri="{FF2B5EF4-FFF2-40B4-BE49-F238E27FC236}">
                <a16:creationId xmlns:a16="http://schemas.microsoft.com/office/drawing/2014/main" id="{7DE9D164-A1F5-504F-8ABB-9D2A0DB9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1463"/>
            <a:ext cx="30384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7" descr="http://prof.biografguru.ru/subdmn/prof/img/475.jpg">
            <a:extLst>
              <a:ext uri="{FF2B5EF4-FFF2-40B4-BE49-F238E27FC236}">
                <a16:creationId xmlns:a16="http://schemas.microsoft.com/office/drawing/2014/main" id="{4B7599FD-8FEF-8746-8CE6-897BA07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478213"/>
            <a:ext cx="23764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EB8C2FF-6297-1448-94EC-F7B73762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8D20-6B1B-9342-881C-F2F3559744D7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3DEA2536-5568-D346-BF57-21D1AE6E1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16575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расчет валового продукта Методом потока доходов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dirty="0"/>
              <a:t>ВВП, рассчитанный по доходам, включает пять факторных и два </a:t>
            </a:r>
            <a:r>
              <a:rPr lang="ru-RU" dirty="0" err="1"/>
              <a:t>нефакторных</a:t>
            </a:r>
            <a:r>
              <a:rPr lang="ru-RU" dirty="0"/>
              <a:t> видов дохода.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dirty="0"/>
              <a:t>Факторные доходы: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выплаты лица наемного труда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чистые рентные доходы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чистый процент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прибыли корпораций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доход от собственности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dirty="0" err="1"/>
              <a:t>Нефакторные</a:t>
            </a:r>
            <a:r>
              <a:rPr lang="ru-RU" b="1" dirty="0"/>
              <a:t> доходы: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амортизация (потребление основного капитала)</a:t>
            </a:r>
          </a:p>
          <a:p>
            <a:pPr marL="363538" indent="-363538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косвенные налоги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9053D2-7AF3-B14D-874E-9FF9E508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6B9BF-00F9-3147-9E43-E4D1DC1C056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43011" name="Рисунок 3" descr="Изображение выглядит как электроника, калькулятор, сидит, мобильный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9E947913-5D1E-A44C-A94C-77899C39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408463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>
            <a:extLst>
              <a:ext uri="{FF2B5EF4-FFF2-40B4-BE49-F238E27FC236}">
                <a16:creationId xmlns:a16="http://schemas.microsoft.com/office/drawing/2014/main" id="{B0A97467-1A64-9340-9F5B-D66898CD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449263"/>
            <a:ext cx="8362950" cy="561657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Методы расчета валового продукта. Метод потока расходов.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itchFamily="2" charset="2"/>
              <a:buNone/>
              <a:defRPr/>
            </a:pPr>
            <a:r>
              <a:rPr lang="en-US" altLang="ru-RU" sz="2800" b="1" dirty="0">
                <a:solidFill>
                  <a:srgbClr val="FF0000"/>
                </a:solidFill>
              </a:rPr>
              <a:t>Y = C + I + G + TB</a:t>
            </a:r>
          </a:p>
          <a:p>
            <a:pPr marL="0" indent="0" algn="ctr" eaLnBrk="1" hangingPunct="1">
              <a:buFont typeface="Wingdings 2" pitchFamily="2" charset="2"/>
              <a:buNone/>
              <a:defRPr/>
            </a:pPr>
            <a:endParaRPr lang="ru-RU" altLang="ru-RU" sz="28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Совокупные доходы = совокупные расходы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</a:rPr>
              <a:t>C </a:t>
            </a:r>
            <a:r>
              <a:rPr lang="en-US" altLang="ru-RU" sz="2400" dirty="0"/>
              <a:t>– </a:t>
            </a:r>
            <a:r>
              <a:rPr lang="ru-RU" altLang="ru-RU" sz="2400" dirty="0"/>
              <a:t>потребительские расходы (кроме расходов на покупку жилья) </a:t>
            </a:r>
            <a:endParaRPr lang="en-US" altLang="ru-RU" sz="24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</a:rPr>
              <a:t>I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– инвестиционные расходы</a:t>
            </a:r>
            <a:endParaRPr lang="en-US" altLang="ru-RU" sz="24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</a:rPr>
              <a:t>G </a:t>
            </a:r>
            <a:r>
              <a:rPr lang="ru-RU" altLang="ru-RU" sz="2400" dirty="0"/>
              <a:t>– государственные закупки (госрасходы за вычетом трансфертов)</a:t>
            </a:r>
            <a:endParaRPr lang="en-US" altLang="ru-RU" sz="24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</a:rPr>
              <a:t>TB </a:t>
            </a:r>
            <a:r>
              <a:rPr lang="ru-RU" altLang="ru-RU" sz="2400" dirty="0"/>
              <a:t>– торговый баланс (чистый экспорт)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728349-49AE-B244-B218-7FB897BC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589CF-F756-984D-8B4C-DB014CD8B590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E2FA0001-6B00-6944-8BDB-52F4F7CD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61657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Недостатки валового продукта, показатель «чистого экономического благосостояния».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ВВП не учитывает: </a:t>
            </a:r>
          </a:p>
          <a:p>
            <a:pPr marL="449263" indent="-449263" eaLnBrk="1" hangingPunct="1"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результаты создания товаров и услуг внутри домашних хозяйств </a:t>
            </a:r>
          </a:p>
          <a:p>
            <a:pPr marL="449263" indent="-449263" eaLnBrk="1" hangingPunct="1"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результаты создания товаров и услуг в теневой экономике </a:t>
            </a:r>
          </a:p>
          <a:p>
            <a:pPr marL="449263" indent="-449263" eaLnBrk="1" hangingPunct="1"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результаты воздействия человека на окружающую среду </a:t>
            </a:r>
          </a:p>
          <a:p>
            <a:pPr marL="449263" indent="-449263" eaLnBrk="1" hangingPunct="1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anose="05020102010507070707" pitchFamily="18" charset="2"/>
              <a:buNone/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</a:rPr>
              <a:t>ЧЭБ = ВП + товары и услуги внутри Д/Х + товары и услуги в теневой экономике + воздействие на окружающую среду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11F8A6-759B-0C41-9D59-BDA5EA20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63E57-A41D-874D-A23E-1A410FFFD70E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59AA04C-4E4F-8A44-81DD-BD467CE8D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765175"/>
            <a:ext cx="7994650" cy="5616575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b="1" dirty="0">
                <a:solidFill>
                  <a:srgbClr val="002060"/>
                </a:solidFill>
              </a:rPr>
              <a:t>литература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1. Агапова Т.А. Макроэкономика: учеб. / Т.А. Агапова, С.Ф. Серегина - М.: </a:t>
            </a:r>
            <a:r>
              <a:rPr lang="ru-RU" sz="2200" dirty="0" err="1"/>
              <a:t>Маркет</a:t>
            </a:r>
            <a:r>
              <a:rPr lang="ru-RU" sz="2200" dirty="0"/>
              <a:t> ДС, 2013. - 414 с./ ЭБС ZNANIUM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2. Макроэкономика: Практикум / ; колл. авт. под ред. Р.М. Нуреева - М.: Норма, 2015 - 400 с./ЭБС ZNANIUM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3. Макроэкономика : пособие для семинарских занятий / под ред. Р.М. Нуреева. – М.: Норма : ИНФРА-М, 2017. – 384 с.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4. Макроэкономика. Сборник задач и упражнений: учебное пособие / НИУ ВШЭ ; под ред. С.Ф. Серегиной - М.: </a:t>
            </a:r>
            <a:r>
              <a:rPr lang="ru-RU" sz="2200" dirty="0" err="1"/>
              <a:t>Юрайт</a:t>
            </a:r>
            <a:r>
              <a:rPr lang="ru-RU" sz="2200" dirty="0"/>
              <a:t>, 2014, 2015, 2016 - 174 с.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/>
              <a:t>5. Система национальных счетов 2008. // </a:t>
            </a:r>
            <a:r>
              <a:rPr lang="en" sz="2200" dirty="0"/>
              <a:t>https://</a:t>
            </a:r>
            <a:r>
              <a:rPr lang="en" sz="2200" dirty="0" err="1"/>
              <a:t>unstats.un.org</a:t>
            </a:r>
            <a:r>
              <a:rPr lang="en" sz="2200" dirty="0"/>
              <a:t>/</a:t>
            </a:r>
            <a:r>
              <a:rPr lang="en" sz="2200" dirty="0" err="1"/>
              <a:t>unsd</a:t>
            </a:r>
            <a:r>
              <a:rPr lang="en" sz="2200" dirty="0"/>
              <a:t>/</a:t>
            </a:r>
            <a:r>
              <a:rPr lang="en" sz="2200" dirty="0" err="1"/>
              <a:t>nationalaccount</a:t>
            </a:r>
            <a:r>
              <a:rPr lang="en" sz="2200" dirty="0"/>
              <a:t>/docs/SNA2008Russian.pdf</a:t>
            </a:r>
            <a:endParaRPr lang="ru-RU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42DBFA-C9AD-4F47-A402-3A104BFE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2BB62-B057-3840-98AD-96755C0F247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AA0098-6A9A-2747-BB23-506A2D8A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15988"/>
            <a:ext cx="7772400" cy="5026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75CB4A-8FB7-6548-AF03-072771E2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C6F2E-5133-A340-9E5B-45780E68CFDE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836C-1EFA-6B4B-9EB9-C1C5B77D2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72400" cy="1366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Система национальных счетов и основные макроэкономические показатели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130" name="Подзаголовок 2">
            <a:extLst>
              <a:ext uri="{FF2B5EF4-FFF2-40B4-BE49-F238E27FC236}">
                <a16:creationId xmlns:a16="http://schemas.microsoft.com/office/drawing/2014/main" id="{DB0779F9-F4E4-584D-94CF-D15535FB1528}"/>
              </a:ext>
            </a:extLst>
          </p:cNvPr>
          <p:cNvSpPr txBox="1">
            <a:spLocks/>
          </p:cNvSpPr>
          <p:nvPr/>
        </p:nvSpPr>
        <p:spPr bwMode="auto">
          <a:xfrm>
            <a:off x="900113" y="5013325"/>
            <a:ext cx="76247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Сазанова Светлана Леонидовна</a:t>
            </a:r>
            <a:endParaRPr lang="ru-RU" altLang="ru-RU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Calibri" panose="020F0502020204030204" pitchFamily="34" charset="0"/>
              </a:rPr>
              <a:t>к.э.н., доцент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www.sazanova.org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sazanova@mail.ru</a:t>
            </a:r>
            <a:r>
              <a:rPr lang="en-US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endParaRPr lang="ru-RU" altLang="ru-RU" sz="24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517F27-13DA-084B-8B79-174CCB1C0A6D}"/>
              </a:ext>
            </a:extLst>
          </p:cNvPr>
          <p:cNvSpPr txBox="1">
            <a:spLocks/>
          </p:cNvSpPr>
          <p:nvPr/>
        </p:nvSpPr>
        <p:spPr>
          <a:xfrm>
            <a:off x="684213" y="1557338"/>
            <a:ext cx="7772400" cy="7207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МАКРОЭКОНОМИКА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775F3BCB-B90E-A54D-A8B1-0A72EFC4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1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Система национальных счетов (СНС): история возникновения, цели, задачи, структура.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Валовой продукт как базовый показатель СНС, его разновидности.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2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Методы расчета валового продукта. Недостатки валового продукта, показатель «чистого экономического благосостояния».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3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Индекс потребительских цен и дефлятор валового внутреннего продукта.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Основные макроэкономические показатели: особенности расчета и использования.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491456-A026-F643-BCEE-0D25A9A0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41AAA-242D-4F4A-8A59-04B18B748B57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010BC32D-DB4D-404F-812C-40FE2434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3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Индекс потребительских цен и дефлятор валового внутреннего продукта.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Основные макроэкономические показатели: особенности расчета и использования.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A6A1F2-4362-FB45-8FE1-E3A81BBF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A04D2-7304-9B43-9F01-76430B9C6DCB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FF3524D4-3EF4-2841-A3D2-E689EFA4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1 часть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Система национальных счетов (СНС): история возникновения, цели, задачи, структура. </a:t>
            </a:r>
          </a:p>
          <a:p>
            <a:pPr marL="444500" indent="-444500" eaLnBrk="1" hangingPunct="1">
              <a:defRPr/>
            </a:pPr>
            <a:r>
              <a:rPr lang="ru-RU" altLang="ru-RU" sz="2400" dirty="0"/>
              <a:t>Валовой продукт как базовый показатель СНС, его разновидности.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4BC375-E98B-1E45-B00D-8844602D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113" y="5883275"/>
            <a:ext cx="573087" cy="425450"/>
          </a:xfrm>
        </p:spPr>
        <p:txBody>
          <a:bodyPr/>
          <a:lstStyle/>
          <a:p>
            <a:pPr>
              <a:defRPr/>
            </a:pPr>
            <a:fld id="{BB4FFDFC-D9CC-DA4D-8F79-59CA96A52ECF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2E5BB8B-26C7-E44F-8890-F8264428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6896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Индекс потребительских цен и дефлятор валового внутреннего продукта.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cap="small" dirty="0">
                <a:solidFill>
                  <a:srgbClr val="FF0000"/>
                </a:solidFill>
              </a:rPr>
              <a:t>Индекс Ласпейреса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/>
              <a:t>                            - стоимость продукции реализованной в базисном 		              (предыдущем) периоде по ценам отчетного периода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/>
              <a:t>                            - фактическая стоимость продукции в базисном периоде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b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dirty="0"/>
              <a:t>Экономическое содержание: </a:t>
            </a:r>
            <a:r>
              <a:rPr lang="ru-RU" dirty="0"/>
              <a:t>индекс цен Ласпейреса показывает, на сколько изменились цены в отчетном периоде по сравнению с базисным, но на товары реализованные в базисном периоде. Иначе говоря индекс цен Ласпейреса показывает во сколько товары базисного периода подорожали или подешевели из-за изменения цен в отчетном периоде.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chart?cht=tx&amp;chl=%20I_p%20=%20%5Cfrac%20%7b%20%5CSigma%20p_1q_0%20%7d%7b%20%5CSigma%20p_0q_0%7d%20">
            <a:extLst>
              <a:ext uri="{FF2B5EF4-FFF2-40B4-BE49-F238E27FC236}">
                <a16:creationId xmlns:a16="http://schemas.microsoft.com/office/drawing/2014/main" id="{E3171F40-2D8E-CA44-A518-3A556932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16081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Рисунок 3" descr="http://chart.apis.google.com/chart?cht=tx&amp;chl=%20%5CSigma%20p_1q_0%20">
            <a:extLst>
              <a:ext uri="{FF2B5EF4-FFF2-40B4-BE49-F238E27FC236}">
                <a16:creationId xmlns:a16="http://schemas.microsoft.com/office/drawing/2014/main" id="{612FE4DF-69D3-1D4E-BF3C-E36D665C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9366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Рисунок 4" descr="http://chart.apis.google.com/chart?cht=tx&amp;chl=%20%5CSigma%20p_0q_0%20">
            <a:extLst>
              <a:ext uri="{FF2B5EF4-FFF2-40B4-BE49-F238E27FC236}">
                <a16:creationId xmlns:a16="http://schemas.microsoft.com/office/drawing/2014/main" id="{FE7B77DC-7C2C-7148-BC7C-C29056C2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727110-7AEB-6542-B6B5-B8901B92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124BF-2DC1-0249-BB4F-FF6143FC2CC6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>
            <a:extLst>
              <a:ext uri="{FF2B5EF4-FFF2-40B4-BE49-F238E27FC236}">
                <a16:creationId xmlns:a16="http://schemas.microsoft.com/office/drawing/2014/main" id="{8C194B57-B6B5-524B-B88B-F6D3187D5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49275"/>
            <a:ext cx="8229600" cy="5832475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Индекс </a:t>
            </a:r>
            <a:r>
              <a:rPr lang="ru-RU" altLang="ru-RU" sz="2400" b="1" dirty="0" err="1">
                <a:solidFill>
                  <a:srgbClr val="FF0000"/>
                </a:solidFill>
              </a:rPr>
              <a:t>Пааше</a:t>
            </a:r>
            <a:r>
              <a:rPr lang="ru-RU" altLang="ru-RU" sz="2400" b="1" dirty="0">
                <a:solidFill>
                  <a:srgbClr val="FF0000"/>
                </a:solidFill>
              </a:rPr>
              <a:t>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/>
              <a:t>                 - фактическая стоимость продукции отчетного периода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/>
              <a:t>                 - стоимость товаров реализованных в отчетном периоде по ценам базисного периода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b="1" dirty="0"/>
              <a:t>Экономическое содержание: </a:t>
            </a:r>
            <a:r>
              <a:rPr lang="ru-RU" altLang="ru-RU" dirty="0"/>
              <a:t>индекс цен </a:t>
            </a:r>
            <a:r>
              <a:rPr lang="ru-RU" altLang="ru-RU" dirty="0" err="1"/>
              <a:t>Пааше</a:t>
            </a:r>
            <a:r>
              <a:rPr lang="ru-RU" altLang="ru-RU" dirty="0"/>
              <a:t> показывает на сколько подешевели или подорожали товары.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/>
              <a:t>Значения индексов цена </a:t>
            </a:r>
            <a:r>
              <a:rPr lang="ru-RU" altLang="ru-RU" dirty="0" err="1"/>
              <a:t>Пааше</a:t>
            </a:r>
            <a:r>
              <a:rPr lang="ru-RU" altLang="ru-RU" dirty="0"/>
              <a:t> и </a:t>
            </a:r>
            <a:r>
              <a:rPr lang="ru-RU" altLang="ru-RU" dirty="0" err="1"/>
              <a:t>Ласпейреса</a:t>
            </a:r>
            <a:r>
              <a:rPr lang="ru-RU" altLang="ru-RU" dirty="0"/>
              <a:t> для одних и тех же данных не совпадают, так как имеют разное экономическое содержание и следовательно применяются в разных ситуациях.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b="1" dirty="0"/>
              <a:t>В международной практике рассчитывают индексы цен по формуле </a:t>
            </a:r>
            <a:r>
              <a:rPr lang="ru-RU" altLang="ru-RU" b="1" dirty="0" err="1"/>
              <a:t>Ласпейреса</a:t>
            </a:r>
            <a:r>
              <a:rPr lang="ru-RU" altLang="ru-RU" dirty="0"/>
              <a:t>.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2400" b="1" dirty="0">
              <a:solidFill>
                <a:srgbClr val="FF0000"/>
              </a:solidFill>
            </a:endParaRPr>
          </a:p>
        </p:txBody>
      </p:sp>
      <p:pic>
        <p:nvPicPr>
          <p:cNvPr id="52226" name="Рисунок 3" descr="http://chart.apis.google.com/chart?cht=tx&amp;chl=%20I_p%20=%20%5Cfrac%20%7b%20%5CSigma%20p_1q_1%20%7d%7b%20%5CSigma%20p_0q_1%7d%20">
            <a:extLst>
              <a:ext uri="{FF2B5EF4-FFF2-40B4-BE49-F238E27FC236}">
                <a16:creationId xmlns:a16="http://schemas.microsoft.com/office/drawing/2014/main" id="{128A8EDD-1C96-8449-A6CE-188A79A7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65175"/>
            <a:ext cx="1482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Рисунок 4" descr="http://chart.apis.google.com/chart?cht=tx&amp;chl=%20%5CSigma%20p_1q_1%20">
            <a:extLst>
              <a:ext uri="{FF2B5EF4-FFF2-40B4-BE49-F238E27FC236}">
                <a16:creationId xmlns:a16="http://schemas.microsoft.com/office/drawing/2014/main" id="{540F8819-A8DD-8F47-A5FF-D6B1DAB5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921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5" descr="http://chart.apis.google.com/chart?cht=tx&amp;chl=%20%5CSigma%20p_0q_1%20">
            <a:extLst>
              <a:ext uri="{FF2B5EF4-FFF2-40B4-BE49-F238E27FC236}">
                <a16:creationId xmlns:a16="http://schemas.microsoft.com/office/drawing/2014/main" id="{3D028308-FDA5-8B4F-953C-4FBA6079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6140F2-1354-DF4B-8553-C32DEE74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BD965-BA2D-A742-AB5A-25C9A5BC51EF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>
            <a:extLst>
              <a:ext uri="{FF2B5EF4-FFF2-40B4-BE49-F238E27FC236}">
                <a16:creationId xmlns:a16="http://schemas.microsoft.com/office/drawing/2014/main" id="{ABE6D8C3-8AE9-F44D-9314-FF5576CF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ru-RU" altLang="ru-RU" sz="2400" b="1">
                <a:solidFill>
                  <a:srgbClr val="FF0000"/>
                </a:solidFill>
              </a:rPr>
              <a:t>Основные макроэкономические показатели: особенности расчета и использования.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b="1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b="1">
                <a:solidFill>
                  <a:srgbClr val="FF0000"/>
                </a:solidFill>
              </a:rPr>
              <a:t>Чистый внутренний продукт (ЧВП) </a:t>
            </a:r>
            <a:r>
              <a:rPr lang="ru-RU" altLang="ru-RU"/>
              <a:t>= ВВП – Амортизация.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/>
              <a:t>Национальный доход - это доходы поставщиков факторов производства от участия в текущем производстве (общий объем заработной платы, ренты, процентов и прибылей, или сумма рыночных цен факторов производства).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b="1">
                <a:solidFill>
                  <a:srgbClr val="FF0000"/>
                </a:solidFill>
              </a:rPr>
              <a:t>Национальный доход (НД) </a:t>
            </a:r>
            <a:r>
              <a:rPr lang="ru-RU" altLang="ru-RU"/>
              <a:t>= ЧВП - косвенные налоги на бизнес.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b="1">
                <a:solidFill>
                  <a:srgbClr val="FF0000"/>
                </a:solidFill>
              </a:rPr>
              <a:t>Личный доход (ЛД) </a:t>
            </a:r>
            <a:r>
              <a:rPr lang="ru-RU" altLang="ru-RU"/>
              <a:t>=  НД - взносы в фонд социального страхования (как со стороны предпринимателей, так и со стороны работников) - налоги на прибыль корпораций - нераспределенная прибыль + плюс трансфертные платежи (не являются результатом трудовой деятельности, то есть пенсии, пособия и другие социальные выплаты).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b="1">
                <a:solidFill>
                  <a:srgbClr val="FF0000"/>
                </a:solidFill>
              </a:rPr>
              <a:t>Располагаемый доход (РД) </a:t>
            </a:r>
            <a:r>
              <a:rPr lang="ru-RU" altLang="ru-RU"/>
              <a:t>= ЛД - подоходный налог = потребление (С) + сбережение (S).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779B77-D143-734F-B299-CF0C8635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4B3C3-D961-DC4E-83B6-AC7426D45E92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48653E-97BB-804C-B195-89B83801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620713"/>
            <a:ext cx="7772400" cy="56165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Валовой внутренний продукт </a:t>
            </a:r>
            <a:r>
              <a:rPr lang="ru-RU" b="1" dirty="0" err="1">
                <a:solidFill>
                  <a:srgbClr val="FF0000"/>
                </a:solidFill>
              </a:rPr>
              <a:t>россии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Официальный сайт российской федеральной службы статистики: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dirty="0">
                <a:hlinkClick r:id="rId2"/>
              </a:rPr>
              <a:t>https://rosstat.gov.ru/accounts</a:t>
            </a:r>
            <a:r>
              <a:rPr lang="ru-RU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D7EA6165-2828-FB47-BE30-F15AFC4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357563"/>
            <a:ext cx="6350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26606B-3918-354D-9368-3A9AC934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50B3E-4EBA-4B4A-9F84-5453D4308182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D9DAD3-135B-6848-AD8D-A87C9E63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49275"/>
            <a:ext cx="7918450" cy="590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РЕЙТИНГ СТРАН МИРА ПО УРОВНЮ ВАЛОВОГО ВНУТРЕННЕГО ПРОДУКТА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dirty="0">
                <a:hlinkClick r:id="rId2"/>
              </a:rPr>
              <a:t>https://gtmarket.ru/ratings/rating-countries-gdp/rating-countries-gdp-info</a:t>
            </a:r>
            <a:r>
              <a:rPr lang="ru-RU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dirty="0">
                <a:hlinkClick r:id="rId3"/>
              </a:rPr>
              <a:t>https://www.worldbank.org/</a:t>
            </a:r>
            <a:r>
              <a:rPr lang="ru-RU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РЕЙТИНГ СТРАН МИРА ПО УРОВНЮ ВАЛОВОГО НАЦИОНАЛЬНОГО ДОХОДА НА ДУШУ НАСЕЛЕНИЯ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dirty="0">
                <a:hlinkClick r:id="rId4"/>
              </a:rPr>
              <a:t>https://gtmarket.ru/ratings/gross-national-income-ranking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dirty="0">
                <a:hlinkClick r:id="rId3"/>
              </a:rPr>
              <a:t>https://www.worldbank.org/</a:t>
            </a:r>
            <a:r>
              <a:rPr lang="ru-RU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D008EE-4E85-7946-8E8D-064D9938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A5721-072E-944F-87B4-D1E6E4E3F106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BF7D08C-ECD8-504C-AF94-17F257C9F8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037512" cy="5535612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EFF2AC-1770-174B-98EB-2E6C92A0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D119-9A8A-D44E-8D59-16B9E5C9C709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Объект 4">
            <a:extLst>
              <a:ext uri="{FF2B5EF4-FFF2-40B4-BE49-F238E27FC236}">
                <a16:creationId xmlns:a16="http://schemas.microsoft.com/office/drawing/2014/main" id="{B63596C0-8C62-2045-891D-55B6B00F8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89825" cy="5616575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51FD77-0383-8A40-9C19-646A2C92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A2067-4F4F-AF48-996C-9E85058F595E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60EA76C-BBB2-B742-ABCB-8509A38B6E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00088"/>
            <a:ext cx="7493000" cy="5457825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38635A0-DAA9-BF44-A589-603DF500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A6896-83E3-7246-BE54-82440180613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69A5C86-4D8B-324D-9133-80BDC0D45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98463"/>
            <a:ext cx="6800850" cy="6061075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A28CD2-07E5-C947-A397-11FEBC20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0252E-A61D-404F-99DA-A8502A62DAB5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6098DF9-69D1-C74E-AC1D-00235B58A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0538"/>
            <a:ext cx="7772400" cy="3336925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E8B5CD-9702-4644-AE76-AE0F9E5A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F1314-060F-084F-8E30-9F8643B52E8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id="{07830B71-AC7C-664A-B4D3-A9969C78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788"/>
            <a:ext cx="8229600" cy="56165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Система национальных счетов (СНС): 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история возникновения, цели, задачи, структура.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Система национальных счетов (СНС)</a:t>
            </a:r>
            <a:r>
              <a:rPr lang="ru-RU" altLang="ru-RU" sz="2400" dirty="0"/>
              <a:t> - </a:t>
            </a:r>
            <a:r>
              <a:rPr lang="ru-RU" altLang="ru-RU" sz="2400" dirty="0" err="1"/>
              <a:t>макростатистическая</a:t>
            </a:r>
            <a:r>
              <a:rPr lang="ru-RU" altLang="ru-RU" sz="2400" dirty="0"/>
              <a:t> модель описания и анализа национального хозяйства в виде набора основных счетов, соответствующих трем фазам экономического оборота (производству, распределению и использованию), и дополнительных балансовых таблиц.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sz="2400" dirty="0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Система национальных счетов (СНС)</a:t>
            </a:r>
            <a:r>
              <a:rPr lang="ru-RU" sz="2400" dirty="0"/>
              <a:t> — это согласованный на международном уровне стандартный набор рекомендаций по исчислению показателей экономической деятельности в соответствии с четкими правилами ведения счетов и учета на макроуровне, основанными на принципах экономической теории.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dirty="0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09FDB0-B906-A049-A6D5-F8DEF548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1B23-7FF0-CC49-8C8D-2C3AF5793DF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22901A8-98A2-134F-A604-57FC4BE3F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9238"/>
            <a:ext cx="7772400" cy="3302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6F44B1-77A3-A247-A936-D2518158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1C0ED-E646-664B-8A8A-E82CAE4E900F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B4103BE-7423-B448-A663-056B5E243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765175"/>
            <a:ext cx="7994650" cy="5616575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b="1" dirty="0">
                <a:solidFill>
                  <a:srgbClr val="002060"/>
                </a:solidFill>
              </a:rPr>
              <a:t>литература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1. Агапова Т.А. Макроэкономика: учеб. / Т.А. Агапова, С.Ф. Серегина - М.: </a:t>
            </a:r>
            <a:r>
              <a:rPr lang="ru-RU" sz="2200" dirty="0" err="1"/>
              <a:t>Маркет</a:t>
            </a:r>
            <a:r>
              <a:rPr lang="ru-RU" sz="2200" dirty="0"/>
              <a:t> ДС, 2013. - 414 с./ ЭБС ZNANIUM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2. Макроэкономика: Практикум / ; колл. авт. под ред. Р.М. Нуреева - М.: Норма, 2015 - 400 с./ЭБС ZNANIUM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3. Макроэкономика : пособие для семинарских занятий / под ред. Р.М. Нуреева. – М.: Норма : ИНФРА-М, 2017. – 384 с.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/>
              <a:t>4. Макроэкономика. Сборник задач и упражнений: учебное пособие / НИУ ВШЭ ; под ред. С.Ф. Серегиной - М.: </a:t>
            </a:r>
            <a:r>
              <a:rPr lang="ru-RU" sz="2200" dirty="0" err="1"/>
              <a:t>Юрайт</a:t>
            </a:r>
            <a:r>
              <a:rPr lang="ru-RU" sz="2200" dirty="0"/>
              <a:t>, 2014, 2015, 2016 - 174 с.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/>
              <a:t>5. Система национальных счетов 2008. // </a:t>
            </a:r>
            <a:r>
              <a:rPr lang="en" sz="2200" dirty="0"/>
              <a:t>https://</a:t>
            </a:r>
            <a:r>
              <a:rPr lang="en" sz="2200" dirty="0" err="1"/>
              <a:t>unstats.un.org</a:t>
            </a:r>
            <a:r>
              <a:rPr lang="en" sz="2200" dirty="0"/>
              <a:t>/</a:t>
            </a:r>
            <a:r>
              <a:rPr lang="en" sz="2200" dirty="0" err="1"/>
              <a:t>unsd</a:t>
            </a:r>
            <a:r>
              <a:rPr lang="en" sz="2200" dirty="0"/>
              <a:t>/</a:t>
            </a:r>
            <a:r>
              <a:rPr lang="en" sz="2200" dirty="0" err="1"/>
              <a:t>nationalaccount</a:t>
            </a:r>
            <a:r>
              <a:rPr lang="en" sz="2200" dirty="0"/>
              <a:t>/docs/SNA2008Russian.pdf</a:t>
            </a:r>
            <a:endParaRPr lang="ru-RU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752DD1-64F2-B04B-9941-6024928E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181B4-0BE6-2F41-BD3B-3AAB37D89423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2CF3A3-A26D-C740-9F8B-E6E811AC6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15988"/>
            <a:ext cx="7772400" cy="5026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D8CEB7-8B7F-9449-BAE7-B037098B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D97A8-0B80-6044-8F9A-ADD4ECF2D342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FAAA800A-DBAC-114E-80CC-9892479E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16575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</a:rPr>
              <a:t>Этапы развития СНС: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Конец 19 – начало 20 века</a:t>
            </a:r>
            <a:r>
              <a:rPr lang="ru-RU" altLang="ru-RU" sz="2600" dirty="0"/>
              <a:t> – Экономико-математическое моделирование показателей (</a:t>
            </a:r>
            <a:r>
              <a:rPr lang="ru-RU" altLang="ru-RU" sz="2600" dirty="0" err="1"/>
              <a:t>россия</a:t>
            </a:r>
            <a:r>
              <a:rPr lang="ru-RU" altLang="ru-RU" sz="2600" dirty="0"/>
              <a:t>)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600" dirty="0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Конец 1920 гг. </a:t>
            </a:r>
            <a:r>
              <a:rPr lang="ru-RU" altLang="ru-RU" sz="2600" dirty="0"/>
              <a:t>– разработка методики расчета валового продукта и валового дохода (</a:t>
            </a:r>
            <a:r>
              <a:rPr lang="ru-RU" altLang="ru-RU" sz="2600" dirty="0" err="1"/>
              <a:t>С.Кузнец</a:t>
            </a:r>
            <a:r>
              <a:rPr lang="ru-RU" altLang="ru-RU" sz="2600" dirty="0"/>
              <a:t>, США)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6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1951 г.</a:t>
            </a:r>
            <a:r>
              <a:rPr lang="ru-RU" altLang="ru-RU" sz="2600" dirty="0"/>
              <a:t> - Р. Стоун сформулировал принципы СНС с учетом реальных возможностей получения данных.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6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1953 г. </a:t>
            </a:r>
            <a:r>
              <a:rPr lang="ru-RU" altLang="ru-RU" sz="2600" dirty="0"/>
              <a:t>- первый стандарт СНС ООН.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600" dirty="0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1968 г.</a:t>
            </a:r>
            <a:r>
              <a:rPr lang="ru-RU" altLang="ru-RU" sz="2600" dirty="0"/>
              <a:t> - второй стандарт СНС ООН (помимо основных расчетов национального продукта и дохода включал балансовые таблицы макроэкономических показателей активов и межотраслевых связей).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600" dirty="0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1993 г.</a:t>
            </a:r>
            <a:r>
              <a:rPr lang="ru-RU" altLang="ru-RU" sz="2600" dirty="0"/>
              <a:t> – третий стандарт СНС ООН (содержит консолидированные национальные счета и таблицы для экономики в целом, но и отраслевые счета, секторальные счета, а также счета по видам экономической деятельности).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endParaRPr lang="ru-RU" altLang="ru-RU" sz="2600" dirty="0"/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</a:rPr>
              <a:t>2008 г.</a:t>
            </a:r>
            <a:r>
              <a:rPr lang="ru-RU" altLang="ru-RU" sz="2600" dirty="0"/>
              <a:t> - новая методологии СНС ООН, откорректированная</a:t>
            </a:r>
          </a:p>
          <a:p>
            <a:pPr marL="0" indent="0" eaLnBrk="1" hangingPunct="1"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ru-RU" altLang="ru-RU" sz="2600" dirty="0"/>
              <a:t>в условиях развивающейся глобализации.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91251E-6B50-644F-8E7F-0C3FFA9F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255EF-79E2-D049-99D4-20009905FAB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E5D93778-27A7-944F-B50B-AE13F7DC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0988"/>
            <a:ext cx="8229600" cy="56165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Переход России к СНС.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1987 г. – </a:t>
            </a:r>
            <a:r>
              <a:rPr lang="ru-RU" dirty="0"/>
              <a:t>расчеты экономических показателей одновременно в методологии системы национальных счетов и баланса народного хозяйства.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Причины: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существенное увеличение роли нематериального производства в хозяйстве страны. 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изменение отраслевой структуры трудовых, материальных и финансовых ресурсов экономики. 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Char char=""/>
              <a:defRPr/>
            </a:pPr>
            <a:r>
              <a:rPr lang="ru-RU" dirty="0"/>
              <a:t>несопоставимость показателей БНХ с аналогичными блоками показателей других стран снижала информативность характеристик платежного баланса, государственного бюджета, финансового баланса и социально-экономического развития в целом.</a:t>
            </a: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355600" indent="-35560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1992 г. – </a:t>
            </a:r>
            <a:r>
              <a:rPr lang="ru-RU" dirty="0"/>
              <a:t>переход Российской Федерации к СНС.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5F18E4-4BAF-EA4F-8389-C681BCD5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82B9-B8DD-2C46-A45E-DB909882C66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DC9F17EE-8BC6-AB47-B471-8C14E38E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49263"/>
            <a:ext cx="8229600" cy="5616575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Система национальных счетов </a:t>
            </a:r>
            <a:r>
              <a:rPr lang="ru-RU" sz="2400" b="1" dirty="0" err="1">
                <a:solidFill>
                  <a:srgbClr val="FF0000"/>
                </a:solidFill>
              </a:rPr>
              <a:t>россии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/>
              <a:t>Российская федеральная служба статистики: </a:t>
            </a:r>
            <a:r>
              <a:rPr lang="en" sz="2400" dirty="0">
                <a:hlinkClick r:id="rId2"/>
              </a:rPr>
              <a:t>https://rosstat.gov.ru/</a:t>
            </a:r>
            <a:r>
              <a:rPr lang="ru-RU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Система национальных счетов России в настоящее время включает в себя следующие счета: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      счет товаров и услуг</a:t>
            </a:r>
          </a:p>
          <a:p>
            <a:pPr>
              <a:defRPr/>
            </a:pPr>
            <a:r>
              <a:rPr lang="ru-RU" dirty="0"/>
              <a:t>      счет производства</a:t>
            </a:r>
          </a:p>
          <a:p>
            <a:pPr>
              <a:defRPr/>
            </a:pPr>
            <a:r>
              <a:rPr lang="ru-RU" dirty="0"/>
              <a:t>      счет образования доходов</a:t>
            </a:r>
          </a:p>
          <a:p>
            <a:pPr>
              <a:defRPr/>
            </a:pPr>
            <a:r>
              <a:rPr lang="ru-RU" dirty="0"/>
              <a:t>      счет распределения первичных доходов</a:t>
            </a:r>
          </a:p>
          <a:p>
            <a:pPr>
              <a:defRPr/>
            </a:pPr>
            <a:r>
              <a:rPr lang="ru-RU" dirty="0"/>
              <a:t>      счет вторичного распределения доходов</a:t>
            </a:r>
          </a:p>
          <a:p>
            <a:pPr>
              <a:defRPr/>
            </a:pPr>
            <a:r>
              <a:rPr lang="ru-RU" dirty="0"/>
              <a:t>      счет использования располагаемого дохода</a:t>
            </a:r>
          </a:p>
          <a:p>
            <a:pPr>
              <a:defRPr/>
            </a:pPr>
            <a:r>
              <a:rPr lang="ru-RU" dirty="0"/>
              <a:t>      счет операций с капиталом</a:t>
            </a:r>
          </a:p>
          <a:p>
            <a:pPr>
              <a:defRPr/>
            </a:pPr>
            <a:r>
              <a:rPr lang="ru-RU" dirty="0"/>
              <a:t>      финансовый счет</a:t>
            </a:r>
          </a:p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9FD06D-8D38-A848-94DA-E2017C38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6EE25-3BB9-D649-9361-82F7B4B1C3F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04C082A1-9093-5C45-B34E-BD54D7C0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268413"/>
            <a:ext cx="8229600" cy="50022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Система национальных счетов </a:t>
            </a:r>
            <a:r>
              <a:rPr lang="ru-RU" dirty="0" err="1"/>
              <a:t>РОссии</a:t>
            </a:r>
            <a:r>
              <a:rPr lang="ru-RU" dirty="0"/>
              <a:t> основана на </a:t>
            </a:r>
            <a:r>
              <a:rPr lang="ru-RU" dirty="0">
                <a:solidFill>
                  <a:srgbClr val="FF0000"/>
                </a:solidFill>
              </a:rPr>
              <a:t>группировке экономических единиц </a:t>
            </a:r>
            <a:r>
              <a:rPr lang="ru-RU" dirty="0"/>
              <a:t>по институциональным секторам.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Институциональный сектор </a:t>
            </a:r>
            <a:r>
              <a:rPr lang="ru-RU" dirty="0"/>
              <a:t>– это Сектор совокупность институциональных единиц, однородных с точки зрения выполняемых функций и источников финансирования.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институциональная единица </a:t>
            </a:r>
            <a:r>
              <a:rPr lang="ru-RU" dirty="0"/>
              <a:t>- это хозяйствующий субъект, который может от своего имени владеть активами, принимать обязательства, осуществлять экономическую деятельность и операции с другими единицами.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E7B80B-7CE0-BE43-8528-FBDEFAA1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2192-8108-A54C-AE73-8583109D731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42E6AADE-91F5-714C-95F7-49BD0EE2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052513"/>
            <a:ext cx="8229600" cy="52181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Институциональные сектора </a:t>
            </a:r>
            <a:r>
              <a:rPr lang="ru-RU" b="1" dirty="0" err="1">
                <a:solidFill>
                  <a:srgbClr val="FF0000"/>
                </a:solidFill>
              </a:rPr>
              <a:t>снс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россии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/>
              <a:t>Сектор нефинансовых корпораций </a:t>
            </a:r>
            <a:r>
              <a:rPr lang="ru-RU" sz="1600" dirty="0"/>
              <a:t>включает институциональные единицы, основной функцией которых является производство товаров и нефинансовых услуг с целью продажи их на рынке и получения прибыли. Затраты на производство возмещаются из выручки от реализации.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/>
              <a:t>Сектор финансовых корпораций</a:t>
            </a:r>
            <a:r>
              <a:rPr lang="ru-RU" sz="1600" dirty="0"/>
              <a:t> включает все корпорации и </a:t>
            </a:r>
            <a:r>
              <a:rPr lang="ru-RU" sz="1600" dirty="0" err="1"/>
              <a:t>квазикорпорации</a:t>
            </a:r>
            <a:r>
              <a:rPr lang="ru-RU" sz="1600" dirty="0"/>
              <a:t>, основной функцией которых является оказание услуг финансового посредничества или вспомогательная финансовая деятельность.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/>
              <a:t>Сектор государственного управления</a:t>
            </a:r>
            <a:r>
              <a:rPr lang="ru-RU" sz="1600" dirty="0"/>
              <a:t> объединяет институциональные единицы, выполняющие функции органов государственного управления в качестве основного вида деятельности (казенные, бюджетные учреждения, государственные автономные учреждения, государственные внебюджетные фонды, отдельные государственные корпорации).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30A409-E052-6041-8DF4-FEB191DF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39B79-35F7-9349-A0B6-1869C1B44CE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{14371F10-38BB-644F-A720-0F1BD2E5E460}tf10001073</Template>
  <TotalTime>10183108</TotalTime>
  <Words>2416</Words>
  <Application>Microsoft Macintosh PowerPoint</Application>
  <PresentationFormat>Экран (4:3)</PresentationFormat>
  <Paragraphs>313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Tw Cen MT</vt:lpstr>
      <vt:lpstr>Arial</vt:lpstr>
      <vt:lpstr>Calibri</vt:lpstr>
      <vt:lpstr>Wingdings 2</vt:lpstr>
      <vt:lpstr>Капля</vt:lpstr>
      <vt:lpstr> Система национальных счетов и основные макроэкономические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Система национальных счетов и основные макроэкономические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Система национальных счетов и основные макроэкономические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мкпк</dc:title>
  <dc:creator>11</dc:creator>
  <cp:lastModifiedBy>Анастасия Сазанова</cp:lastModifiedBy>
  <cp:revision>381</cp:revision>
  <dcterms:created xsi:type="dcterms:W3CDTF">2017-08-02T08:35:12Z</dcterms:created>
  <dcterms:modified xsi:type="dcterms:W3CDTF">2020-11-14T09:34:37Z</dcterms:modified>
</cp:coreProperties>
</file>