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97" r:id="rId4"/>
    <p:sldId id="314" r:id="rId5"/>
    <p:sldId id="311" r:id="rId6"/>
    <p:sldId id="312" r:id="rId7"/>
    <p:sldId id="310" r:id="rId8"/>
    <p:sldId id="298" r:id="rId9"/>
    <p:sldId id="299" r:id="rId10"/>
    <p:sldId id="300" r:id="rId11"/>
    <p:sldId id="313" r:id="rId12"/>
    <p:sldId id="301" r:id="rId13"/>
    <p:sldId id="302" r:id="rId14"/>
    <p:sldId id="296" r:id="rId15"/>
    <p:sldId id="315" r:id="rId16"/>
    <p:sldId id="316" r:id="rId17"/>
    <p:sldId id="317" r:id="rId18"/>
    <p:sldId id="318" r:id="rId19"/>
    <p:sldId id="320" r:id="rId20"/>
    <p:sldId id="321" r:id="rId21"/>
    <p:sldId id="322" r:id="rId22"/>
    <p:sldId id="319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1" r:id="rId31"/>
    <p:sldId id="332" r:id="rId32"/>
    <p:sldId id="330" r:id="rId33"/>
    <p:sldId id="35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08" r:id="rId54"/>
    <p:sldId id="309" r:id="rId55"/>
    <p:sldId id="283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4"/>
  </p:normalViewPr>
  <p:slideViewPr>
    <p:cSldViewPr snapToGrid="0">
      <p:cViewPr varScale="1">
        <p:scale>
          <a:sx n="102" d="100"/>
          <a:sy n="102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E0C1-0E14-4E2E-A535-3F5785E31C9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650A-3B60-4F3C-9116-93478DC1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60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E0C1-0E14-4E2E-A535-3F5785E31C9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650A-3B60-4F3C-9116-93478DC1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E0C1-0E14-4E2E-A535-3F5785E31C9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650A-3B60-4F3C-9116-93478DC1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7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E0C1-0E14-4E2E-A535-3F5785E31C9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650A-3B60-4F3C-9116-93478DC1447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0435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E0C1-0E14-4E2E-A535-3F5785E31C9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650A-3B60-4F3C-9116-93478DC1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22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E0C1-0E14-4E2E-A535-3F5785E31C9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650A-3B60-4F3C-9116-93478DC1447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372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E0C1-0E14-4E2E-A535-3F5785E31C9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650A-3B60-4F3C-9116-93478DC1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79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E0C1-0E14-4E2E-A535-3F5785E31C9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650A-3B60-4F3C-9116-93478DC1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673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E0C1-0E14-4E2E-A535-3F5785E31C9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650A-3B60-4F3C-9116-93478DC1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6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E0C1-0E14-4E2E-A535-3F5785E31C9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650A-3B60-4F3C-9116-93478DC1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E0C1-0E14-4E2E-A535-3F5785E31C9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650A-3B60-4F3C-9116-93478DC1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3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E0C1-0E14-4E2E-A535-3F5785E31C9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650A-3B60-4F3C-9116-93478DC1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2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E0C1-0E14-4E2E-A535-3F5785E31C9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650A-3B60-4F3C-9116-93478DC1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5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E0C1-0E14-4E2E-A535-3F5785E31C9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650A-3B60-4F3C-9116-93478DC1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23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E0C1-0E14-4E2E-A535-3F5785E31C9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650A-3B60-4F3C-9116-93478DC1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2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E0C1-0E14-4E2E-A535-3F5785E31C9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650A-3B60-4F3C-9116-93478DC1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1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E0C1-0E14-4E2E-A535-3F5785E31C9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650A-3B60-4F3C-9116-93478DC1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5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A1E0C1-0E14-4E2E-A535-3F5785E31C9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64650A-3B60-4F3C-9116-93478DC1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09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aventanaciudadana.cl/realidad-economica-mundial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br.ru/securities_market/#:~:text=%D0%A0%D1%8B%D0%BD%D0%BE%D0%BA%20%D1%86%D0%B5%D0%BD%D0%BD%D1%8B%D1%85%20%D0%B1%D1%83%D0%BC%D0%B0%D0%B3%20%E2%80%94%20%D1%8D%D1%82%D0%BE%20%D1%87%D0%B0%D1%81%D1%82%D1%8C,%D0%B2%D1%8B%D0%BF%D1%83%D1%81%D0%BA%D0%B0%20%D0%B8%20%D0%BE%D0%B1%D1%80%D0%B0%D1%89%D0%B5%D0%BD%D0%B8%D1%8F%20%D1%86%D0%B5%D0%BD%D0%BD%D1%8B%D1%85%20%D0%B1%D1%83%D0%BC%D0%B0%D0%B3.&amp;text=%D0%9F%D1%80%D0%BE%D1%84%D0%B5%D1%81%D1%81%D0%B8%D0%BE%D0%BD%D0%B0%D0%BB%D1%8C%D0%BD%D1%8B%D0%B5%20%D1%83%D1%87%D0%B0%D1%81%D1%82%D0%BD%D0%B8%D0%BA%D0%B8%20%D1%80%D1%8B%D0%BD%D0%BA%D0%B0%20%D1%86%D0%B5%D0%BD%D0%BD%D1%8B%D1%85%20%D0%B1%D1%83%D0%BC%D0%B0%D0%B3,%D0%B8%D0%BD%D0%B2%D0%B5%D1%81%D1%82%D0%B8%D1%86%D0%B8%D0%BE%D0%BD%D0%BD%D1%8B%D0%B5%20%D1%81%D0%BE%D0%B2%D0%B5%D1%82%D0%BD%D0%B8%D0%BA%D0%B8%2C%20%D1%80%D0%B5%D0%B3%D0%B8%D1%81%D1%82%D1%80%D0%B0%D1%82%D0%BE%D1%80%D1%8B%20%D0%B8%20%D0%B4%D0%B5%D0%BF%D0%BE%D0%B7%D0%B8%D1%82%D0%B0%D1%80%D0%B8%D0%B8.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ex.com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11523-E035-4B2B-B084-BD1DF847B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698" y="624690"/>
            <a:ext cx="7324254" cy="1984204"/>
          </a:xfrm>
        </p:spPr>
        <p:txBody>
          <a:bodyPr>
            <a:normAutofit/>
          </a:bodyPr>
          <a:lstStyle/>
          <a:p>
            <a:r>
              <a:rPr lang="ru-RU" sz="5400" dirty="0"/>
              <a:t>Экономическая </a:t>
            </a:r>
            <a:br>
              <a:rPr lang="ru-RU" sz="5400" dirty="0"/>
            </a:br>
            <a:r>
              <a:rPr lang="ru-RU" sz="5400" dirty="0"/>
              <a:t>теория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DC4E2B-6C27-46BC-896E-E55DF9BA2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6952" y="4521628"/>
            <a:ext cx="4172828" cy="2126736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ru-RU" sz="5100" b="1" dirty="0" err="1"/>
              <a:t>Сазанова</a:t>
            </a:r>
            <a:r>
              <a:rPr lang="ru-RU" sz="5100" b="1" dirty="0"/>
              <a:t> </a:t>
            </a:r>
          </a:p>
          <a:p>
            <a:r>
              <a:rPr lang="ru-RU" sz="5100" b="1" dirty="0"/>
              <a:t>Светлана Леонидовна, </a:t>
            </a:r>
          </a:p>
          <a:p>
            <a:r>
              <a:rPr lang="ru-RU" sz="5100" b="1" dirty="0"/>
              <a:t>канд. экон. наук, доцент</a:t>
            </a:r>
          </a:p>
          <a:p>
            <a:r>
              <a:rPr lang="en-US" sz="5100" b="1" dirty="0"/>
              <a:t>www.sazanova.org</a:t>
            </a:r>
            <a:endParaRPr lang="ru-RU" sz="51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22BB25-6CE3-40AC-8D6F-752C583D9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2698" y="3256923"/>
            <a:ext cx="5285777" cy="2976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6B57F1-0EE5-44B7-A481-609966C767B1}"/>
              </a:ext>
            </a:extLst>
          </p:cNvPr>
          <p:cNvSpPr txBox="1"/>
          <p:nvPr/>
        </p:nvSpPr>
        <p:spPr>
          <a:xfrm>
            <a:off x="7806006" y="8234513"/>
            <a:ext cx="41728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3" tooltip="https://laventanaciudadana.cl/realidad-economica-mundial/"/>
              </a:rPr>
              <a:t>Это изображение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4" tooltip="https://creativecommons.org/licenses/by/3.0/"/>
              </a:rPr>
              <a:t>CC BY</a:t>
            </a:r>
            <a:endParaRPr lang="ru-RU" sz="900"/>
          </a:p>
        </p:txBody>
      </p:sp>
    </p:spTree>
    <p:extLst>
      <p:ext uri="{BB962C8B-B14F-4D97-AF65-F5344CB8AC3E}">
        <p14:creationId xmlns:p14="http://schemas.microsoft.com/office/powerpoint/2010/main" val="225582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8C152077-984A-4612-B0E1-251C62EB1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C05450BA-2A87-4847-A5A0-E7D960557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A16F9ADA-A824-456A-9728-D5BFFE04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3034157-938C-45F5-8DCA-208D22E5B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369327A-A6C5-4293-80D1-DECEBA3F5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52" name="Rectangle 151">
            <a:extLst>
              <a:ext uri="{FF2B5EF4-FFF2-40B4-BE49-F238E27FC236}">
                <a16:creationId xmlns:a16="http://schemas.microsoft.com/office/drawing/2014/main" id="{74AF5031-D100-43C2-A5E6-E680A0F96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C9FCA1-687A-4066-947F-052BC930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52" y="530895"/>
            <a:ext cx="6894998" cy="14097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 err="1"/>
              <a:t>Кирцнеровский</a:t>
            </a:r>
            <a:r>
              <a:rPr lang="en-US" sz="4800" dirty="0"/>
              <a:t> </a:t>
            </a:r>
            <a:r>
              <a:rPr lang="en-US" sz="4800" dirty="0" err="1"/>
              <a:t>предприниматель</a:t>
            </a:r>
            <a:endParaRPr lang="en-US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7652" y="2593443"/>
            <a:ext cx="6751178" cy="3701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Производитель </a:t>
            </a: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VS </a:t>
            </a:r>
          </a:p>
          <a:p>
            <a:pPr marL="0" indent="0" algn="ctr">
              <a:buNone/>
            </a:pPr>
            <a:r>
              <a:rPr lang="en-US" sz="3600" b="1" dirty="0"/>
              <a:t>Предприниматель </a:t>
            </a:r>
          </a:p>
        </p:txBody>
      </p:sp>
      <p:pic>
        <p:nvPicPr>
          <p:cNvPr id="6146" name="Picture 2" descr="VERTRO — российский производитель вентиляционного оборудования">
            <a:extLst>
              <a:ext uri="{FF2B5EF4-FFF2-40B4-BE49-F238E27FC236}">
                <a16:creationId xmlns:a16="http://schemas.microsoft.com/office/drawing/2014/main" id="{C630A63E-556F-7A42-869F-1CA3356E4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8" r="-3" b="10503"/>
          <a:stretch/>
        </p:blipFill>
        <p:spPr bwMode="auto">
          <a:xfrm>
            <a:off x="7552266" y="9"/>
            <a:ext cx="4639733" cy="3132657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Индивидуальный предприниматель в Испании - Autónomo">
            <a:extLst>
              <a:ext uri="{FF2B5EF4-FFF2-40B4-BE49-F238E27FC236}">
                <a16:creationId xmlns:a16="http://schemas.microsoft.com/office/drawing/2014/main" id="{7FE6540F-CF23-9942-9E48-17D4305C1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2" r="18060" b="-1"/>
          <a:stretch/>
        </p:blipFill>
        <p:spPr bwMode="auto">
          <a:xfrm>
            <a:off x="7548447" y="3156477"/>
            <a:ext cx="4636559" cy="3701523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096D047-D6C9-4CA7-A109-46B33A48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8467"/>
            <a:ext cx="6080656" cy="6163733"/>
            <a:chOff x="6108170" y="8467"/>
            <a:chExt cx="6080656" cy="6163733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C2FB59B-E404-4040-B5AD-37E1B7CEF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BC7F092-2F00-4C2E-8417-4E5F33FF2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A1C457CA-89E0-4127-883E-55111504E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E82E5A4-A136-456E-88DA-0A5B6360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EEB3D14C-78FC-446B-A169-673634F3D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070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671" y="346467"/>
            <a:ext cx="10909178" cy="52194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/>
              <a:t>Риск и неопределенность: предприниматель снижает / оптимизирует риск.</a:t>
            </a:r>
          </a:p>
          <a:p>
            <a:pPr marL="0" indent="0">
              <a:buNone/>
            </a:pPr>
            <a:r>
              <a:rPr lang="ru-RU" sz="2400" dirty="0"/>
              <a:t>«Предприниматель </a:t>
            </a:r>
            <a:r>
              <a:rPr lang="ru-RU" sz="2400" dirty="0" err="1"/>
              <a:t>Ф.Найта</a:t>
            </a:r>
            <a:r>
              <a:rPr lang="ru-RU" sz="2400" dirty="0"/>
              <a:t> действует в ситуации, когда будущее не может быть выведено из прошлого </a:t>
            </a:r>
            <a:r>
              <a:rPr lang="ru-RU" sz="2400" b="1" dirty="0"/>
              <a:t>никакими</a:t>
            </a:r>
            <a:r>
              <a:rPr lang="ru-RU" sz="2400" dirty="0"/>
              <a:t> рациональными методами </a:t>
            </a:r>
            <a:r>
              <a:rPr lang="ru-RU" sz="2400" b="1" dirty="0"/>
              <a:t>ни с какой </a:t>
            </a:r>
            <a:r>
              <a:rPr lang="ru-RU" sz="2400" dirty="0"/>
              <a:t>степенью вероятности. </a:t>
            </a:r>
          </a:p>
          <a:p>
            <a:pPr marL="0" indent="0">
              <a:buNone/>
            </a:pPr>
            <a:r>
              <a:rPr lang="ru-RU" sz="2400" dirty="0"/>
              <a:t>Уникальность предпринимательских способностей заключается в том, что эти способности не связаны просто с умением наиболее адекватно воспринимать реальность и выводить следствия из причин (будущее из прошлого). </a:t>
            </a:r>
          </a:p>
          <a:p>
            <a:pPr marL="0" indent="0">
              <a:buNone/>
            </a:pPr>
            <a:r>
              <a:rPr lang="ru-RU" sz="2400" dirty="0"/>
              <a:t>Задача предпринимателя – связать настоящее и будущее в условиях, когда существует принципиальный разрыв в ходе событий. </a:t>
            </a:r>
          </a:p>
          <a:p>
            <a:pPr marL="0" indent="0">
              <a:buNone/>
            </a:pPr>
            <a:r>
              <a:rPr lang="ru-RU" sz="2400" b="1" dirty="0"/>
              <a:t>Предприниматель </a:t>
            </a:r>
            <a:r>
              <a:rPr lang="ru-RU" sz="2400" b="1" dirty="0" err="1"/>
              <a:t>Ф.Найта</a:t>
            </a:r>
            <a:r>
              <a:rPr lang="ru-RU" sz="2400" b="1" dirty="0"/>
              <a:t> напоминает путника, находящегося на распутье дорог, в то время как экономические агенты неоклассической теории – потребителя, выбирающего в лавке наиболее подходящий для себя товар». </a:t>
            </a:r>
          </a:p>
          <a:p>
            <a:pPr marL="0" indent="0" algn="r">
              <a:buNone/>
            </a:pPr>
            <a:r>
              <a:rPr lang="ru-RU" sz="2400" b="1" dirty="0"/>
              <a:t>И.Г. Чаплыгина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C9FCA1-687A-4066-947F-052BC930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65913"/>
            <a:ext cx="11136727" cy="967408"/>
          </a:xfrm>
        </p:spPr>
        <p:txBody>
          <a:bodyPr>
            <a:normAutofit/>
          </a:bodyPr>
          <a:lstStyle/>
          <a:p>
            <a:r>
              <a:rPr lang="ru-RU" sz="3600" dirty="0"/>
              <a:t>Предприниматель ф. </a:t>
            </a:r>
            <a:r>
              <a:rPr lang="ru-RU" sz="3600" dirty="0" err="1"/>
              <a:t>найта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8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671" y="346467"/>
            <a:ext cx="10909178" cy="4332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Изменения, инициируемые предпринимателем, всегда ведут к гипотетическому состоянию равновесия; эти изменения становятся </a:t>
            </a:r>
            <a:r>
              <a:rPr lang="ru-RU" i="1" dirty="0"/>
              <a:t>ответом </a:t>
            </a:r>
            <a:r>
              <a:rPr lang="ru-RU" dirty="0"/>
              <a:t>на существующую модель ошибочных решений, модель, характеризующуюся упущенными возможностями. Предприниматель, на мой взгляд, </a:t>
            </a:r>
            <a:r>
              <a:rPr lang="ru-RU" i="1" dirty="0"/>
              <a:t>взаимно согласует </a:t>
            </a:r>
            <a:r>
              <a:rPr lang="ru-RU" dirty="0"/>
              <a:t>диссонирующие элементы, ставшие следствием предшествующей рыночной неосведомленности.</a:t>
            </a:r>
          </a:p>
          <a:p>
            <a:pPr marL="0" indent="0" algn="r">
              <a:buNone/>
            </a:pPr>
            <a:r>
              <a:rPr lang="ru-RU" sz="2400" b="1" dirty="0"/>
              <a:t>И. </a:t>
            </a:r>
            <a:r>
              <a:rPr lang="ru-RU" sz="2400" b="1" dirty="0" err="1"/>
              <a:t>Кирцнер</a:t>
            </a:r>
            <a:endParaRPr lang="ru-RU" sz="2400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C9FCA1-687A-4066-947F-052BC930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024761"/>
            <a:ext cx="11136727" cy="150856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Роль предпринимателя в установлении рыночного равновесия и его нарушении («взрыве»).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69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671" y="346467"/>
            <a:ext cx="10909178" cy="4332065"/>
          </a:xfrm>
        </p:spPr>
        <p:txBody>
          <a:bodyPr>
            <a:normAutofit/>
          </a:bodyPr>
          <a:lstStyle/>
          <a:p>
            <a:r>
              <a:rPr lang="en-US" sz="2400" dirty="0"/>
              <a:t>U I </a:t>
            </a:r>
            <a:r>
              <a:rPr lang="en-US" sz="2400" dirty="0" err="1"/>
              <a:t>ujopo</a:t>
            </a:r>
            <a:endParaRPr lang="ru-RU" sz="2400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C9FCA1-687A-4066-947F-052BC930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65913"/>
            <a:ext cx="11136727" cy="96740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Фирма. Природа фирмы как рыночного института.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>
            <a:extLst>
              <a:ext uri="{FF2B5EF4-FFF2-40B4-BE49-F238E27FC236}">
                <a16:creationId xmlns:a16="http://schemas.microsoft.com/office/drawing/2014/main" id="{8C4C7682-C23E-F045-9CE5-EEFD0C0871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4213" y="333375"/>
            <a:ext cx="10689420" cy="6140450"/>
          </a:xfrm>
        </p:spPr>
        <p:txBody>
          <a:bodyPr/>
          <a:lstStyle/>
          <a:p>
            <a:pPr marL="0" indent="0">
              <a:buNone/>
              <a:defRPr/>
            </a:pPr>
            <a:endParaRPr lang="ru-RU" b="1" i="1" dirty="0"/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Долгое время экономисты считали, что: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ru-RU" dirty="0">
                <a:solidFill>
                  <a:schemeClr val="tx1"/>
                </a:solidFill>
              </a:rPr>
              <a:t> рынок – самый эффективный механизм координации действий экономических субъектов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ru-RU" dirty="0">
                <a:solidFill>
                  <a:schemeClr val="tx1"/>
                </a:solidFill>
              </a:rPr>
              <a:t> фирма - «чёрный ящик», процессы внутри фирмы не анализируются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В чем различия межу рынком и фирмой?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Рынок – горизонтальная интеграция (торговая сделка)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Фирма - вертикальная интеграция (управленческая сделка)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C554BBF8-67C6-BC4E-98C9-B3E4967DF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A8D125-A8EA-DF4E-A84A-74238104F80F}" type="slidenum">
              <a:rPr lang="ru-RU" altLang="ru-RU">
                <a:solidFill>
                  <a:srgbClr val="FFFFFF"/>
                </a:solidFill>
              </a:rPr>
              <a:pPr eaLnBrk="1" hangingPunct="1"/>
              <a:t>14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>
            <a:extLst>
              <a:ext uri="{FF2B5EF4-FFF2-40B4-BE49-F238E27FC236}">
                <a16:creationId xmlns:a16="http://schemas.microsoft.com/office/drawing/2014/main" id="{2CEF379A-7A16-2D41-8F8A-078F8A81790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01874" y="785813"/>
            <a:ext cx="10471759" cy="43874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altLang="ru-RU" sz="4000" dirty="0"/>
          </a:p>
          <a:p>
            <a:pPr marL="0" indent="0" algn="ctr">
              <a:buNone/>
            </a:pPr>
            <a:endParaRPr lang="ru-RU" altLang="ru-RU" sz="4000" dirty="0"/>
          </a:p>
          <a:p>
            <a:pPr marL="0" indent="0" algn="ctr">
              <a:buNone/>
            </a:pPr>
            <a:r>
              <a:rPr lang="ru-RU" altLang="ru-RU" sz="4000" dirty="0">
                <a:solidFill>
                  <a:schemeClr val="tx1"/>
                </a:solidFill>
              </a:rPr>
              <a:t>Почему в рыночной экономике (горизонтальная интеграция) возникает фирма (вертикальная интеграция)?</a:t>
            </a:r>
          </a:p>
          <a:p>
            <a:pPr marL="0" indent="0" algn="r">
              <a:buNone/>
            </a:pPr>
            <a:endParaRPr lang="ru-RU" altLang="ru-RU" sz="40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ru-RU" altLang="ru-RU" sz="4000" dirty="0">
                <a:solidFill>
                  <a:schemeClr val="tx1"/>
                </a:solidFill>
              </a:rPr>
              <a:t>Рональд </a:t>
            </a:r>
            <a:r>
              <a:rPr lang="ru-RU" altLang="ru-RU" sz="4000" dirty="0" err="1">
                <a:solidFill>
                  <a:schemeClr val="tx1"/>
                </a:solidFill>
              </a:rPr>
              <a:t>Коуз</a:t>
            </a:r>
            <a:endParaRPr lang="ru-RU" altLang="ru-RU" sz="4000" dirty="0">
              <a:solidFill>
                <a:schemeClr val="tx1"/>
              </a:solidFill>
            </a:endParaRPr>
          </a:p>
        </p:txBody>
      </p:sp>
      <p:sp>
        <p:nvSpPr>
          <p:cNvPr id="11267" name="Номер слайда 3">
            <a:extLst>
              <a:ext uri="{FF2B5EF4-FFF2-40B4-BE49-F238E27FC236}">
                <a16:creationId xmlns:a16="http://schemas.microsoft.com/office/drawing/2014/main" id="{9CF83F66-936A-394A-A564-C7286103E5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725454-005F-2844-9F58-83AB6F66BEC2}" type="slidenum">
              <a:rPr lang="ru-RU" altLang="ru-RU">
                <a:solidFill>
                  <a:srgbClr val="FFFFFF"/>
                </a:solidFill>
              </a:rPr>
              <a:pPr eaLnBrk="1" hangingPunct="1"/>
              <a:t>15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9510DF-8EB5-B847-A033-24A530CA73B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51145" y="320674"/>
            <a:ext cx="10956643" cy="4288903"/>
          </a:xfrm>
        </p:spPr>
        <p:txBody>
          <a:bodyPr/>
          <a:lstStyle/>
          <a:p>
            <a:pPr marL="0" indent="0" algn="just">
              <a:spcAft>
                <a:spcPts val="1000"/>
              </a:spcAft>
              <a:buNone/>
              <a:defRPr/>
            </a:pPr>
            <a:r>
              <a:rPr lang="ru-RU" b="1" i="1" dirty="0">
                <a:solidFill>
                  <a:schemeClr val="tx1"/>
                </a:solidFill>
              </a:rPr>
              <a:t>Горизонтальная интеграция</a:t>
            </a:r>
            <a:r>
              <a:rPr lang="ru-RU" dirty="0">
                <a:solidFill>
                  <a:schemeClr val="tx1"/>
                </a:solidFill>
              </a:rPr>
              <a:t>: </a:t>
            </a:r>
          </a:p>
          <a:p>
            <a:pPr algn="just">
              <a:spcAft>
                <a:spcPts val="100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координация действий экономических субъектов осуществляется в условиях равенства контрагентов (продавцов и покупателей) в выборе контрагента, предмета и пропорций обмена</a:t>
            </a:r>
          </a:p>
          <a:p>
            <a:pPr algn="just">
              <a:spcAft>
                <a:spcPts val="100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пропорции обмена регулируются механизмом цен (переговоры)</a:t>
            </a:r>
          </a:p>
          <a:p>
            <a:pPr algn="just">
              <a:spcAft>
                <a:spcPts val="100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при возникновении споров стороны обращаются в суд</a:t>
            </a:r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DC1B9720-AAF5-D34E-B06A-A82C9D9D50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E2E7AA-5422-1846-BA5C-977C65F6E3AE}" type="slidenum">
              <a:rPr lang="ru-RU" altLang="ru-RU">
                <a:solidFill>
                  <a:srgbClr val="FFFFFF"/>
                </a:solidFill>
              </a:rPr>
              <a:pPr eaLnBrk="1" hangingPunct="1"/>
              <a:t>16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D8CB52B-842E-9643-9993-8026E73F5939}"/>
              </a:ext>
            </a:extLst>
          </p:cNvPr>
          <p:cNvSpPr txBox="1">
            <a:spLocks/>
          </p:cNvSpPr>
          <p:nvPr/>
        </p:nvSpPr>
        <p:spPr>
          <a:xfrm>
            <a:off x="551145" y="5204792"/>
            <a:ext cx="11136727" cy="96740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Спонтанный порядок и иерархия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1BD220-4F59-014D-A33A-77AA57499B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51145" y="908051"/>
            <a:ext cx="10860066" cy="3488585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000"/>
              </a:spcAft>
              <a:buNone/>
              <a:defRPr/>
            </a:pPr>
            <a:r>
              <a:rPr lang="ru-RU" b="1" i="1" dirty="0">
                <a:solidFill>
                  <a:schemeClr val="tx1"/>
                </a:solidFill>
              </a:rPr>
              <a:t>Вертикальная интеграция</a:t>
            </a:r>
            <a:r>
              <a:rPr lang="ru-RU" i="1" dirty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spcAft>
                <a:spcPts val="1000"/>
              </a:spcAft>
              <a:buNone/>
              <a:defRPr/>
            </a:pPr>
            <a:endParaRPr lang="ru-RU" i="1" dirty="0">
              <a:solidFill>
                <a:schemeClr val="tx1"/>
              </a:solidFill>
            </a:endParaRPr>
          </a:p>
          <a:p>
            <a:pPr algn="just">
              <a:spcAft>
                <a:spcPts val="1000"/>
              </a:spcAft>
              <a:defRPr/>
            </a:pPr>
            <a:r>
              <a:rPr lang="ru-RU" i="1" dirty="0">
                <a:solidFill>
                  <a:schemeClr val="tx1"/>
                </a:solidFill>
              </a:rPr>
              <a:t>координация действий экономических субъектов осуществляется в условиях иерархии (асимметричный обмен)</a:t>
            </a:r>
          </a:p>
          <a:p>
            <a:pPr algn="just">
              <a:spcAft>
                <a:spcPts val="1000"/>
              </a:spcAft>
              <a:defRPr/>
            </a:pPr>
            <a:r>
              <a:rPr lang="ru-RU" i="1" dirty="0">
                <a:solidFill>
                  <a:schemeClr val="tx1"/>
                </a:solidFill>
              </a:rPr>
              <a:t>механизм цен вытесняется командами</a:t>
            </a:r>
          </a:p>
          <a:p>
            <a:pPr algn="just">
              <a:spcAft>
                <a:spcPts val="1000"/>
              </a:spcAft>
              <a:defRPr/>
            </a:pPr>
            <a:r>
              <a:rPr lang="ru-RU" i="1" dirty="0">
                <a:solidFill>
                  <a:schemeClr val="tx1"/>
                </a:solidFill>
              </a:rPr>
              <a:t>споры улаживаются преимущественно внутри фирмы</a:t>
            </a:r>
          </a:p>
          <a:p>
            <a:pPr marL="0" indent="0">
              <a:buNone/>
              <a:defRPr/>
            </a:pPr>
            <a:endParaRPr lang="ru-RU" i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3315" name="Номер слайда 3">
            <a:extLst>
              <a:ext uri="{FF2B5EF4-FFF2-40B4-BE49-F238E27FC236}">
                <a16:creationId xmlns:a16="http://schemas.microsoft.com/office/drawing/2014/main" id="{57F90181-80B9-C044-BF6D-199144350E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50A475-9480-224D-A1C5-F8AB03AA96D8}" type="slidenum">
              <a:rPr lang="ru-RU" altLang="ru-RU">
                <a:solidFill>
                  <a:srgbClr val="FFFFFF"/>
                </a:solidFill>
              </a:rPr>
              <a:pPr eaLnBrk="1" hangingPunct="1"/>
              <a:t>17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7428367-4336-B34E-8EF6-890314C1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65913"/>
            <a:ext cx="11136727" cy="967408"/>
          </a:xfrm>
        </p:spPr>
        <p:txBody>
          <a:bodyPr>
            <a:normAutofit/>
          </a:bodyPr>
          <a:lstStyle/>
          <a:p>
            <a:r>
              <a:rPr lang="ru-RU" sz="3600" dirty="0"/>
              <a:t>Спонтанный порядок и иерархия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C5171-B06C-614C-BA5D-AA4390C99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836" y="700523"/>
            <a:ext cx="821848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/>
              <a:t>Преимущества фирмы (вертикальной интеграции)</a:t>
            </a:r>
            <a:endParaRPr lang="ru-RU" b="1" dirty="0"/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87DE83C7-E1C6-5A41-8F69-2E90AD29BE9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63671" y="1465545"/>
            <a:ext cx="10622071" cy="390812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ru-RU" altLang="ru-RU" dirty="0">
                <a:solidFill>
                  <a:schemeClr val="tx1"/>
                </a:solidFill>
              </a:rPr>
              <a:t>Собственникам ресурсов легче адаптироваться к внешним (экзогенным) шокам: для координации действий не нужно проводить переговоры.</a:t>
            </a:r>
          </a:p>
          <a:p>
            <a:pPr>
              <a:spcAft>
                <a:spcPts val="1000"/>
              </a:spcAft>
            </a:pPr>
            <a:r>
              <a:rPr lang="ru-RU" altLang="ru-RU" dirty="0">
                <a:solidFill>
                  <a:schemeClr val="tx1"/>
                </a:solidFill>
              </a:rPr>
              <a:t>Передача права контроля позволяет реализовать выгоды от специализации в управлении активами.</a:t>
            </a:r>
          </a:p>
          <a:p>
            <a:pPr>
              <a:spcAft>
                <a:spcPts val="1000"/>
              </a:spcAft>
            </a:pPr>
            <a:r>
              <a:rPr lang="ru-RU" altLang="ru-RU" dirty="0">
                <a:solidFill>
                  <a:schemeClr val="tx1"/>
                </a:solidFill>
              </a:rPr>
              <a:t>Собственники факторов производства, не склонные к риску, могут переложить риск на собственника фирмы.</a:t>
            </a:r>
          </a:p>
          <a:p>
            <a:pPr>
              <a:spcAft>
                <a:spcPts val="1000"/>
              </a:spcAft>
            </a:pPr>
            <a:r>
              <a:rPr lang="ru-RU" altLang="ru-RU" dirty="0">
                <a:solidFill>
                  <a:schemeClr val="tx1"/>
                </a:solidFill>
              </a:rPr>
              <a:t>Рутины снижают информационную асимметрию (внутренний контроль и аудит).</a:t>
            </a:r>
          </a:p>
          <a:p>
            <a:pPr>
              <a:spcAft>
                <a:spcPts val="1000"/>
              </a:spcAft>
            </a:pPr>
            <a:r>
              <a:rPr lang="ru-RU" altLang="ru-RU" dirty="0">
                <a:solidFill>
                  <a:schemeClr val="tx1"/>
                </a:solidFill>
              </a:rPr>
              <a:t>Рутины позволяют урегулировать конфликты и/или избежать их.</a:t>
            </a:r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D2114C3B-64F1-1549-93E3-D2445D5DE9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4C28C3-DBC2-8346-8B1B-A2101F547958}" type="slidenum">
              <a:rPr lang="ru-RU" altLang="ru-RU">
                <a:solidFill>
                  <a:srgbClr val="FFFFFF"/>
                </a:solidFill>
              </a:rPr>
              <a:pPr eaLnBrk="1" hangingPunct="1"/>
              <a:t>18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096AC95-2C89-C842-9EF5-017BE778AD56}"/>
              </a:ext>
            </a:extLst>
          </p:cNvPr>
          <p:cNvSpPr txBox="1">
            <a:spLocks/>
          </p:cNvSpPr>
          <p:nvPr/>
        </p:nvSpPr>
        <p:spPr>
          <a:xfrm>
            <a:off x="684211" y="5565913"/>
            <a:ext cx="11136727" cy="96740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/>
              <a:t>Спонтанный порядок и иерархия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10671-063D-B746-8593-976C07E1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460" y="763153"/>
            <a:ext cx="8218488" cy="633412"/>
          </a:xfrm>
        </p:spPr>
        <p:txBody>
          <a:bodyPr/>
          <a:lstStyle/>
          <a:p>
            <a:pPr algn="ctr">
              <a:defRPr/>
            </a:pPr>
            <a:r>
              <a:rPr lang="ru-RU" sz="2400" b="1" dirty="0"/>
              <a:t>Границы фирмы</a:t>
            </a: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7A1D6FED-17D6-D543-AAC9-E85165D8160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8723" y="1989140"/>
            <a:ext cx="10809962" cy="3221688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dirty="0">
                <a:solidFill>
                  <a:schemeClr val="tx1"/>
                </a:solidFill>
              </a:rPr>
              <a:t>Экономия трансакционных издержек – стимул возникновения и роста фирмы.</a:t>
            </a:r>
          </a:p>
          <a:p>
            <a:pPr marL="0" indent="0" algn="just">
              <a:buNone/>
            </a:pPr>
            <a:endParaRPr lang="ru-RU" alt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altLang="ru-RU" dirty="0">
                <a:solidFill>
                  <a:schemeClr val="tx1"/>
                </a:solidFill>
              </a:rPr>
              <a:t>Что является ограничением роста фирмы?</a:t>
            </a:r>
          </a:p>
          <a:p>
            <a:pPr marL="0" indent="0" algn="just">
              <a:buNone/>
            </a:pPr>
            <a:endParaRPr lang="ru-RU" alt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altLang="ru-RU" dirty="0">
                <a:solidFill>
                  <a:schemeClr val="tx1"/>
                </a:solidFill>
              </a:rPr>
              <a:t>Какую роль играет ограниченная рациональность и оппортунизм экономических субъектов?</a:t>
            </a:r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endParaRPr lang="ru-RU" altLang="ru-RU" dirty="0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09240EB8-8A51-C244-B89A-027213B77A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DACBB2-025A-9643-ACFE-02D2B7928382}" type="slidenum">
              <a:rPr lang="ru-RU" altLang="ru-RU">
                <a:solidFill>
                  <a:srgbClr val="FFFFFF"/>
                </a:solidFill>
              </a:rPr>
              <a:pPr eaLnBrk="1" hangingPunct="1"/>
              <a:t>19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FBE2ADC-E7B1-EB48-BF98-44B0C94603F3}"/>
              </a:ext>
            </a:extLst>
          </p:cNvPr>
          <p:cNvSpPr txBox="1">
            <a:spLocks/>
          </p:cNvSpPr>
          <p:nvPr/>
        </p:nvSpPr>
        <p:spPr>
          <a:xfrm>
            <a:off x="684211" y="5565913"/>
            <a:ext cx="11136727" cy="96740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/>
              <a:t>Трансакционные издержки как фактор отбора экономических институтов.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A4BE3-8E16-41C7-9D67-B5DEEF235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717219"/>
            <a:ext cx="11136727" cy="816102"/>
          </a:xfrm>
        </p:spPr>
        <p:txBody>
          <a:bodyPr>
            <a:normAutofit/>
          </a:bodyPr>
          <a:lstStyle/>
          <a:p>
            <a:r>
              <a:rPr lang="ru-RU" dirty="0"/>
              <a:t>ТЕМА 7. ПРЕДПРИНИМАТЕЛЬСТВО И ФИРМА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D31673-3EB9-4BC2-81D7-1937E23FE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324679"/>
            <a:ext cx="11365219" cy="5392539"/>
          </a:xfrm>
        </p:spPr>
        <p:txBody>
          <a:bodyPr>
            <a:normAutofit fontScale="92500"/>
          </a:bodyPr>
          <a:lstStyle/>
          <a:p>
            <a:r>
              <a:rPr lang="ru-RU" dirty="0"/>
              <a:t>Функции предпринимательства и его носители в рыночной экономике. Координация производственных ресурсов и несение риска как основные функции предпринимательства. </a:t>
            </a:r>
            <a:endParaRPr lang="en-US" dirty="0"/>
          </a:p>
          <a:p>
            <a:r>
              <a:rPr lang="ru-RU" dirty="0"/>
              <a:t>Шумпетеровский предприниматель. Кирцнеровский предприниматель. Роль предпринимателя в установлении рыночного равновесия и его нарушении («взрыве»). </a:t>
            </a:r>
            <a:endParaRPr lang="en-US" dirty="0"/>
          </a:p>
          <a:p>
            <a:r>
              <a:rPr lang="ru-RU" dirty="0"/>
              <a:t>Фирма. Природа фирмы как рыночного института. Спонтанный порядок и иерархия. Трансакционные издержки как фактор отбора экономических институтов. Причины эффективности (выживания института) фирмы. Внешняя и внутренняя среда фирмы. </a:t>
            </a:r>
            <a:endParaRPr lang="en-US" dirty="0"/>
          </a:p>
          <a:p>
            <a:r>
              <a:rPr lang="ru-RU" dirty="0"/>
              <a:t>Типы организации предприятий. Взаимосвязь размеров и типа фирмы. Малый бизнес. Крупный бизнес. Акционерные общества. </a:t>
            </a:r>
            <a:endParaRPr lang="en-US" dirty="0"/>
          </a:p>
          <a:p>
            <a:r>
              <a:rPr lang="ru-RU" dirty="0"/>
              <a:t>Государство как предприниматель. Государственный сектор и его роль в экономике России. </a:t>
            </a:r>
            <a:endParaRPr lang="en-US" dirty="0"/>
          </a:p>
          <a:p>
            <a:r>
              <a:rPr lang="ru-RU" dirty="0"/>
              <a:t>Ценные бумаги и фондовая биржа. Ценные бумаги и их виды. Рынок ценных бумаг. Классификация рынков ценных бумаг. Фондовая биржа и ее функции в экономике. Биржевые спекуляции. Биржи и ценные бумаги в России.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40085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>
            <a:extLst>
              <a:ext uri="{FF2B5EF4-FFF2-40B4-BE49-F238E27FC236}">
                <a16:creationId xmlns:a16="http://schemas.microsoft.com/office/drawing/2014/main" id="{0EF526B6-8435-1147-8721-B8E2B941C4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4211" y="549275"/>
            <a:ext cx="10551635" cy="4874495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dirty="0">
                <a:solidFill>
                  <a:schemeClr val="tx1"/>
                </a:solidFill>
              </a:rPr>
              <a:t>Рост фирмы сопровождается усложнением ее организационной структуры и иерархии. </a:t>
            </a:r>
          </a:p>
          <a:p>
            <a:pPr marL="0" indent="0" algn="just">
              <a:buNone/>
            </a:pPr>
            <a:endParaRPr lang="ru-RU" alt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altLang="ru-RU" dirty="0">
                <a:solidFill>
                  <a:schemeClr val="tx1"/>
                </a:solidFill>
              </a:rPr>
              <a:t>Координация действий внутри фирмы определяется </a:t>
            </a:r>
            <a:r>
              <a:rPr lang="ru-RU" altLang="ru-RU" dirty="0" err="1">
                <a:solidFill>
                  <a:schemeClr val="tx1"/>
                </a:solidFill>
              </a:rPr>
              <a:t>циркулированием</a:t>
            </a:r>
            <a:r>
              <a:rPr lang="ru-RU" altLang="ru-RU" dirty="0">
                <a:solidFill>
                  <a:schemeClr val="tx1"/>
                </a:solidFill>
              </a:rPr>
              <a:t> информации между подразделением и уровнями иерархии.</a:t>
            </a:r>
          </a:p>
          <a:p>
            <a:pPr marL="0" indent="0" algn="just">
              <a:buNone/>
            </a:pPr>
            <a:endParaRPr lang="ru-RU" alt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altLang="ru-RU" dirty="0">
                <a:solidFill>
                  <a:schemeClr val="tx1"/>
                </a:solidFill>
              </a:rPr>
              <a:t>Оппортунистическое поведение – следствие несовпадения интересов принципала и контрагентов (собственников ресурсов). </a:t>
            </a:r>
          </a:p>
          <a:p>
            <a:pPr marL="0" indent="0" algn="just">
              <a:buNone/>
            </a:pPr>
            <a:endParaRPr lang="ru-RU" alt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altLang="ru-RU" dirty="0">
                <a:solidFill>
                  <a:schemeClr val="tx1"/>
                </a:solidFill>
              </a:rPr>
              <a:t>Растут издержки координации и контроля внутри фирмы. </a:t>
            </a:r>
          </a:p>
        </p:txBody>
      </p:sp>
      <p:sp>
        <p:nvSpPr>
          <p:cNvPr id="17411" name="Номер слайда 3">
            <a:extLst>
              <a:ext uri="{FF2B5EF4-FFF2-40B4-BE49-F238E27FC236}">
                <a16:creationId xmlns:a16="http://schemas.microsoft.com/office/drawing/2014/main" id="{A87EB468-E0F6-AF47-BE0F-7D09C8D724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8C5785-49A9-4E4C-8304-B6A15AB449D9}" type="slidenum">
              <a:rPr lang="ru-RU" altLang="ru-RU">
                <a:solidFill>
                  <a:srgbClr val="FFFFFF"/>
                </a:solidFill>
              </a:rPr>
              <a:pPr eaLnBrk="1" hangingPunct="1"/>
              <a:t>20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E73BB0F-FADF-434B-827A-89C03909F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65913"/>
            <a:ext cx="11136727" cy="96740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Трансакционные издержки как фактор отбора экономических институтов.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>
            <a:extLst>
              <a:ext uri="{FF2B5EF4-FFF2-40B4-BE49-F238E27FC236}">
                <a16:creationId xmlns:a16="http://schemas.microsoft.com/office/drawing/2014/main" id="{3A0B617D-E0B0-1D4F-B9D7-3574A4A3B1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27968" y="1616249"/>
            <a:ext cx="9673596" cy="3341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altLang="ru-RU" sz="3200" dirty="0">
                <a:solidFill>
                  <a:schemeClr val="tx1"/>
                </a:solidFill>
              </a:rPr>
              <a:t>Фирма будет расти пока </a:t>
            </a:r>
          </a:p>
          <a:p>
            <a:pPr marL="0" indent="0" algn="ctr">
              <a:buNone/>
            </a:pPr>
            <a:r>
              <a:rPr lang="ru-RU" altLang="ru-RU" sz="3200" dirty="0">
                <a:solidFill>
                  <a:schemeClr val="tx1"/>
                </a:solidFill>
              </a:rPr>
              <a:t>издержки одной трансакции внутри фирмы не будут равны издержкам такой же трансакции на открытом рынке </a:t>
            </a:r>
          </a:p>
          <a:p>
            <a:pPr marL="0" indent="0" algn="ctr">
              <a:buNone/>
            </a:pPr>
            <a:r>
              <a:rPr lang="ru-RU" altLang="ru-RU" sz="3200" dirty="0">
                <a:solidFill>
                  <a:schemeClr val="tx1"/>
                </a:solidFill>
              </a:rPr>
              <a:t>(или такой же трансакции, организованной другой фирмой). </a:t>
            </a:r>
          </a:p>
        </p:txBody>
      </p:sp>
      <p:sp>
        <p:nvSpPr>
          <p:cNvPr id="18435" name="Номер слайда 3">
            <a:extLst>
              <a:ext uri="{FF2B5EF4-FFF2-40B4-BE49-F238E27FC236}">
                <a16:creationId xmlns:a16="http://schemas.microsoft.com/office/drawing/2014/main" id="{F8668845-61E7-8F41-81B6-C0A92A4288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2D3386-C20C-344E-9C5C-2D3C82A8AC69}" type="slidenum">
              <a:rPr lang="ru-RU" altLang="ru-RU">
                <a:solidFill>
                  <a:srgbClr val="FFFFFF"/>
                </a:solidFill>
              </a:rPr>
              <a:pPr eaLnBrk="1" hangingPunct="1"/>
              <a:t>21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7DF0564-506B-424A-B269-F19225D9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65913"/>
            <a:ext cx="11136727" cy="96740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Трансакционные издержки как фактор отбора экономических институтов.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B27AD-9B1C-CA49-8BD1-AB14FB70B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205" y="700523"/>
            <a:ext cx="10229589" cy="6334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/>
              <a:t>Фирма как институциональное соглашение (институт)</a:t>
            </a:r>
          </a:p>
        </p:txBody>
      </p:sp>
      <p:sp>
        <p:nvSpPr>
          <p:cNvPr id="15363" name="Объект 2">
            <a:extLst>
              <a:ext uri="{FF2B5EF4-FFF2-40B4-BE49-F238E27FC236}">
                <a16:creationId xmlns:a16="http://schemas.microsoft.com/office/drawing/2014/main" id="{83BD30AD-826D-AA45-84B1-FC0098AEEB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1914" y="1841326"/>
            <a:ext cx="10526582" cy="296867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altLang="ru-RU" b="1" i="1" dirty="0">
                <a:solidFill>
                  <a:schemeClr val="tx1"/>
                </a:solidFill>
              </a:rPr>
              <a:t>Фирма – институциональное соглашение</a:t>
            </a:r>
            <a:r>
              <a:rPr lang="ru-RU" altLang="ru-RU" dirty="0">
                <a:solidFill>
                  <a:schemeClr val="tx1"/>
                </a:solidFill>
              </a:rPr>
              <a:t>, сеть долгосрочных двусторонних контрактов между собственниками ресурсов и центральным агентом (принципалом).</a:t>
            </a:r>
          </a:p>
          <a:p>
            <a:pPr marL="0" indent="0" algn="just">
              <a:buNone/>
            </a:pPr>
            <a:endParaRPr lang="ru-RU" alt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altLang="ru-RU" b="1" i="1" dirty="0">
                <a:solidFill>
                  <a:schemeClr val="tx1"/>
                </a:solidFill>
              </a:rPr>
              <a:t>Фирма сокращает трансакционные издержки </a:t>
            </a:r>
            <a:r>
              <a:rPr lang="ru-RU" altLang="ru-RU" dirty="0">
                <a:solidFill>
                  <a:schemeClr val="tx1"/>
                </a:solidFill>
              </a:rPr>
              <a:t>(благодаря эффектам координации, контроля и принуждения).</a:t>
            </a:r>
          </a:p>
          <a:p>
            <a:pPr marL="0" indent="0" algn="just">
              <a:buNone/>
            </a:pPr>
            <a:endParaRPr lang="ru-RU" alt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altLang="ru-RU" b="1" i="1" dirty="0">
                <a:solidFill>
                  <a:schemeClr val="tx1"/>
                </a:solidFill>
              </a:rPr>
              <a:t>Центральным агентом </a:t>
            </a:r>
            <a:r>
              <a:rPr lang="ru-RU" altLang="ru-RU" dirty="0">
                <a:solidFill>
                  <a:schemeClr val="tx1"/>
                </a:solidFill>
              </a:rPr>
              <a:t>(собственником фирмы) становится субъект-собственник специфического ресурса «предпринимательская способность».</a:t>
            </a:r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FA83C569-FCC7-314F-8DAC-2AAB7A0EDD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71CD21-7985-D442-B33F-34875E42529A}" type="slidenum">
              <a:rPr lang="ru-RU" altLang="ru-RU">
                <a:solidFill>
                  <a:srgbClr val="FFFFFF"/>
                </a:solidFill>
              </a:rPr>
              <a:pPr eaLnBrk="1" hangingPunct="1"/>
              <a:t>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C8E939-DB9C-944B-8CC2-07C5E7509328}"/>
              </a:ext>
            </a:extLst>
          </p:cNvPr>
          <p:cNvSpPr txBox="1">
            <a:spLocks/>
          </p:cNvSpPr>
          <p:nvPr/>
        </p:nvSpPr>
        <p:spPr>
          <a:xfrm>
            <a:off x="684211" y="5157926"/>
            <a:ext cx="11136727" cy="13753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Причины эффективности (выживания института) фирмы. Внешняя и внутренняя среда фирмы.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088D8-8A23-4B45-B858-39452B02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7931150" cy="706437"/>
          </a:xfrm>
        </p:spPr>
        <p:txBody>
          <a:bodyPr/>
          <a:lstStyle/>
          <a:p>
            <a:pPr algn="ctr">
              <a:defRPr/>
            </a:pPr>
            <a:r>
              <a:rPr lang="ru-RU" sz="2400" b="1" dirty="0"/>
              <a:t>Почему существуют различные типы фирм?</a:t>
            </a:r>
          </a:p>
        </p:txBody>
      </p:sp>
      <p:sp>
        <p:nvSpPr>
          <p:cNvPr id="19459" name="Объект 2">
            <a:extLst>
              <a:ext uri="{FF2B5EF4-FFF2-40B4-BE49-F238E27FC236}">
                <a16:creationId xmlns:a16="http://schemas.microsoft.com/office/drawing/2014/main" id="{961B4301-DBEC-AF47-BE2C-88110FEBE33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6093" y="1196975"/>
            <a:ext cx="10981695" cy="3963748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endParaRPr lang="ru-RU" altLang="ru-RU" dirty="0"/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91C72C39-7514-B34A-862F-DB71B8BD1F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3F3A0C-3A4E-0C41-A656-492A047522CF}" type="slidenum">
              <a:rPr lang="ru-RU" altLang="ru-RU">
                <a:solidFill>
                  <a:srgbClr val="FFFFFF"/>
                </a:solidFill>
              </a:rPr>
              <a:pPr eaLnBrk="1" hangingPunct="1"/>
              <a:t>23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D4CDD1-2331-6F48-B43F-768C64AF14A7}"/>
              </a:ext>
            </a:extLst>
          </p:cNvPr>
          <p:cNvSpPr/>
          <p:nvPr/>
        </p:nvSpPr>
        <p:spPr>
          <a:xfrm>
            <a:off x="526093" y="1220789"/>
            <a:ext cx="2808287" cy="1368425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Распределение правомочий между собственниками ресурсов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9397FB-88CB-F04C-B3D5-5E72F1168D25}"/>
              </a:ext>
            </a:extLst>
          </p:cNvPr>
          <p:cNvSpPr/>
          <p:nvPr/>
        </p:nvSpPr>
        <p:spPr>
          <a:xfrm>
            <a:off x="8374693" y="3425825"/>
            <a:ext cx="2447925" cy="1152525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Система стимулов внутри фирмы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312498A-A0D8-3448-822C-079EBA891D7F}"/>
              </a:ext>
            </a:extLst>
          </p:cNvPr>
          <p:cNvSpPr/>
          <p:nvPr/>
        </p:nvSpPr>
        <p:spPr>
          <a:xfrm>
            <a:off x="5926768" y="2682875"/>
            <a:ext cx="2447925" cy="1152525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Структура и величина издержек внутрифирменных трансакций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2C25D44-83D8-9A48-9248-EDAFDD38EAAE}"/>
              </a:ext>
            </a:extLst>
          </p:cNvPr>
          <p:cNvSpPr/>
          <p:nvPr/>
        </p:nvSpPr>
        <p:spPr>
          <a:xfrm>
            <a:off x="3334380" y="1869088"/>
            <a:ext cx="2592388" cy="1379537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Организационно-правовая структура фирмы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F675268-B104-5F4C-9768-9EF784B1F5A5}"/>
              </a:ext>
            </a:extLst>
          </p:cNvPr>
          <p:cNvSpPr txBox="1">
            <a:spLocks/>
          </p:cNvSpPr>
          <p:nvPr/>
        </p:nvSpPr>
        <p:spPr>
          <a:xfrm>
            <a:off x="526093" y="5273336"/>
            <a:ext cx="10981695" cy="12599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Типы организации предприятий. Взаимосвязь размеров и типа фирмы. Малый бизнес. Крупный бизнес. Акционерные общества.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9" grpId="0" build="p" animBg="1"/>
      <p:bldP spid="10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21ACF-8815-A146-AAF6-8ACAA867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62946"/>
            <a:ext cx="8075613" cy="7778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/>
              <a:t>Правомочия, определяющие место и роль индивида в фирме (А. </a:t>
            </a:r>
            <a:r>
              <a:rPr lang="ru-RU" sz="2400" b="1" dirty="0" err="1"/>
              <a:t>Алчан</a:t>
            </a:r>
            <a:r>
              <a:rPr lang="ru-RU" sz="2400" b="1" dirty="0"/>
              <a:t>, Г. </a:t>
            </a:r>
            <a:r>
              <a:rPr lang="ru-RU" sz="2400" b="1" dirty="0" err="1"/>
              <a:t>Демсец</a:t>
            </a:r>
            <a:r>
              <a:rPr lang="ru-RU" sz="2400" b="1" dirty="0"/>
              <a:t>)</a:t>
            </a:r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A31218E7-53EC-9549-AF34-1ABC4040F2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52395" y="1714502"/>
            <a:ext cx="9945665" cy="3170650"/>
          </a:xfrm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ru-RU" altLang="ru-RU" dirty="0">
                <a:solidFill>
                  <a:schemeClr val="tx1"/>
                </a:solidFill>
              </a:rPr>
              <a:t>Право на остаточный доход (после выплат всем остальным участникам).</a:t>
            </a:r>
          </a:p>
          <a:p>
            <a:pPr algn="just">
              <a:spcAft>
                <a:spcPts val="1000"/>
              </a:spcAft>
            </a:pPr>
            <a:r>
              <a:rPr lang="ru-RU" altLang="ru-RU" dirty="0">
                <a:solidFill>
                  <a:schemeClr val="tx1"/>
                </a:solidFill>
              </a:rPr>
              <a:t>Право на контроль за действиями других участников.</a:t>
            </a:r>
          </a:p>
          <a:p>
            <a:pPr algn="just">
              <a:spcAft>
                <a:spcPts val="1000"/>
              </a:spcAft>
            </a:pPr>
            <a:r>
              <a:rPr lang="ru-RU" altLang="ru-RU" dirty="0">
                <a:solidFill>
                  <a:schemeClr val="tx1"/>
                </a:solidFill>
              </a:rPr>
              <a:t>Право на заключение договоров с другими участниками.</a:t>
            </a:r>
          </a:p>
          <a:p>
            <a:pPr algn="just">
              <a:spcAft>
                <a:spcPts val="1000"/>
              </a:spcAft>
            </a:pPr>
            <a:r>
              <a:rPr lang="ru-RU" altLang="ru-RU" dirty="0">
                <a:solidFill>
                  <a:schemeClr val="tx1"/>
                </a:solidFill>
              </a:rPr>
              <a:t>Право изменения членства в команде.</a:t>
            </a:r>
          </a:p>
          <a:p>
            <a:pPr algn="just">
              <a:spcAft>
                <a:spcPts val="1000"/>
              </a:spcAft>
            </a:pPr>
            <a:r>
              <a:rPr lang="ru-RU" altLang="ru-RU" dirty="0">
                <a:solidFill>
                  <a:schemeClr val="tx1"/>
                </a:solidFill>
              </a:rPr>
              <a:t>Право продажи всех правомочий сразу и каждого в отдельности.</a:t>
            </a:r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869D1133-E17D-1943-A23E-FCE1F1075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A6A06C-E4E4-7945-9181-453182B05A95}" type="slidenum">
              <a:rPr lang="ru-RU" altLang="ru-RU">
                <a:solidFill>
                  <a:srgbClr val="FFFFFF"/>
                </a:solidFill>
              </a:rPr>
              <a:pPr eaLnBrk="1" hangingPunct="1"/>
              <a:t>24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25DA431-EBE3-544D-9FF5-6E314BF52FC6}"/>
              </a:ext>
            </a:extLst>
          </p:cNvPr>
          <p:cNvSpPr txBox="1">
            <a:spLocks/>
          </p:cNvSpPr>
          <p:nvPr/>
        </p:nvSpPr>
        <p:spPr>
          <a:xfrm>
            <a:off x="684211" y="5273336"/>
            <a:ext cx="11136727" cy="12599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/>
              <a:t>Типы организации предприятий. Взаимосвязь размеров и типа фирмы. Малый бизнес. Крупный бизнес. Акционерные общества.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A381A-6FFC-8747-BECC-95F4902D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88" y="658878"/>
            <a:ext cx="8043863" cy="6334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/>
              <a:t>Институциональная типология фирм</a:t>
            </a:r>
            <a:endParaRPr lang="ru-RU" dirty="0"/>
          </a:p>
        </p:txBody>
      </p:sp>
      <p:sp>
        <p:nvSpPr>
          <p:cNvPr id="21507" name="Объект 2">
            <a:extLst>
              <a:ext uri="{FF2B5EF4-FFF2-40B4-BE49-F238E27FC236}">
                <a16:creationId xmlns:a16="http://schemas.microsoft.com/office/drawing/2014/main" id="{52D64BAB-21B8-184F-B142-678C035894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4211" y="1557339"/>
            <a:ext cx="10714473" cy="3766223"/>
          </a:xfrm>
        </p:spPr>
        <p:txBody>
          <a:bodyPr/>
          <a:lstStyle/>
          <a:p>
            <a:pPr marL="457200" indent="-457200" algn="just">
              <a:spcAft>
                <a:spcPts val="1000"/>
              </a:spcAft>
              <a:buFont typeface="Wingdings" pitchFamily="2" charset="2"/>
              <a:buChar char="ü"/>
            </a:pPr>
            <a:r>
              <a:rPr lang="ru-RU" altLang="ru-RU" dirty="0">
                <a:solidFill>
                  <a:schemeClr val="tx1"/>
                </a:solidFill>
              </a:rPr>
              <a:t>Частнопредпринимательская фирма</a:t>
            </a:r>
          </a:p>
          <a:p>
            <a:pPr marL="457200" indent="-457200" algn="just">
              <a:spcAft>
                <a:spcPts val="1000"/>
              </a:spcAft>
              <a:buFont typeface="Wingdings" pitchFamily="2" charset="2"/>
              <a:buChar char="ü"/>
            </a:pPr>
            <a:r>
              <a:rPr lang="ru-RU" altLang="ru-RU" dirty="0">
                <a:solidFill>
                  <a:schemeClr val="tx1"/>
                </a:solidFill>
              </a:rPr>
              <a:t>Партнерство</a:t>
            </a:r>
          </a:p>
          <a:p>
            <a:pPr marL="457200" indent="-457200" algn="just">
              <a:spcAft>
                <a:spcPts val="1000"/>
              </a:spcAft>
              <a:buFont typeface="Wingdings" pitchFamily="2" charset="2"/>
              <a:buChar char="ü"/>
            </a:pPr>
            <a:r>
              <a:rPr lang="ru-RU" altLang="ru-RU" dirty="0">
                <a:solidFill>
                  <a:schemeClr val="tx1"/>
                </a:solidFill>
              </a:rPr>
              <a:t>Кооператив</a:t>
            </a:r>
          </a:p>
          <a:p>
            <a:pPr marL="457200" indent="-457200" algn="just">
              <a:spcAft>
                <a:spcPts val="1000"/>
              </a:spcAft>
              <a:buFont typeface="Wingdings" pitchFamily="2" charset="2"/>
              <a:buChar char="ü"/>
            </a:pPr>
            <a:r>
              <a:rPr lang="ru-RU" altLang="ru-RU" dirty="0">
                <a:solidFill>
                  <a:schemeClr val="tx1"/>
                </a:solidFill>
              </a:rPr>
              <a:t>Некоммерческая фирма</a:t>
            </a:r>
          </a:p>
          <a:p>
            <a:pPr marL="457200" indent="-457200" algn="just">
              <a:spcAft>
                <a:spcPts val="1000"/>
              </a:spcAft>
              <a:buFont typeface="Wingdings" pitchFamily="2" charset="2"/>
              <a:buChar char="ü"/>
            </a:pPr>
            <a:r>
              <a:rPr lang="ru-RU" altLang="ru-RU" dirty="0">
                <a:solidFill>
                  <a:schemeClr val="tx1"/>
                </a:solidFill>
              </a:rPr>
              <a:t>Государственная фирма</a:t>
            </a:r>
          </a:p>
          <a:p>
            <a:pPr marL="457200" indent="-457200" algn="just">
              <a:spcAft>
                <a:spcPts val="1000"/>
              </a:spcAft>
              <a:buFont typeface="Wingdings" pitchFamily="2" charset="2"/>
              <a:buChar char="ü"/>
            </a:pPr>
            <a:r>
              <a:rPr lang="ru-RU" altLang="ru-RU" dirty="0">
                <a:solidFill>
                  <a:schemeClr val="tx1"/>
                </a:solidFill>
              </a:rPr>
              <a:t>Регулируемая фирма</a:t>
            </a:r>
          </a:p>
          <a:p>
            <a:pPr marL="457200" indent="-457200" algn="just">
              <a:spcAft>
                <a:spcPts val="1000"/>
              </a:spcAft>
              <a:buFont typeface="Wingdings" pitchFamily="2" charset="2"/>
              <a:buChar char="ü"/>
            </a:pPr>
            <a:r>
              <a:rPr lang="ru-RU" altLang="ru-RU" dirty="0">
                <a:solidFill>
                  <a:schemeClr val="tx1"/>
                </a:solidFill>
              </a:rPr>
              <a:t>Открытая корпорация</a:t>
            </a:r>
            <a:endParaRPr lang="ru-RU" altLang="ru-RU" dirty="0"/>
          </a:p>
          <a:p>
            <a:pPr marL="457200" indent="-457200" algn="just">
              <a:spcAft>
                <a:spcPts val="1000"/>
              </a:spcAft>
              <a:buNone/>
            </a:pPr>
            <a:endParaRPr lang="ru-RU" altLang="ru-RU" dirty="0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90C21316-CEEB-F64F-B9EE-52ED055F7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574FB2-14F4-3943-B957-6C31F20CE21E}" type="slidenum">
              <a:rPr lang="ru-RU" altLang="ru-RU">
                <a:solidFill>
                  <a:srgbClr val="FFFFFF"/>
                </a:solidFill>
              </a:rPr>
              <a:pPr eaLnBrk="1" hangingPunct="1"/>
              <a:t>25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99980AE-3F13-5E49-91E5-E2B3D787EE8A}"/>
              </a:ext>
            </a:extLst>
          </p:cNvPr>
          <p:cNvSpPr txBox="1">
            <a:spLocks/>
          </p:cNvSpPr>
          <p:nvPr/>
        </p:nvSpPr>
        <p:spPr>
          <a:xfrm>
            <a:off x="684211" y="5273336"/>
            <a:ext cx="11136727" cy="12599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/>
              <a:t>Типы организации предприятий. Взаимосвязь размеров и типа фирмы. Малый бизнес. Крупный бизнес. Акционерные общества.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F2A7F4-CFFF-9F43-9733-2B5877DFB9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4212" y="765175"/>
            <a:ext cx="10823576" cy="3881981"/>
          </a:xfrm>
        </p:spPr>
        <p:txBody>
          <a:bodyPr/>
          <a:lstStyle/>
          <a:p>
            <a:pPr algn="just">
              <a:spcAft>
                <a:spcPts val="1000"/>
              </a:spcAft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Частнопредпринимательская фирма</a:t>
            </a:r>
          </a:p>
          <a:p>
            <a:pPr algn="just">
              <a:spcAft>
                <a:spcPts val="1000"/>
              </a:spcAft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spcAft>
                <a:spcPts val="1000"/>
              </a:spcAft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Правомочия собственника: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право на остаточный доход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право на контроль за действиями других участников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право на заключение договоров с другими участниками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право изменения членства в команде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право продажи всех правомочий сразу и по  отдельности.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22531" name="Номер слайда 3">
            <a:extLst>
              <a:ext uri="{FF2B5EF4-FFF2-40B4-BE49-F238E27FC236}">
                <a16:creationId xmlns:a16="http://schemas.microsoft.com/office/drawing/2014/main" id="{2D971DBD-E0CC-5D48-BDEC-941969931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9FBAA1-0344-7A42-B1F5-AF9B0B20266D}" type="slidenum">
              <a:rPr lang="ru-RU" altLang="ru-RU">
                <a:solidFill>
                  <a:srgbClr val="FFFFFF"/>
                </a:solidFill>
              </a:rPr>
              <a:pPr eaLnBrk="1" hangingPunct="1"/>
              <a:t>26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B1D9461-DCED-AF4A-AC15-10A810557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273336"/>
            <a:ext cx="11136727" cy="125998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Типы организации предприятий. Взаимосвязь размеров и типа фирмы. Малый бизнес. Крупный бизнес. Акционерные общества.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4F7C6C-1CD3-7442-A975-FC4085F44E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4212" y="765175"/>
            <a:ext cx="10276062" cy="4032293"/>
          </a:xfrm>
        </p:spPr>
        <p:txBody>
          <a:bodyPr/>
          <a:lstStyle/>
          <a:p>
            <a:pPr algn="just">
              <a:spcAft>
                <a:spcPts val="1000"/>
              </a:spcAft>
              <a:buNone/>
              <a:defRPr/>
            </a:pPr>
            <a:endParaRPr lang="ru-RU" b="1" dirty="0"/>
          </a:p>
          <a:p>
            <a:pPr algn="just">
              <a:spcAft>
                <a:spcPts val="1000"/>
              </a:spcAft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Партнерство</a:t>
            </a:r>
          </a:p>
          <a:p>
            <a:pPr algn="just">
              <a:spcAft>
                <a:spcPts val="1000"/>
              </a:spcAft>
              <a:buNone/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just">
              <a:spcAft>
                <a:spcPts val="1000"/>
              </a:spcAft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Правомочия собственника и риски:</a:t>
            </a:r>
          </a:p>
          <a:p>
            <a:pPr algn="just">
              <a:spcAft>
                <a:spcPts val="1000"/>
              </a:spcAft>
              <a:buNone/>
              <a:defRPr/>
            </a:pPr>
            <a:endParaRPr lang="ru-RU" b="1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совокупность правомочий принадлежит нескольким индивидам (партнерам)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право на их передачу может быть ограничено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риск проблемы «безбилетника»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риск оппортунизма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23555" name="Номер слайда 3">
            <a:extLst>
              <a:ext uri="{FF2B5EF4-FFF2-40B4-BE49-F238E27FC236}">
                <a16:creationId xmlns:a16="http://schemas.microsoft.com/office/drawing/2014/main" id="{F975CFAB-273F-844D-B5CE-5DE2DD40D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FE3BF2-B924-064E-98CE-778DE50313EC}" type="slidenum">
              <a:rPr lang="ru-RU" altLang="ru-RU">
                <a:solidFill>
                  <a:srgbClr val="FFFFFF"/>
                </a:solidFill>
              </a:rPr>
              <a:pPr eaLnBrk="1" hangingPunct="1"/>
              <a:t>27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7C688A6-FD14-8741-84F1-E6B9FF84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273336"/>
            <a:ext cx="11136727" cy="125998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Типы организации предприятий. Взаимосвязь размеров и типа фирмы. Малый бизнес. Крупный бизнес. Акционерные общества.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0C684D-2582-CF4E-AE10-5E633DF6DD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01874" y="538956"/>
            <a:ext cx="9770301" cy="4083148"/>
          </a:xfrm>
        </p:spPr>
        <p:txBody>
          <a:bodyPr/>
          <a:lstStyle/>
          <a:p>
            <a:pPr algn="just">
              <a:spcAft>
                <a:spcPts val="1000"/>
              </a:spcAft>
              <a:buNone/>
              <a:defRPr/>
            </a:pPr>
            <a:endParaRPr lang="ru-RU" b="1" dirty="0"/>
          </a:p>
          <a:p>
            <a:pPr algn="just">
              <a:spcAft>
                <a:spcPts val="1000"/>
              </a:spcAft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Кооператив</a:t>
            </a:r>
          </a:p>
          <a:p>
            <a:pPr algn="just">
              <a:spcAft>
                <a:spcPts val="1000"/>
              </a:spcAft>
              <a:buNone/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just">
              <a:spcAft>
                <a:spcPts val="1000"/>
              </a:spcAft>
              <a:buNone/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just">
              <a:spcAft>
                <a:spcPts val="1000"/>
              </a:spcAft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Правомочия собственника и риски: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права распределены между всеми участниками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реализовать свои права они могут только оставаясь в кооперативе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риск оппортунизма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24579" name="Номер слайда 3">
            <a:extLst>
              <a:ext uri="{FF2B5EF4-FFF2-40B4-BE49-F238E27FC236}">
                <a16:creationId xmlns:a16="http://schemas.microsoft.com/office/drawing/2014/main" id="{C39F7CC5-5756-514D-8F26-9DF7687C5A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ADED45-DF77-9F44-AFEE-131FB66D90B1}" type="slidenum">
              <a:rPr lang="ru-RU" altLang="ru-RU">
                <a:solidFill>
                  <a:srgbClr val="FFFFFF"/>
                </a:solidFill>
              </a:rPr>
              <a:pPr eaLnBrk="1" hangingPunct="1"/>
              <a:t>28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156DC7B-61A7-6741-BAE1-1124E63E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273336"/>
            <a:ext cx="11136727" cy="125998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Типы организации предприятий. Взаимосвязь размеров и типа фирмы. Малый бизнес. Крупный бизнес. Акционерные общества.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4FB152-03C4-664B-8E4C-9225E8922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97156" y="484188"/>
            <a:ext cx="10100696" cy="4188020"/>
          </a:xfrm>
        </p:spPr>
        <p:txBody>
          <a:bodyPr>
            <a:normAutofit/>
          </a:bodyPr>
          <a:lstStyle/>
          <a:p>
            <a:pPr algn="just">
              <a:spcAft>
                <a:spcPts val="1000"/>
              </a:spcAft>
              <a:defRPr/>
            </a:pPr>
            <a:endParaRPr lang="ru-RU" b="1" dirty="0"/>
          </a:p>
          <a:p>
            <a:pPr algn="just">
              <a:spcAft>
                <a:spcPts val="1000"/>
              </a:spcAft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Некоммерческая фирма</a:t>
            </a:r>
          </a:p>
          <a:p>
            <a:pPr marL="0" indent="0" algn="just">
              <a:spcAft>
                <a:spcPts val="1000"/>
              </a:spcAft>
              <a:buNone/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just">
              <a:spcAft>
                <a:spcPts val="1000"/>
              </a:spcAft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Правомочия собственника и риски:</a:t>
            </a:r>
          </a:p>
          <a:p>
            <a:pPr algn="just">
              <a:spcAft>
                <a:spcPts val="100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отсутствует право на остаточный доход </a:t>
            </a:r>
          </a:p>
          <a:p>
            <a:pPr algn="just">
              <a:spcAft>
                <a:spcPts val="100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право на контроль может быть закреплено за одним/несколькими индивидами</a:t>
            </a:r>
          </a:p>
          <a:p>
            <a:pPr algn="just">
              <a:spcAft>
                <a:spcPts val="100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право на передачу прав не может быть реализовано</a:t>
            </a:r>
          </a:p>
          <a:p>
            <a:pPr algn="just">
              <a:spcAft>
                <a:spcPts val="1000"/>
              </a:spcAft>
              <a:buNone/>
              <a:defRPr/>
            </a:pPr>
            <a:endParaRPr lang="ru-RU" dirty="0"/>
          </a:p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25603" name="Номер слайда 3">
            <a:extLst>
              <a:ext uri="{FF2B5EF4-FFF2-40B4-BE49-F238E27FC236}">
                <a16:creationId xmlns:a16="http://schemas.microsoft.com/office/drawing/2014/main" id="{383992A1-37DA-0847-8034-DE9D4DFDA7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05266C-DD31-3B41-895A-06B3621795A7}" type="slidenum">
              <a:rPr lang="ru-RU" altLang="ru-RU">
                <a:solidFill>
                  <a:srgbClr val="FFFFFF"/>
                </a:solidFill>
              </a:rPr>
              <a:pPr eaLnBrk="1" hangingPunct="1"/>
              <a:t>29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BD20FE9-3E8F-8840-AD5D-7255131C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273336"/>
            <a:ext cx="11136727" cy="125998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Типы организации предприятий. Взаимосвязь размеров и типа фирмы. Малый бизнес. Крупный бизнес. Акционерные общества.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122" y="346467"/>
            <a:ext cx="11136727" cy="49978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800" b="1" dirty="0"/>
              <a:t>Что делает предприниматель?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C9FCA1-687A-4066-947F-052BC930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65913"/>
            <a:ext cx="11136727" cy="96740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Функции предпринимательства и его носители в рыночной экономике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32ECAE-6476-41E4-832F-7978739AB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5" y="1570949"/>
            <a:ext cx="3164433" cy="33404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2D8243-27ED-46B5-9C08-D065B4B7C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10" y="402540"/>
            <a:ext cx="1920422" cy="24428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CF2FA7-BC59-4230-9663-7BF00AD48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356" y="3429000"/>
            <a:ext cx="1785151" cy="1785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0D59D5-1568-4B24-9A71-EDF4C5C10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75" y="351749"/>
            <a:ext cx="2438400" cy="2438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37894E-8867-4080-848A-5745702808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38" y="2745623"/>
            <a:ext cx="3109119" cy="2533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>
            <a:extLst>
              <a:ext uri="{FF2B5EF4-FFF2-40B4-BE49-F238E27FC236}">
                <a16:creationId xmlns:a16="http://schemas.microsoft.com/office/drawing/2014/main" id="{3EC0F8D1-FA88-A543-94BD-5F1ECE19DC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89140" y="836613"/>
            <a:ext cx="10718648" cy="3597601"/>
          </a:xfrm>
        </p:spPr>
        <p:txBody>
          <a:bodyPr/>
          <a:lstStyle/>
          <a:p>
            <a:pPr algn="just">
              <a:spcAft>
                <a:spcPts val="1000"/>
              </a:spcAft>
              <a:buNone/>
            </a:pPr>
            <a:r>
              <a:rPr lang="ru-RU" altLang="ru-RU" b="1" dirty="0">
                <a:solidFill>
                  <a:schemeClr val="tx1"/>
                </a:solidFill>
              </a:rPr>
              <a:t>Регулируемая фирма</a:t>
            </a:r>
          </a:p>
          <a:p>
            <a:pPr algn="just">
              <a:spcAft>
                <a:spcPts val="1000"/>
              </a:spcAft>
              <a:buNone/>
            </a:pPr>
            <a:endParaRPr lang="ru-RU" altLang="ru-RU" b="1" dirty="0">
              <a:solidFill>
                <a:schemeClr val="tx1"/>
              </a:solidFill>
            </a:endParaRPr>
          </a:p>
          <a:p>
            <a:pPr algn="just">
              <a:spcAft>
                <a:spcPts val="1000"/>
              </a:spcAft>
              <a:buNone/>
            </a:pPr>
            <a:r>
              <a:rPr lang="ru-RU" altLang="ru-RU" b="1" dirty="0">
                <a:solidFill>
                  <a:schemeClr val="tx1"/>
                </a:solidFill>
              </a:rPr>
              <a:t>Правомочия собственника и риски:</a:t>
            </a:r>
          </a:p>
          <a:p>
            <a:pPr algn="just">
              <a:spcAft>
                <a:spcPts val="1000"/>
              </a:spcAft>
            </a:pPr>
            <a:r>
              <a:rPr lang="ru-RU" altLang="ru-RU" dirty="0">
                <a:solidFill>
                  <a:schemeClr val="tx1"/>
                </a:solidFill>
              </a:rPr>
              <a:t>право на остаточный доход ограничено регулированием</a:t>
            </a:r>
          </a:p>
          <a:p>
            <a:pPr algn="just">
              <a:spcAft>
                <a:spcPts val="1000"/>
              </a:spcAft>
            </a:pPr>
            <a:r>
              <a:rPr lang="ru-RU" altLang="ru-RU" dirty="0">
                <a:solidFill>
                  <a:schemeClr val="tx1"/>
                </a:solidFill>
              </a:rPr>
              <a:t>распределение других прав зависит от размера фирмы (например, в корпорации право на контроль принадлежит управляющему)</a:t>
            </a:r>
          </a:p>
        </p:txBody>
      </p:sp>
      <p:sp>
        <p:nvSpPr>
          <p:cNvPr id="27651" name="Номер слайда 3">
            <a:extLst>
              <a:ext uri="{FF2B5EF4-FFF2-40B4-BE49-F238E27FC236}">
                <a16:creationId xmlns:a16="http://schemas.microsoft.com/office/drawing/2014/main" id="{8E7781B5-3FD2-2F4E-989E-E450F8CCE5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468651-1E2E-2545-AAB3-948E547E06A0}" type="slidenum">
              <a:rPr lang="ru-RU" altLang="ru-RU">
                <a:solidFill>
                  <a:srgbClr val="FFFFFF"/>
                </a:solidFill>
              </a:rPr>
              <a:pPr eaLnBrk="1" hangingPunct="1"/>
              <a:t>30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7844B20-72D1-3549-9F27-F1581CF95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0" y="4825781"/>
            <a:ext cx="11136727" cy="125998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Типы организации предприятий. Взаимосвязь размеров и типа фирмы. Малый бизнес. Крупный бизнес. Акционерные общества.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>
            <a:extLst>
              <a:ext uri="{FF2B5EF4-FFF2-40B4-BE49-F238E27FC236}">
                <a16:creationId xmlns:a16="http://schemas.microsoft.com/office/drawing/2014/main" id="{0271FDEF-145B-754E-9336-15933AD4500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4211" y="500063"/>
            <a:ext cx="10714473" cy="4347510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1000"/>
              </a:spcAft>
              <a:defRPr/>
            </a:pPr>
            <a:endParaRPr lang="ru-RU" b="1" dirty="0"/>
          </a:p>
          <a:p>
            <a:pPr algn="just">
              <a:spcAft>
                <a:spcPts val="1000"/>
              </a:spcAft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Открытая корпорация</a:t>
            </a:r>
          </a:p>
          <a:p>
            <a:pPr algn="just">
              <a:spcAft>
                <a:spcPts val="1000"/>
              </a:spcAft>
              <a:buNone/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just">
              <a:spcAft>
                <a:spcPts val="1000"/>
              </a:spcAft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Правомочия собственника и риски:</a:t>
            </a:r>
          </a:p>
          <a:p>
            <a:pPr algn="just">
              <a:spcAft>
                <a:spcPts val="1000"/>
              </a:spcAft>
              <a:buNone/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право на остаточный доход принадлежит собственнику физического капитала, с ростом корпорации – распыляется между акционерами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права на управление могут делегироваться наемным менеджерам, а собственники контролируют их;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риск оппортунизма;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эффективность отражается на фондовом рынке.</a:t>
            </a:r>
          </a:p>
        </p:txBody>
      </p:sp>
      <p:sp>
        <p:nvSpPr>
          <p:cNvPr id="28675" name="Номер слайда 3">
            <a:extLst>
              <a:ext uri="{FF2B5EF4-FFF2-40B4-BE49-F238E27FC236}">
                <a16:creationId xmlns:a16="http://schemas.microsoft.com/office/drawing/2014/main" id="{279B5468-19DC-6546-87BB-9B738D1762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DEA5F6-8DF9-3945-9460-5A5DFE31E31D}" type="slidenum">
              <a:rPr lang="ru-RU" altLang="ru-RU">
                <a:solidFill>
                  <a:srgbClr val="FFFFFF"/>
                </a:solidFill>
              </a:rPr>
              <a:pPr eaLnBrk="1" hangingPunct="1"/>
              <a:t>31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46602BF-3732-904A-B738-F38BAC49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273336"/>
            <a:ext cx="11136727" cy="125998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Типы организации предприятий. Взаимосвязь размеров и типа фирмы. Малый бизнес. Крупный бизнес. Акционерные общества.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130052-A76A-2A46-9593-0CA062762EC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5781" y="642939"/>
            <a:ext cx="11132007" cy="3941587"/>
          </a:xfrm>
        </p:spPr>
        <p:txBody>
          <a:bodyPr/>
          <a:lstStyle/>
          <a:p>
            <a:pPr algn="just">
              <a:spcAft>
                <a:spcPts val="1000"/>
              </a:spcAft>
              <a:buNone/>
              <a:defRPr/>
            </a:pPr>
            <a:endParaRPr lang="ru-RU" dirty="0"/>
          </a:p>
          <a:p>
            <a:pPr algn="just">
              <a:spcAft>
                <a:spcPts val="1000"/>
              </a:spcAft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Государственная фирма</a:t>
            </a:r>
          </a:p>
          <a:p>
            <a:pPr algn="just">
              <a:spcAft>
                <a:spcPts val="100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just">
              <a:spcAft>
                <a:spcPts val="1000"/>
              </a:spcAft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Правомочия собственника и риски: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права на остаточный доход и на контроль размыты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право на остаточный доход в денежной форме отсутствует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преимущества – в сферах деятельности с долгосрочными инвестициями и неопределенным результатом (фундаментальная наука и др.) </a:t>
            </a:r>
          </a:p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26627" name="Номер слайда 3">
            <a:extLst>
              <a:ext uri="{FF2B5EF4-FFF2-40B4-BE49-F238E27FC236}">
                <a16:creationId xmlns:a16="http://schemas.microsoft.com/office/drawing/2014/main" id="{7632B924-404A-1F4B-9C48-7B652DFA45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A8DCCE-D722-C545-9630-E43E8C1E67A0}" type="slidenum">
              <a:rPr lang="ru-RU" altLang="ru-RU">
                <a:solidFill>
                  <a:srgbClr val="FFFFFF"/>
                </a:solidFill>
              </a:rPr>
              <a:pPr eaLnBrk="1" hangingPunct="1"/>
              <a:t>32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69C3CAC-FE00-B04E-B1AC-2A97A4FF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273336"/>
            <a:ext cx="11136727" cy="125998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Типы организации предприятий. Взаимосвязь размеров и типа фирмы. Малый бизнес. Крупный бизнес. Акционерные общества. </a:t>
            </a:r>
            <a:endParaRPr lang="en-US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2AC5DC8-6959-4842-AFA2-60F14E4CA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9" y="2182543"/>
            <a:ext cx="9850178" cy="1507067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Государство как предприниматель. Государственный сектор и его роль в экономике России.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4123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338C1-4A9C-414E-859D-D9A75B8B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7829550" cy="1082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Общественные блага: проблема производства и защиты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0FF95A41-22AE-2243-8BAC-C3D2F42DF7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4212" y="1866377"/>
            <a:ext cx="11077727" cy="377033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b="1" i="1" dirty="0"/>
              <a:t>Частные блага </a:t>
            </a:r>
            <a:r>
              <a:rPr lang="ru-RU" altLang="ru-RU" dirty="0"/>
              <a:t>-  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это блага, по отношению к которым применяется режим исключительности и существует </a:t>
            </a:r>
            <a:r>
              <a:rPr lang="ru-RU" altLang="ru-RU" dirty="0" err="1"/>
              <a:t>конкурентность</a:t>
            </a:r>
            <a:r>
              <a:rPr lang="ru-RU" altLang="ru-RU" dirty="0"/>
              <a:t> в потреблении</a:t>
            </a:r>
          </a:p>
          <a:p>
            <a:pPr>
              <a:buFont typeface="Wingdings" pitchFamily="2" charset="2"/>
              <a:buNone/>
            </a:pPr>
            <a:r>
              <a:rPr lang="ru-RU" altLang="ru-RU" b="1" i="1" dirty="0"/>
              <a:t>Общественные блага </a:t>
            </a:r>
            <a:r>
              <a:rPr lang="ru-RU" altLang="ru-RU" dirty="0"/>
              <a:t>– 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это блага, по отношению к которым неприменим режим исключительности и отсутствует </a:t>
            </a:r>
            <a:r>
              <a:rPr lang="ru-RU" altLang="ru-RU" dirty="0" err="1"/>
              <a:t>конкурентность</a:t>
            </a:r>
            <a:r>
              <a:rPr lang="ru-RU" altLang="ru-RU" dirty="0"/>
              <a:t> в потреблении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В производстве каких благ более заинтересован хозяйствующий субъект?</a:t>
            </a:r>
          </a:p>
          <a:p>
            <a:pPr>
              <a:buFont typeface="Wingdings" pitchFamily="2" charset="2"/>
              <a:buNone/>
            </a:pPr>
            <a:endParaRPr lang="ru-RU" altLang="ru-RU" dirty="0"/>
          </a:p>
          <a:p>
            <a:pPr>
              <a:buFont typeface="Wingdings" pitchFamily="2" charset="2"/>
              <a:buNone/>
            </a:pPr>
            <a:endParaRPr lang="ru-RU" altLang="ru-RU" dirty="0"/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E264EDF2-EDB5-8C44-ADDC-E2A61CD94D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0B8203-47F6-0D42-A8BC-1910AA3E4A25}" type="slidenum">
              <a:rPr lang="ru-RU" altLang="ru-RU">
                <a:solidFill>
                  <a:srgbClr val="FFFFFF"/>
                </a:solidFill>
              </a:rPr>
              <a:pPr eaLnBrk="1" hangingPunct="1"/>
              <a:t>34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B2120-0BB5-FD41-B42F-61E8BFD40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7829550" cy="1082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Общественные блага: проблема производства и защиты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BE82D44E-D651-1748-9C25-FC8CA4251C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1" y="1714501"/>
            <a:ext cx="7972425" cy="47593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/>
              <a:t>Отсутствие режима исключительности приводит к размыванию прав собственности и делает производство общественных благ невыгодным для отдельного субъекта.</a:t>
            </a:r>
          </a:p>
          <a:p>
            <a:pPr algn="ctr">
              <a:buFont typeface="Wingdings" pitchFamily="2" charset="2"/>
              <a:buNone/>
            </a:pPr>
            <a:endParaRPr lang="ru-RU" altLang="ru-RU"/>
          </a:p>
          <a:p>
            <a:pPr algn="ctr">
              <a:buFont typeface="Wingdings" pitchFamily="2" charset="2"/>
              <a:buNone/>
            </a:pPr>
            <a:r>
              <a:rPr lang="ru-RU" altLang="ru-RU"/>
              <a:t>Производство общественных благ частными лицами (меценатами) всегда будет носить фрагментарный характер.</a:t>
            </a:r>
          </a:p>
          <a:p>
            <a:pPr algn="ctr">
              <a:buFont typeface="Wingdings" pitchFamily="2" charset="2"/>
              <a:buNone/>
            </a:pPr>
            <a:endParaRPr lang="ru-RU" altLang="ru-RU"/>
          </a:p>
          <a:p>
            <a:pPr algn="ctr">
              <a:buFont typeface="Wingdings" pitchFamily="2" charset="2"/>
              <a:buNone/>
            </a:pPr>
            <a:r>
              <a:rPr lang="ru-RU" altLang="ru-RU" b="1" i="1"/>
              <a:t>Назовите наиболее важное для осуществления эффективной экономической деятельности общественное благо.</a:t>
            </a:r>
          </a:p>
          <a:p>
            <a:pPr>
              <a:buFont typeface="Wingdings" pitchFamily="2" charset="2"/>
              <a:buNone/>
            </a:pPr>
            <a:endParaRPr lang="ru-RU" altLang="ru-RU"/>
          </a:p>
          <a:p>
            <a:pPr>
              <a:buFont typeface="Wingdings" pitchFamily="2" charset="2"/>
              <a:buNone/>
            </a:pPr>
            <a:endParaRPr lang="ru-RU" altLang="ru-RU"/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B7ADA53B-D138-D04E-9C6F-02B613ABE4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5C94F8-2F8D-D447-958A-0308892F4397}" type="slidenum">
              <a:rPr lang="ru-RU" altLang="ru-RU">
                <a:solidFill>
                  <a:srgbClr val="FFFFFF"/>
                </a:solidFill>
              </a:rPr>
              <a:pPr eaLnBrk="1" hangingPunct="1"/>
              <a:t>35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C16C2-533E-7B43-B774-38F62CF3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571501"/>
            <a:ext cx="8115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Возможна ли эффективная экономическая деятельность вне институциональной среды?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AC805F8C-196B-804E-A949-BCB5D697BD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1" y="1714501"/>
            <a:ext cx="7686675" cy="4759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/>
              <a:t>Для защиты собственности можно применять различные механизмы:</a:t>
            </a:r>
          </a:p>
          <a:p>
            <a:pPr>
              <a:buFont typeface="Wingdings" pitchFamily="2" charset="2"/>
              <a:buNone/>
            </a:pPr>
            <a:endParaRPr lang="ru-RU" altLang="ru-RU"/>
          </a:p>
          <a:p>
            <a:pPr algn="just">
              <a:buFont typeface="Wingdings" pitchFamily="2" charset="2"/>
              <a:buChar char="§"/>
            </a:pPr>
            <a:r>
              <a:rPr lang="ru-RU" altLang="ru-RU"/>
              <a:t>частная защита (люди, специализирующиеся на защите собственности)</a:t>
            </a:r>
          </a:p>
          <a:p>
            <a:pPr algn="just">
              <a:buFont typeface="Wingdings" pitchFamily="2" charset="2"/>
              <a:buChar char="§"/>
            </a:pPr>
            <a:endParaRPr lang="ru-RU" altLang="ru-RU"/>
          </a:p>
          <a:p>
            <a:pPr algn="just">
              <a:buFont typeface="Wingdings" pitchFamily="2" charset="2"/>
              <a:buChar char="§"/>
            </a:pPr>
            <a:r>
              <a:rPr lang="ru-RU" altLang="ru-RU"/>
              <a:t>коллективная защита на основе групповых правил</a:t>
            </a:r>
          </a:p>
          <a:p>
            <a:pPr algn="just">
              <a:buFont typeface="Wingdings" pitchFamily="2" charset="2"/>
              <a:buChar char="§"/>
            </a:pPr>
            <a:endParaRPr lang="ru-RU" altLang="ru-RU"/>
          </a:p>
          <a:p>
            <a:pPr algn="just">
              <a:buFont typeface="Wingdings" pitchFamily="2" charset="2"/>
              <a:buChar char="§"/>
            </a:pPr>
            <a:r>
              <a:rPr lang="ru-RU" altLang="ru-RU"/>
              <a:t>централизованная защита на основе закона (общих правил)</a:t>
            </a:r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C00771C7-8F7F-6F47-91D4-65E2CB1CA3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A7BA39-C864-6948-9995-9AC6174A6C2F}" type="slidenum">
              <a:rPr lang="ru-RU" altLang="ru-RU">
                <a:solidFill>
                  <a:srgbClr val="FFFFFF"/>
                </a:solidFill>
              </a:rPr>
              <a:pPr eaLnBrk="1" hangingPunct="1"/>
              <a:t>36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94079-FA2A-544F-865D-1C8B5F8F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560388"/>
            <a:ext cx="7467600" cy="7254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Теории происхождения государства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07F449C2-ED73-7248-B6A2-B66D4F6335C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1" y="1285875"/>
            <a:ext cx="7686675" cy="5187950"/>
          </a:xfrm>
        </p:spPr>
        <p:txBody>
          <a:bodyPr/>
          <a:lstStyle/>
          <a:p>
            <a:r>
              <a:rPr lang="ru-RU" altLang="ru-RU" b="1" i="1"/>
              <a:t>Теория вертикального социального контракта </a:t>
            </a:r>
            <a:r>
              <a:rPr lang="ru-RU" altLang="ru-RU"/>
              <a:t>(Т. Гоббс): </a:t>
            </a:r>
          </a:p>
          <a:p>
            <a:pPr>
              <a:buFont typeface="Wingdings" pitchFamily="2" charset="2"/>
              <a:buNone/>
            </a:pPr>
            <a:r>
              <a:rPr lang="ru-RU" altLang="ru-RU"/>
              <a:t>страсти отдельного человека препятствуют поддержанию добродетелей (справедливость, милосердие, беспристрастность и др.), поэтому люди делегируют права контроля над собой одному лицу, олицетворяющему собой закон.</a:t>
            </a:r>
          </a:p>
          <a:p>
            <a:pPr>
              <a:buFont typeface="Wingdings" pitchFamily="2" charset="2"/>
              <a:buNone/>
            </a:pPr>
            <a:endParaRPr lang="ru-RU" altLang="ru-RU"/>
          </a:p>
          <a:p>
            <a:r>
              <a:rPr lang="ru-RU" altLang="ru-RU" b="1" i="1"/>
              <a:t>Теория горизонтального социального контракта </a:t>
            </a:r>
            <a:r>
              <a:rPr lang="ru-RU" altLang="ru-RU"/>
              <a:t>( Дж. Локк): </a:t>
            </a:r>
          </a:p>
          <a:p>
            <a:pPr>
              <a:buFont typeface="Wingdings" pitchFamily="2" charset="2"/>
              <a:buNone/>
            </a:pPr>
            <a:r>
              <a:rPr lang="ru-RU" altLang="ru-RU"/>
              <a:t>права контроля делегируются только в рамках закона. Перед законом равны все: и государь, и гражданин.</a:t>
            </a:r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CAB8CBA1-4EBA-C346-8DD6-A7CC022A46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27F8D6-C90E-9A41-9A86-236E4BB220EE}" type="slidenum">
              <a:rPr lang="ru-RU" altLang="ru-RU">
                <a:solidFill>
                  <a:srgbClr val="FFFFFF"/>
                </a:solidFill>
              </a:rPr>
              <a:pPr eaLnBrk="1" hangingPunct="1"/>
              <a:t>37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95578-8EC6-DB4F-B23B-1DF1809FB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825784"/>
            <a:ext cx="8186738" cy="796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Институциональная теория государства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A9C5E473-8C5C-264F-83FC-2CB66D57407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1" y="1785939"/>
            <a:ext cx="7972425" cy="46878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i="1" dirty="0"/>
              <a:t>Государство</a:t>
            </a:r>
            <a:r>
              <a:rPr lang="ru-RU" dirty="0"/>
              <a:t> – 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dirty="0"/>
              <a:t>это экономический агент со сравнительными преимуществами в осуществлении насилия, распространяющиеся на территорию, границы которой определяются его способностью собирать налоги, а его главной функцией является спецификация и защита прав собственности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dirty="0"/>
          </a:p>
          <a:p>
            <a:pPr marL="0" indent="0" algn="r">
              <a:spcBef>
                <a:spcPts val="0"/>
              </a:spcBef>
              <a:buNone/>
              <a:defRPr/>
            </a:pPr>
            <a:r>
              <a:rPr lang="ru-RU" dirty="0"/>
              <a:t>Д. </a:t>
            </a:r>
            <a:r>
              <a:rPr lang="ru-RU" dirty="0" err="1"/>
              <a:t>Норт</a:t>
            </a:r>
            <a:endParaRPr lang="ru-RU" dirty="0"/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949102EB-FA49-574C-B410-25BA109EBF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013221-BEA3-8841-A9C5-FADD7DB73D5E}" type="slidenum">
              <a:rPr lang="ru-RU" altLang="ru-RU">
                <a:solidFill>
                  <a:srgbClr val="FFFFFF"/>
                </a:solidFill>
              </a:rPr>
              <a:pPr eaLnBrk="1" hangingPunct="1"/>
              <a:t>38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687EA65-31EE-DB48-B8E9-3BBBA5C9723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642939"/>
            <a:ext cx="7900988" cy="5830887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Основные положения институциональной теории государства</a:t>
            </a:r>
          </a:p>
          <a:p>
            <a:pPr algn="ctr">
              <a:buFont typeface="Wingdings" pitchFamily="2" charset="2"/>
              <a:buNone/>
              <a:defRPr/>
            </a:pPr>
            <a:endParaRPr lang="ru-RU" dirty="0"/>
          </a:p>
          <a:p>
            <a:pPr algn="just">
              <a:defRPr/>
            </a:pPr>
            <a:r>
              <a:rPr lang="ru-RU" b="1" i="1" dirty="0"/>
              <a:t>Техническая граница </a:t>
            </a:r>
            <a:r>
              <a:rPr lang="ru-RU" dirty="0"/>
              <a:t>производственных возможностей экономики определяется  существующей технологией и ресурсами.</a:t>
            </a:r>
          </a:p>
          <a:p>
            <a:pPr algn="just">
              <a:defRPr/>
            </a:pPr>
            <a:endParaRPr lang="ru-RU" dirty="0"/>
          </a:p>
          <a:p>
            <a:pPr algn="just">
              <a:defRPr/>
            </a:pPr>
            <a:r>
              <a:rPr lang="ru-RU" dirty="0"/>
              <a:t>Степень приближения фактического уровня экономического развития определяется системой прав собственности (</a:t>
            </a:r>
            <a:r>
              <a:rPr lang="ru-RU" b="1" i="1" dirty="0"/>
              <a:t>структурная граница </a:t>
            </a:r>
            <a:r>
              <a:rPr lang="ru-RU" dirty="0"/>
              <a:t>производственных возможностей).</a:t>
            </a:r>
          </a:p>
          <a:p>
            <a:pPr algn="just">
              <a:defRPr/>
            </a:pPr>
            <a:endParaRPr lang="ru-RU" dirty="0"/>
          </a:p>
          <a:p>
            <a:pPr algn="just">
              <a:defRPr/>
            </a:pPr>
            <a:r>
              <a:rPr lang="ru-RU" b="1" i="1" dirty="0"/>
              <a:t>Роль государства</a:t>
            </a:r>
            <a:r>
              <a:rPr lang="ru-RU" dirty="0"/>
              <a:t>: обеспечение эффективной спецификации и защиты прав собственности.</a:t>
            </a:r>
          </a:p>
        </p:txBody>
      </p:sp>
      <p:sp>
        <p:nvSpPr>
          <p:cNvPr id="18435" name="Номер слайда 3">
            <a:extLst>
              <a:ext uri="{FF2B5EF4-FFF2-40B4-BE49-F238E27FC236}">
                <a16:creationId xmlns:a16="http://schemas.microsoft.com/office/drawing/2014/main" id="{967A580F-E9A9-7544-9FF7-C3A2182526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DD2661-109E-CC43-BF2B-8E2BD087F6A1}" type="slidenum">
              <a:rPr lang="ru-RU" altLang="ru-RU">
                <a:solidFill>
                  <a:srgbClr val="FFFFFF"/>
                </a:solidFill>
              </a:rPr>
              <a:pPr eaLnBrk="1" hangingPunct="1"/>
              <a:t>39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87057-EDFD-B14D-85BF-BF0B5CCF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38" y="685799"/>
            <a:ext cx="6159273" cy="15139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/>
              <a:t>Неоклассическая</a:t>
            </a:r>
            <a:r>
              <a:rPr lang="en-US" sz="4400" dirty="0"/>
              <a:t> </a:t>
            </a:r>
            <a:r>
              <a:rPr lang="en-US" sz="4400" dirty="0" err="1"/>
              <a:t>теория</a:t>
            </a:r>
            <a:r>
              <a:rPr lang="en-US" sz="4400" dirty="0"/>
              <a:t> </a:t>
            </a:r>
            <a:r>
              <a:rPr lang="en-US" sz="4400" dirty="0" err="1"/>
              <a:t>фирмы</a:t>
            </a:r>
            <a:endParaRPr lang="en-US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E7B5B8-1F2D-9649-8250-3CFBA3CF6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455" y="3843867"/>
            <a:ext cx="6446067" cy="25537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 err="1"/>
              <a:t>Джон</a:t>
            </a:r>
            <a:r>
              <a:rPr lang="en-US" sz="3200" b="1" dirty="0"/>
              <a:t> </a:t>
            </a:r>
            <a:r>
              <a:rPr lang="en-US" sz="3200" b="1" dirty="0" err="1"/>
              <a:t>Хикс</a:t>
            </a:r>
            <a:r>
              <a:rPr lang="en-US" sz="3200" b="1" dirty="0"/>
              <a:t> (1904 – 1989)</a:t>
            </a:r>
            <a:endParaRPr lang="ru-RU" sz="3200" b="1" dirty="0"/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Фирма – экономический агент, максимизирующий прибыль.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172" name="Picture 4" descr="Один из самых влиятельных экономистов XX века">
            <a:extLst>
              <a:ext uri="{FF2B5EF4-FFF2-40B4-BE49-F238E27FC236}">
                <a16:creationId xmlns:a16="http://schemas.microsoft.com/office/drawing/2014/main" id="{11F589FB-9B09-8847-BEF4-DB33E9414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4" b="-1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271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AE845-9C21-B746-AEE6-467B2BFF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7467600" cy="1011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Модели институциональной теории государства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71D00588-9D84-AE44-8D88-5C42386F9C7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1" y="1600201"/>
            <a:ext cx="8043863" cy="4873625"/>
          </a:xfrm>
        </p:spPr>
        <p:txBody>
          <a:bodyPr/>
          <a:lstStyle/>
          <a:p>
            <a:pPr>
              <a:defRPr/>
            </a:pPr>
            <a:r>
              <a:rPr lang="ru-RU" b="1" i="1" dirty="0"/>
              <a:t>Модель Дж. Бьюкенена </a:t>
            </a:r>
            <a:r>
              <a:rPr lang="ru-RU" dirty="0"/>
              <a:t>(горизонтальная контрактация)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/>
              <a:t>Государство формируется в три этапа:</a:t>
            </a:r>
          </a:p>
          <a:p>
            <a:pPr marL="457200" indent="-457200">
              <a:buFont typeface="Wingdings" pitchFamily="2" charset="2"/>
              <a:buAutoNum type="arabicParenR"/>
              <a:defRPr/>
            </a:pPr>
            <a:r>
              <a:rPr lang="ru-RU" dirty="0"/>
              <a:t>«естественное» распределение благ пропорционально затраченным усилиям</a:t>
            </a:r>
          </a:p>
          <a:p>
            <a:pPr marL="457200" indent="-457200">
              <a:buFont typeface="Wingdings" pitchFamily="2" charset="2"/>
              <a:buAutoNum type="arabicParenR"/>
              <a:defRPr/>
            </a:pPr>
            <a:r>
              <a:rPr lang="ru-RU" dirty="0"/>
              <a:t>«конституционный договор» определяющий права свободы и права собственности индивидов, и права государства</a:t>
            </a:r>
          </a:p>
          <a:p>
            <a:pPr marL="457200" indent="-457200">
              <a:buFont typeface="Wingdings" pitchFamily="2" charset="2"/>
              <a:buAutoNum type="arabicParenR"/>
              <a:defRPr/>
            </a:pPr>
            <a:r>
              <a:rPr lang="ru-RU" dirty="0"/>
              <a:t>«</a:t>
            </a:r>
            <a:r>
              <a:rPr lang="ru-RU" dirty="0" err="1"/>
              <a:t>постконституционный</a:t>
            </a:r>
            <a:r>
              <a:rPr lang="ru-RU" dirty="0"/>
              <a:t> договор», устанавливающий правила, по которым государство производит общественные блага</a:t>
            </a:r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9200B35A-684C-1745-9A33-FB73EA4C7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346C77-B4C8-B740-A2A5-08A0D37FB195}" type="slidenum">
              <a:rPr lang="ru-RU" altLang="ru-RU">
                <a:solidFill>
                  <a:srgbClr val="FFFFFF"/>
                </a:solidFill>
              </a:rPr>
              <a:pPr eaLnBrk="1" hangingPunct="1"/>
              <a:t>40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1DE810AA-524E-8241-B2C8-A9E9DB0C75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24063" y="500063"/>
            <a:ext cx="8286750" cy="59737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3200" b="1" i="1" dirty="0"/>
              <a:t>Модель «бандита-гастролёра» </a:t>
            </a:r>
            <a:r>
              <a:rPr lang="ru-RU" dirty="0" err="1"/>
              <a:t>Мак-Гира</a:t>
            </a:r>
            <a:r>
              <a:rPr lang="ru-RU" dirty="0"/>
              <a:t> – </a:t>
            </a:r>
            <a:r>
              <a:rPr lang="ru-RU" dirty="0" err="1"/>
              <a:t>Олсона</a:t>
            </a:r>
            <a:r>
              <a:rPr lang="ru-RU" dirty="0"/>
              <a:t> (вертикальная контрактация)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  <a:p>
            <a:pPr marL="0" indent="0"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ru-RU" dirty="0"/>
              <a:t> Власть в руках  группы специальных интересов («бандиты-гастролёры»), обладающих сравнительными преимуществами в применении насилия перед другими индивидами</a:t>
            </a:r>
          </a:p>
          <a:p>
            <a:pPr marL="0" indent="0"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ru-RU" dirty="0"/>
              <a:t> «Бандиты-гастролёры» не обладают сравнительными преимуществами в осуществлении насилия друг перед другом</a:t>
            </a:r>
          </a:p>
          <a:p>
            <a:pPr marL="0" indent="0"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ru-RU" dirty="0"/>
              <a:t> БГ действуют в условиях структурной неопределённости, поэтому стремятся максимизировать краткосрочный доход</a:t>
            </a:r>
          </a:p>
          <a:p>
            <a:pPr marL="0" indent="0">
              <a:spcBef>
                <a:spcPts val="1000"/>
              </a:spcBef>
              <a:buNone/>
              <a:defRPr/>
            </a:pPr>
            <a:r>
              <a:rPr lang="ru-RU" b="1" i="1" dirty="0"/>
              <a:t>Вывод: обнищание жертв, нулевой рост экономики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20483" name="Номер слайда 3">
            <a:extLst>
              <a:ext uri="{FF2B5EF4-FFF2-40B4-BE49-F238E27FC236}">
                <a16:creationId xmlns:a16="http://schemas.microsoft.com/office/drawing/2014/main" id="{C25DF757-038B-C844-BE6A-8F6649A9BB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B6C511-02F9-3749-AB0C-2CE9500FA5E5}" type="slidenum">
              <a:rPr lang="ru-RU" altLang="ru-RU">
                <a:solidFill>
                  <a:srgbClr val="FFFFFF"/>
                </a:solidFill>
              </a:rPr>
              <a:pPr eaLnBrk="1" hangingPunct="1"/>
              <a:t>41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8BA7472B-B9F5-D340-BDE0-23A2BD3013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642939"/>
            <a:ext cx="8115300" cy="58308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3200" b="1" i="1" dirty="0"/>
              <a:t>Модель «осёдлого бандита» </a:t>
            </a:r>
            <a:r>
              <a:rPr lang="ru-RU" dirty="0" err="1"/>
              <a:t>Мак-Гира</a:t>
            </a:r>
            <a:r>
              <a:rPr lang="ru-RU" dirty="0"/>
              <a:t> – </a:t>
            </a:r>
            <a:r>
              <a:rPr lang="ru-RU" dirty="0" err="1"/>
              <a:t>Олсона</a:t>
            </a:r>
            <a:r>
              <a:rPr lang="ru-RU" dirty="0"/>
              <a:t> (вертикальная контрактация)</a:t>
            </a:r>
          </a:p>
          <a:p>
            <a:pPr marL="0" indent="0" algn="just"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ru-RU" dirty="0"/>
              <a:t> Конкуренция между БГ приведёт к появлению «осёдлого бандита»</a:t>
            </a:r>
          </a:p>
          <a:p>
            <a:pPr marL="0" indent="0" algn="just"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ru-RU" dirty="0"/>
              <a:t> ОС действует в условиях меньшей структурной неопределённости</a:t>
            </a:r>
          </a:p>
          <a:p>
            <a:pPr marL="0" indent="0" algn="just"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ru-RU" dirty="0"/>
              <a:t> ОС заинтересован в максимизации долгосрочного дохода</a:t>
            </a:r>
          </a:p>
          <a:p>
            <a:pPr marL="0" indent="0" algn="just"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ru-RU" dirty="0"/>
              <a:t> Задачи ОС: защита от других БГ; обеспечить жертвам физическую возможность и стимулы к производству благ.</a:t>
            </a:r>
          </a:p>
          <a:p>
            <a:pPr marL="0" indent="0" algn="just">
              <a:spcBef>
                <a:spcPts val="1000"/>
              </a:spcBef>
              <a:buNone/>
              <a:defRPr/>
            </a:pPr>
            <a:r>
              <a:rPr lang="ru-RU" b="1" i="1" dirty="0"/>
              <a:t>Вывод: ОС обеспечит оптимальный уровень защиты прав собственности.</a:t>
            </a:r>
          </a:p>
        </p:txBody>
      </p:sp>
      <p:sp>
        <p:nvSpPr>
          <p:cNvPr id="21507" name="Номер слайда 3">
            <a:extLst>
              <a:ext uri="{FF2B5EF4-FFF2-40B4-BE49-F238E27FC236}">
                <a16:creationId xmlns:a16="http://schemas.microsoft.com/office/drawing/2014/main" id="{EE6F7D06-AAA5-B347-BD85-5B05A7AB9E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280989-B93D-BD4A-A78F-4AD3EDDDB4D9}" type="slidenum">
              <a:rPr lang="ru-RU" altLang="ru-RU">
                <a:solidFill>
                  <a:srgbClr val="FFFFFF"/>
                </a:solidFill>
              </a:rPr>
              <a:pPr eaLnBrk="1" hangingPunct="1"/>
              <a:t>42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DD8F306D-A1C6-E949-8EE9-9B677C07021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1" y="857251"/>
            <a:ext cx="8043863" cy="56165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b="1" i="1"/>
              <a:t>Модели БГ и ОС: эмпирические опровержения</a:t>
            </a:r>
          </a:p>
          <a:p>
            <a:pPr algn="ctr">
              <a:buFont typeface="Wingdings" pitchFamily="2" charset="2"/>
              <a:buNone/>
            </a:pPr>
            <a:endParaRPr lang="ru-RU" altLang="ru-RU" b="1" i="1"/>
          </a:p>
          <a:p>
            <a:pPr algn="ctr">
              <a:buFont typeface="Wingdings" pitchFamily="2" charset="2"/>
              <a:buNone/>
            </a:pPr>
            <a:r>
              <a:rPr lang="ru-RU" altLang="ru-RU"/>
              <a:t>Почему часто ОС ведет себя как БГ?</a:t>
            </a:r>
          </a:p>
          <a:p>
            <a:pPr>
              <a:buFont typeface="Wingdings" pitchFamily="2" charset="2"/>
              <a:buNone/>
            </a:pPr>
            <a:endParaRPr lang="ru-RU" altLang="ru-RU"/>
          </a:p>
          <a:p>
            <a:pPr>
              <a:buFont typeface="Wingdings" pitchFamily="2" charset="2"/>
              <a:buChar char="q"/>
            </a:pPr>
            <a:r>
              <a:rPr lang="ru-RU" altLang="ru-RU"/>
              <a:t>Информационные  и когнитивные ограничения.</a:t>
            </a:r>
          </a:p>
          <a:p>
            <a:pPr>
              <a:buFont typeface="Wingdings" pitchFamily="2" charset="2"/>
              <a:buChar char="q"/>
            </a:pPr>
            <a:endParaRPr lang="ru-RU" altLang="ru-RU"/>
          </a:p>
          <a:p>
            <a:pPr>
              <a:buFont typeface="Wingdings" pitchFamily="2" charset="2"/>
              <a:buChar char="q"/>
            </a:pPr>
            <a:r>
              <a:rPr lang="ru-RU" altLang="ru-RU"/>
              <a:t>Невозможность изменить существующую институциональную среду.</a:t>
            </a:r>
          </a:p>
          <a:p>
            <a:pPr>
              <a:buFont typeface="Wingdings" pitchFamily="2" charset="2"/>
              <a:buChar char="q"/>
            </a:pPr>
            <a:endParaRPr lang="ru-RU" altLang="ru-RU"/>
          </a:p>
          <a:p>
            <a:pPr>
              <a:buFont typeface="Wingdings" pitchFamily="2" charset="2"/>
              <a:buChar char="q"/>
            </a:pPr>
            <a:r>
              <a:rPr lang="ru-RU" altLang="ru-RU"/>
              <a:t>ОС не интересуется будущим.</a:t>
            </a:r>
          </a:p>
          <a:p>
            <a:pPr>
              <a:buFont typeface="Wingdings" pitchFamily="2" charset="2"/>
              <a:buNone/>
            </a:pPr>
            <a:endParaRPr lang="ru-RU" altLang="ru-RU"/>
          </a:p>
          <a:p>
            <a:pPr>
              <a:buFont typeface="Wingdings" pitchFamily="2" charset="2"/>
              <a:buNone/>
            </a:pPr>
            <a:endParaRPr lang="ru-RU" altLang="ru-RU"/>
          </a:p>
        </p:txBody>
      </p:sp>
      <p:sp>
        <p:nvSpPr>
          <p:cNvPr id="22531" name="Номер слайда 3">
            <a:extLst>
              <a:ext uri="{FF2B5EF4-FFF2-40B4-BE49-F238E27FC236}">
                <a16:creationId xmlns:a16="http://schemas.microsoft.com/office/drawing/2014/main" id="{306C3926-4F90-E446-BF51-5C885EF9CC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688903-ABDF-514A-AB8E-A22C0E515C78}" type="slidenum">
              <a:rPr lang="ru-RU" altLang="ru-RU">
                <a:solidFill>
                  <a:srgbClr val="FFFFFF"/>
                </a:solidFill>
              </a:rPr>
              <a:pPr eaLnBrk="1" hangingPunct="1"/>
              <a:t>43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3DA14665-1EB7-F84A-8F86-CB5E63011D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571501"/>
            <a:ext cx="7543800" cy="5902325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3200" b="1" i="1"/>
              <a:t>Модель консенсусной демократии </a:t>
            </a:r>
            <a:r>
              <a:rPr lang="ru-RU" altLang="ru-RU"/>
              <a:t>Мак-Гира – Олсона (горизонтальная контрактация)</a:t>
            </a:r>
          </a:p>
          <a:p>
            <a:pPr marL="0" indent="0">
              <a:buNone/>
            </a:pPr>
            <a:endParaRPr lang="ru-RU" altLang="ru-RU"/>
          </a:p>
          <a:p>
            <a:pPr marL="0" indent="0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ru-RU" altLang="ru-RU"/>
              <a:t> Правителем является народ </a:t>
            </a:r>
          </a:p>
          <a:p>
            <a:pPr marL="0" indent="0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ru-RU" altLang="ru-RU"/>
              <a:t> Налоги идут на производство общественных благ</a:t>
            </a:r>
          </a:p>
          <a:p>
            <a:pPr marL="0" indent="0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ru-RU" altLang="ru-RU"/>
              <a:t> Перераспределение доходов отсутствует (общественные блага распределяются пропорционально уплаченным налогам)</a:t>
            </a:r>
          </a:p>
          <a:p>
            <a:pPr marL="0" indent="0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ru-RU" altLang="ru-RU"/>
              <a:t> </a:t>
            </a:r>
            <a:r>
              <a:rPr lang="ru-RU" altLang="ru-RU" b="1" i="1"/>
              <a:t>Задача:</a:t>
            </a:r>
            <a:r>
              <a:rPr lang="ru-RU" altLang="ru-RU"/>
              <a:t> обеспечить </a:t>
            </a:r>
            <a:r>
              <a:rPr lang="en-US" altLang="ru-RU"/>
              <a:t>max</a:t>
            </a:r>
            <a:r>
              <a:rPr lang="ru-RU" altLang="ru-RU"/>
              <a:t> объём производства общественных благ при оптимальной ставке налога.</a:t>
            </a:r>
          </a:p>
          <a:p>
            <a:pPr marL="0" indent="0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ru-RU" altLang="ru-RU" b="1" i="1"/>
              <a:t>Вывод:</a:t>
            </a:r>
            <a:r>
              <a:rPr lang="ru-RU" altLang="ru-RU"/>
              <a:t> в условиях консенсусной демократии общественных благ будет произведено больше, чем при ОС и БГ</a:t>
            </a:r>
          </a:p>
        </p:txBody>
      </p:sp>
      <p:sp>
        <p:nvSpPr>
          <p:cNvPr id="23555" name="Номер слайда 3">
            <a:extLst>
              <a:ext uri="{FF2B5EF4-FFF2-40B4-BE49-F238E27FC236}">
                <a16:creationId xmlns:a16="http://schemas.microsoft.com/office/drawing/2014/main" id="{01F29E90-D931-A84B-8871-C775485A50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5BE935-C46F-E243-84F8-A2417418E9EF}" type="slidenum">
              <a:rPr lang="ru-RU" altLang="ru-RU">
                <a:solidFill>
                  <a:srgbClr val="FFFFFF"/>
                </a:solidFill>
              </a:rPr>
              <a:pPr eaLnBrk="1" hangingPunct="1"/>
              <a:t>44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EBB57C1F-44C0-284E-B1C2-2CC2C658CA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52625" y="642939"/>
            <a:ext cx="8115300" cy="59023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3200" b="1" i="1" dirty="0"/>
              <a:t>Синтетическая теория государства и модель распределительной демократии </a:t>
            </a:r>
            <a:r>
              <a:rPr lang="ru-RU" dirty="0"/>
              <a:t>(Д. </a:t>
            </a:r>
            <a:r>
              <a:rPr lang="ru-RU" dirty="0" err="1"/>
              <a:t>Норт</a:t>
            </a:r>
            <a:r>
              <a:rPr lang="ru-RU" dirty="0"/>
              <a:t>, М. </a:t>
            </a:r>
            <a:r>
              <a:rPr lang="ru-RU" dirty="0" err="1"/>
              <a:t>Мак-Гир</a:t>
            </a:r>
            <a:r>
              <a:rPr lang="ru-RU" dirty="0"/>
              <a:t>, </a:t>
            </a:r>
            <a:r>
              <a:rPr lang="ru-RU" dirty="0" err="1"/>
              <a:t>М.Олсон</a:t>
            </a:r>
            <a:r>
              <a:rPr lang="ru-RU" dirty="0"/>
              <a:t>)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  <a:p>
            <a:pPr marL="0" indent="0">
              <a:buNone/>
              <a:defRPr/>
            </a:pPr>
            <a:r>
              <a:rPr lang="ru-RU" dirty="0"/>
              <a:t>Всегда существуют </a:t>
            </a:r>
            <a:r>
              <a:rPr lang="ru-RU" b="1" i="1" dirty="0"/>
              <a:t>ограничения монопольной власти </a:t>
            </a:r>
            <a:r>
              <a:rPr lang="ru-RU" dirty="0"/>
              <a:t>правителя (ОС/БГ/народа):</a:t>
            </a:r>
          </a:p>
          <a:p>
            <a:pPr marL="0" indent="0">
              <a:buNone/>
              <a:defRPr/>
            </a:pPr>
            <a:endParaRPr lang="ru-RU" dirty="0"/>
          </a:p>
          <a:p>
            <a:pPr marL="0" indent="0">
              <a:defRPr/>
            </a:pPr>
            <a:r>
              <a:rPr lang="ru-RU" b="1" i="1" dirty="0"/>
              <a:t> внутренние</a:t>
            </a:r>
            <a:r>
              <a:rPr lang="ru-RU" dirty="0"/>
              <a:t> – организованная преступность, сами бюрократы;</a:t>
            </a:r>
          </a:p>
          <a:p>
            <a:pPr marL="0" indent="0">
              <a:defRPr/>
            </a:pPr>
            <a:endParaRPr lang="ru-RU" dirty="0"/>
          </a:p>
          <a:p>
            <a:pPr marL="0" indent="0">
              <a:defRPr/>
            </a:pPr>
            <a:r>
              <a:rPr lang="ru-RU" b="1" i="1" dirty="0"/>
              <a:t> внешние</a:t>
            </a:r>
            <a:r>
              <a:rPr lang="ru-RU" dirty="0"/>
              <a:t> – правительства других государств (через отток капитала, политическое давление, эмиграцию)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24579" name="Номер слайда 3">
            <a:extLst>
              <a:ext uri="{FF2B5EF4-FFF2-40B4-BE49-F238E27FC236}">
                <a16:creationId xmlns:a16="http://schemas.microsoft.com/office/drawing/2014/main" id="{73076213-2EEC-0C49-B2F8-321F06428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B14A52-01EC-2344-97FD-9E01036BC0C2}" type="slidenum">
              <a:rPr lang="ru-RU" altLang="ru-RU">
                <a:solidFill>
                  <a:srgbClr val="FFFFFF"/>
                </a:solidFill>
              </a:rPr>
              <a:pPr eaLnBrk="1" hangingPunct="1"/>
              <a:t>45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EC3B2ECB-4D78-344B-B49C-7957329E955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642939"/>
            <a:ext cx="7615238" cy="5830887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i="1"/>
              <a:t>В модели распределительной демократии </a:t>
            </a:r>
            <a:r>
              <a:rPr lang="ru-RU" altLang="ru-RU"/>
              <a:t>социальный контракт объединяет черты вертикального и горизонтального контрактов</a:t>
            </a:r>
          </a:p>
          <a:p>
            <a:pPr marL="0" indent="0">
              <a:buNone/>
            </a:pPr>
            <a:endParaRPr lang="ru-RU" altLang="ru-RU"/>
          </a:p>
          <a:p>
            <a:pPr marL="0" indent="0">
              <a:buNone/>
            </a:pPr>
            <a:r>
              <a:rPr lang="ru-RU" altLang="ru-RU"/>
              <a:t>Предпосылки:</a:t>
            </a:r>
          </a:p>
          <a:p>
            <a:pPr marL="0" indent="0">
              <a:buNone/>
            </a:pPr>
            <a:endParaRPr lang="ru-RU" altLang="ru-RU"/>
          </a:p>
          <a:p>
            <a:pPr marL="0" indent="0"/>
            <a:r>
              <a:rPr lang="ru-RU" altLang="ru-RU"/>
              <a:t> Государство – агентство по оказанию услуг обороны и правосудия</a:t>
            </a:r>
          </a:p>
          <a:p>
            <a:pPr marL="0" indent="0"/>
            <a:r>
              <a:rPr lang="ru-RU" altLang="ru-RU"/>
              <a:t> Монопольная власть государства ограничена</a:t>
            </a:r>
          </a:p>
          <a:p>
            <a:pPr marL="0" indent="0"/>
            <a:r>
              <a:rPr lang="ru-RU" altLang="ru-RU"/>
              <a:t> Государство – специфицирует и защищает права собственности для каждой социальной группы по-разному (дискриминирующий монополист)</a:t>
            </a:r>
          </a:p>
          <a:p>
            <a:pPr marL="0" indent="0"/>
            <a:r>
              <a:rPr lang="ru-RU" altLang="ru-RU"/>
              <a:t> Цель государства – максимизация дохода</a:t>
            </a:r>
          </a:p>
        </p:txBody>
      </p:sp>
      <p:sp>
        <p:nvSpPr>
          <p:cNvPr id="25603" name="Номер слайда 3">
            <a:extLst>
              <a:ext uri="{FF2B5EF4-FFF2-40B4-BE49-F238E27FC236}">
                <a16:creationId xmlns:a16="http://schemas.microsoft.com/office/drawing/2014/main" id="{6AE02255-5A06-A941-AF75-D0AA157432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C00364-F97E-014A-B4AB-F465834CE7F3}" type="slidenum">
              <a:rPr lang="ru-RU" altLang="ru-RU">
                <a:solidFill>
                  <a:srgbClr val="FFFFFF"/>
                </a:solidFill>
              </a:rPr>
              <a:pPr eaLnBrk="1" hangingPunct="1"/>
              <a:t>46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F1E271CE-00F0-DB49-B62F-7726D832175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1" y="714375"/>
            <a:ext cx="7972425" cy="57594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800" b="1" i="1" dirty="0"/>
              <a:t>Модель распределительной демократии</a:t>
            </a:r>
          </a:p>
          <a:p>
            <a:pPr marL="0" indent="0">
              <a:buNone/>
              <a:defRPr/>
            </a:pPr>
            <a:r>
              <a:rPr lang="ru-RU" dirty="0"/>
              <a:t>Процедуры доступа к власти – демократические</a:t>
            </a:r>
          </a:p>
          <a:p>
            <a:pPr marL="0" indent="0">
              <a:buNone/>
              <a:defRPr/>
            </a:pPr>
            <a:r>
              <a:rPr lang="ru-RU" dirty="0"/>
              <a:t>Источники доходов властной группы: </a:t>
            </a:r>
          </a:p>
          <a:p>
            <a:pPr marL="457200" indent="-457200">
              <a:defRPr/>
            </a:pPr>
            <a:r>
              <a:rPr lang="ru-RU" dirty="0"/>
              <a:t>коммерческая деятельность (производительные доходы)</a:t>
            </a:r>
          </a:p>
          <a:p>
            <a:pPr marL="457200" indent="-457200">
              <a:defRPr/>
            </a:pPr>
            <a:r>
              <a:rPr lang="ru-RU" dirty="0"/>
              <a:t>перераспределение доходов в пользу властной группы через налогообложение (</a:t>
            </a:r>
            <a:r>
              <a:rPr lang="ru-RU" dirty="0" err="1"/>
              <a:t>перераспределительные</a:t>
            </a:r>
            <a:r>
              <a:rPr lang="ru-RU" dirty="0"/>
              <a:t> доходы)</a:t>
            </a:r>
          </a:p>
          <a:p>
            <a:pPr marL="457200" indent="-457200">
              <a:buNone/>
              <a:defRPr/>
            </a:pPr>
            <a:endParaRPr lang="ru-RU" dirty="0"/>
          </a:p>
          <a:p>
            <a:pPr marL="457200" indent="-457200">
              <a:buNone/>
              <a:defRPr/>
            </a:pPr>
            <a:r>
              <a:rPr lang="ru-RU" dirty="0"/>
              <a:t>Цели властной группы: </a:t>
            </a:r>
          </a:p>
          <a:p>
            <a:pPr marL="457200" indent="-457200">
              <a:defRPr/>
            </a:pPr>
            <a:r>
              <a:rPr lang="ru-RU" dirty="0"/>
              <a:t>увеличение доходов общества (сокращение налогов) </a:t>
            </a:r>
          </a:p>
          <a:p>
            <a:pPr marL="457200" indent="-457200">
              <a:defRPr/>
            </a:pPr>
            <a:r>
              <a:rPr lang="ru-RU" dirty="0"/>
              <a:t>увеличение своих доходов (увеличение налогов)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26627" name="Номер слайда 3">
            <a:extLst>
              <a:ext uri="{FF2B5EF4-FFF2-40B4-BE49-F238E27FC236}">
                <a16:creationId xmlns:a16="http://schemas.microsoft.com/office/drawing/2014/main" id="{BCC28D36-16C6-F543-B1E5-7946BE9E5F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15CE31-7314-CD41-B1A8-884255AAD218}" type="slidenum">
              <a:rPr lang="ru-RU" altLang="ru-RU">
                <a:solidFill>
                  <a:srgbClr val="FFFFFF"/>
                </a:solidFill>
              </a:rPr>
              <a:pPr eaLnBrk="1" hangingPunct="1"/>
              <a:t>47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43974D23-3DC7-DE40-A44F-ABB9D859A0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1" y="642939"/>
            <a:ext cx="8043863" cy="5830887"/>
          </a:xfrm>
        </p:spPr>
        <p:txBody>
          <a:bodyPr/>
          <a:lstStyle/>
          <a:p>
            <a:pPr marL="0" indent="0">
              <a:buNone/>
            </a:pPr>
            <a:r>
              <a:rPr lang="ru-RU" altLang="ru-RU"/>
              <a:t>Чем определяется внутренняя экономическая политика в условиях распределительной демократии?</a:t>
            </a:r>
          </a:p>
          <a:p>
            <a:pPr marL="0" indent="0">
              <a:buNone/>
            </a:pPr>
            <a:endParaRPr lang="ru-RU" altLang="ru-RU"/>
          </a:p>
          <a:p>
            <a:pPr marL="0" indent="0">
              <a:buNone/>
            </a:pPr>
            <a:r>
              <a:rPr lang="ru-RU" altLang="ru-RU"/>
              <a:t>Два фактора:</a:t>
            </a:r>
          </a:p>
          <a:p>
            <a:pPr marL="0" indent="0">
              <a:buNone/>
            </a:pPr>
            <a:r>
              <a:rPr lang="ru-RU" altLang="ru-RU"/>
              <a:t>1. заинтересованность властной группы в увеличении своей доли в общественном богатстве (рост перераспределительных доходов)</a:t>
            </a:r>
          </a:p>
          <a:p>
            <a:pPr marL="0" indent="0">
              <a:buNone/>
            </a:pPr>
            <a:r>
              <a:rPr lang="ru-RU" altLang="ru-RU"/>
              <a:t>2. заинтересованность властной группы в росте своих производительных доходов (их величина обратно пропорциональна п. 1.)</a:t>
            </a:r>
          </a:p>
          <a:p>
            <a:pPr marL="0" indent="0">
              <a:buNone/>
            </a:pPr>
            <a:endParaRPr lang="ru-RU" altLang="ru-RU"/>
          </a:p>
          <a:p>
            <a:pPr marL="0" indent="0">
              <a:buNone/>
            </a:pPr>
            <a:r>
              <a:rPr lang="ru-RU" altLang="ru-RU"/>
              <a:t>Чем больше доля производительных доходов властной группы в общественном богатстве, тем больше влияние п.2 и меньше - п.1.</a:t>
            </a:r>
          </a:p>
        </p:txBody>
      </p:sp>
      <p:sp>
        <p:nvSpPr>
          <p:cNvPr id="27651" name="Номер слайда 3">
            <a:extLst>
              <a:ext uri="{FF2B5EF4-FFF2-40B4-BE49-F238E27FC236}">
                <a16:creationId xmlns:a16="http://schemas.microsoft.com/office/drawing/2014/main" id="{7D5259A2-EF7D-C54E-ACE3-C71D21CA4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4CD0A9-101D-B54A-95B5-E8164CAC95AC}" type="slidenum">
              <a:rPr lang="ru-RU" altLang="ru-RU">
                <a:solidFill>
                  <a:srgbClr val="FFFFFF"/>
                </a:solidFill>
              </a:rPr>
              <a:pPr eaLnBrk="1" hangingPunct="1"/>
              <a:t>48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B265852E-B9FA-FD44-92CC-924AFD31098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1" y="714375"/>
            <a:ext cx="7972425" cy="5759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800" b="1" i="1"/>
              <a:t>Основные выводы:</a:t>
            </a:r>
          </a:p>
          <a:p>
            <a:endParaRPr lang="ru-RU" altLang="ru-RU"/>
          </a:p>
          <a:p>
            <a:r>
              <a:rPr lang="ru-RU" altLang="ru-RU"/>
              <a:t>Производительные доходы властной группы растут вместе с ростом участников властной группы</a:t>
            </a:r>
          </a:p>
          <a:p>
            <a:r>
              <a:rPr lang="ru-RU" altLang="ru-RU"/>
              <a:t>По мере роста производительных доходов властной группы оптимальное для властной группы количество общественных благ увеличивается, а прирост общественного дохода сокращается</a:t>
            </a:r>
          </a:p>
          <a:p>
            <a:r>
              <a:rPr lang="ru-RU" altLang="ru-RU"/>
              <a:t>Максимизация перераспределительного дохода станет для властной группы невыгодной</a:t>
            </a:r>
          </a:p>
          <a:p>
            <a:r>
              <a:rPr lang="ru-RU" altLang="ru-RU"/>
              <a:t>Следовательно: распределительная демократия превратится в консенсусную (все налоги будут направлены на производство общественных благ)</a:t>
            </a:r>
          </a:p>
          <a:p>
            <a:endParaRPr lang="ru-RU" altLang="ru-RU"/>
          </a:p>
        </p:txBody>
      </p:sp>
      <p:sp>
        <p:nvSpPr>
          <p:cNvPr id="28675" name="Номер слайда 3">
            <a:extLst>
              <a:ext uri="{FF2B5EF4-FFF2-40B4-BE49-F238E27FC236}">
                <a16:creationId xmlns:a16="http://schemas.microsoft.com/office/drawing/2014/main" id="{AE7C66B4-4AFB-5E47-8A8F-AC7DE88AEF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A63F83-C89A-0F43-93C4-BC7DB0A5A245}" type="slidenum">
              <a:rPr lang="ru-RU" altLang="ru-RU">
                <a:solidFill>
                  <a:srgbClr val="FFFFFF"/>
                </a:solidFill>
              </a:rPr>
              <a:pPr eaLnBrk="1" hangingPunct="1"/>
              <a:t>49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DD6CFB6C-6ECB-4250-B68E-01966297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B8359141-C085-46E4-B4EC-42F9599BA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A903156-0F0C-44A5-9019-0CAF51EB4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6E5E851-3725-463F-9451-2FFEF5D3E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4209D59-6810-40C2-B8D6-6DACF8A06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0BE1027C-ABCB-4C82-91A2-F67B9A5A6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B5C2C-970A-4143-B0E8-006AF0D3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473679"/>
            <a:ext cx="9552558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Йозеф Шумпетер (1883 - 1950)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CC57C46-4659-4AF2-9180-2DEED214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FB52317-0F00-40C0-B1F2-33ED6D30D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468ACF9-4EF2-4251-9FAD-3F225BF74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CE4A3ECD-6924-4912-B117-3C617B58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1DFE1F5-FA7A-403F-B9D9-0434E2BE2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92CF27E4-09D0-444E-B18D-F90487103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Snip Diagonal Corner Rectangle 12">
            <a:extLst>
              <a:ext uri="{FF2B5EF4-FFF2-40B4-BE49-F238E27FC236}">
                <a16:creationId xmlns:a16="http://schemas.microsoft.com/office/drawing/2014/main" id="{FDAF26D5-7469-49F5-902D-571FA58A7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Шумпетер Йозеф А. Schumpeter Joseph А. (1883 — 1950)">
            <a:extLst>
              <a:ext uri="{FF2B5EF4-FFF2-40B4-BE49-F238E27FC236}">
                <a16:creationId xmlns:a16="http://schemas.microsoft.com/office/drawing/2014/main" id="{F674DE3C-C3B3-7D45-AD2C-FF8163C27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" b="12738"/>
          <a:stretch/>
        </p:blipFill>
        <p:spPr bwMode="auto">
          <a:xfrm>
            <a:off x="1908175" y="1016001"/>
            <a:ext cx="2708016" cy="302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Теория экономического развития. Капитализм, социализм и демократия  #1">
            <a:extLst>
              <a:ext uri="{FF2B5EF4-FFF2-40B4-BE49-F238E27FC236}">
                <a16:creationId xmlns:a16="http://schemas.microsoft.com/office/drawing/2014/main" id="{168C894E-D396-5C47-BC45-6EBB18E040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0" r="2" b="25472"/>
          <a:stretch/>
        </p:blipFill>
        <p:spPr bwMode="auto">
          <a:xfrm>
            <a:off x="6018818" y="995767"/>
            <a:ext cx="3401562" cy="30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655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F63BB-1720-4145-A22F-DCA04F6D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4638"/>
            <a:ext cx="8043863" cy="868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/>
              <a:t>Прикладные аспекты институциональной теории государства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D630F62D-0100-634D-AFE0-792C32690B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500189"/>
            <a:ext cx="7900988" cy="49736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/>
              <a:t>Институциональная теория государства позволяет дать объяснение: </a:t>
            </a:r>
          </a:p>
          <a:p>
            <a:pPr>
              <a:buFont typeface="Wingdings" pitchFamily="2" charset="2"/>
              <a:buNone/>
            </a:pPr>
            <a:endParaRPr lang="ru-RU" altLang="ru-RU"/>
          </a:p>
          <a:p>
            <a:r>
              <a:rPr lang="ru-RU" altLang="ru-RU"/>
              <a:t>существованию групп специальных интересов;</a:t>
            </a:r>
          </a:p>
          <a:p>
            <a:endParaRPr lang="ru-RU" altLang="ru-RU"/>
          </a:p>
          <a:p>
            <a:r>
              <a:rPr lang="ru-RU" altLang="ru-RU"/>
              <a:t>рентоориентированному поведению и коррупции.</a:t>
            </a:r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A509FC-B32B-9645-96A1-CC732D9CCE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14222-563E-3B4D-BD3A-01F382899F57}" type="slidenum">
              <a:rPr lang="ru-RU" altLang="ru-RU">
                <a:solidFill>
                  <a:srgbClr val="FFFFFF"/>
                </a:solidFill>
              </a:rPr>
              <a:pPr eaLnBrk="1" hangingPunct="1"/>
              <a:t>50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39FFC424-0C34-794C-921A-ABFE11FAC8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24063" y="571501"/>
            <a:ext cx="7829550" cy="5973763"/>
          </a:xfrm>
        </p:spPr>
        <p:txBody>
          <a:bodyPr/>
          <a:lstStyle/>
          <a:p>
            <a:pPr marL="0" indent="0">
              <a:buNone/>
            </a:pPr>
            <a:r>
              <a:rPr lang="ru-RU" altLang="ru-RU"/>
              <a:t>Группы специальных интересов – это группы людей, экономические интересы которых совпадают</a:t>
            </a:r>
          </a:p>
          <a:p>
            <a:pPr marL="0" indent="0">
              <a:buNone/>
            </a:pPr>
            <a:endParaRPr lang="ru-RU" altLang="ru-RU"/>
          </a:p>
        </p:txBody>
      </p:sp>
      <p:sp>
        <p:nvSpPr>
          <p:cNvPr id="30723" name="Номер слайда 3">
            <a:extLst>
              <a:ext uri="{FF2B5EF4-FFF2-40B4-BE49-F238E27FC236}">
                <a16:creationId xmlns:a16="http://schemas.microsoft.com/office/drawing/2014/main" id="{E5164E84-E38F-2142-B4AA-79619BC276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FC5478-0904-0641-B290-948A0AB8EFDB}" type="slidenum">
              <a:rPr lang="ru-RU" altLang="ru-RU">
                <a:solidFill>
                  <a:srgbClr val="FFFFFF"/>
                </a:solidFill>
              </a:rPr>
              <a:pPr eaLnBrk="1" hangingPunct="1"/>
              <a:t>51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DEB69D6A-3032-9048-AEC5-0CF958F13DB1}"/>
              </a:ext>
            </a:extLst>
          </p:cNvPr>
          <p:cNvSpPr/>
          <p:nvPr/>
        </p:nvSpPr>
        <p:spPr>
          <a:xfrm>
            <a:off x="3024188" y="1785939"/>
            <a:ext cx="6215062" cy="1214437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Цель – достижение экономических преимуществ для группы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(доходы, общественные блага)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7CFC88E0-A1F6-1C45-80A4-766E72E130E6}"/>
              </a:ext>
            </a:extLst>
          </p:cNvPr>
          <p:cNvSpPr/>
          <p:nvPr/>
        </p:nvSpPr>
        <p:spPr>
          <a:xfrm>
            <a:off x="2309814" y="4071939"/>
            <a:ext cx="3500437" cy="150018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Увеличить доходы общества и тем самым свою долю в их структуре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(широкая коалиция)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174ED93-380A-3547-ADDD-2508CD4EBE1F}"/>
              </a:ext>
            </a:extLst>
          </p:cNvPr>
          <p:cNvSpPr/>
          <p:nvPr/>
        </p:nvSpPr>
        <p:spPr>
          <a:xfrm>
            <a:off x="6381750" y="4000500"/>
            <a:ext cx="3500438" cy="15001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Увеличить только свою долю в совокупных доходах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(узкая коалиция)</a:t>
            </a:r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56CA322B-573F-334D-863A-DBC2B5189CBD}"/>
              </a:ext>
            </a:extLst>
          </p:cNvPr>
          <p:cNvSpPr/>
          <p:nvPr/>
        </p:nvSpPr>
        <p:spPr>
          <a:xfrm>
            <a:off x="3595688" y="3286125"/>
            <a:ext cx="114300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67A0DDED-25D7-6844-B803-9F44F6FEC4D6}"/>
              </a:ext>
            </a:extLst>
          </p:cNvPr>
          <p:cNvSpPr/>
          <p:nvPr/>
        </p:nvSpPr>
        <p:spPr>
          <a:xfrm>
            <a:off x="7667625" y="3286125"/>
            <a:ext cx="114300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 animBg="1"/>
      <p:bldP spid="7" grpId="0" build="p" animBg="1"/>
      <p:bldP spid="8" grpId="0" build="p" animBg="1"/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>
            <a:extLst>
              <a:ext uri="{FF2B5EF4-FFF2-40B4-BE49-F238E27FC236}">
                <a16:creationId xmlns:a16="http://schemas.microsoft.com/office/drawing/2014/main" id="{0FCB77BE-8364-794C-8E0A-1E96B548713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1" y="714375"/>
            <a:ext cx="7686675" cy="575945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b="1" i="1"/>
              <a:t>Рентоориентированное поведение </a:t>
            </a:r>
            <a:r>
              <a:rPr lang="ru-RU" altLang="ru-RU"/>
              <a:t>– стремление к извлечению выгоды без участия в экономической деятельности, а путем: </a:t>
            </a:r>
          </a:p>
          <a:p>
            <a:pPr marL="0" indent="0" algn="just">
              <a:buNone/>
            </a:pPr>
            <a:endParaRPr lang="ru-RU" altLang="ru-RU"/>
          </a:p>
          <a:p>
            <a:pPr marL="0" indent="0" algn="just"/>
            <a:r>
              <a:rPr lang="ru-RU" altLang="ru-RU"/>
              <a:t> получения монопольных прав на производство товаров/услуг; </a:t>
            </a:r>
          </a:p>
          <a:p>
            <a:pPr marL="0" indent="0" algn="just"/>
            <a:r>
              <a:rPr lang="ru-RU" altLang="ru-RU"/>
              <a:t> получения налоговых льгот; </a:t>
            </a:r>
          </a:p>
          <a:p>
            <a:pPr marL="0" indent="0" algn="just"/>
            <a:r>
              <a:rPr lang="ru-RU" altLang="ru-RU"/>
              <a:t> выстраивания административных барьеров; </a:t>
            </a:r>
          </a:p>
          <a:p>
            <a:pPr marL="0" indent="0" algn="just"/>
            <a:r>
              <a:rPr lang="ru-RU" altLang="ru-RU"/>
              <a:t> увеличение импортных пошлин; </a:t>
            </a:r>
          </a:p>
          <a:p>
            <a:pPr marL="0" indent="0" algn="just"/>
            <a:r>
              <a:rPr lang="ru-RU" altLang="ru-RU"/>
              <a:t> взяточничества и коррупции; </a:t>
            </a:r>
          </a:p>
          <a:p>
            <a:pPr marL="0" indent="0" algn="just"/>
            <a:r>
              <a:rPr lang="ru-RU" altLang="ru-RU"/>
              <a:t> контрабанды; </a:t>
            </a:r>
          </a:p>
          <a:p>
            <a:pPr marL="0" indent="0" algn="just"/>
            <a:r>
              <a:rPr lang="ru-RU" altLang="ru-RU"/>
              <a:t> «теневой экономики».</a:t>
            </a:r>
          </a:p>
          <a:p>
            <a:pPr marL="0" indent="0" algn="just">
              <a:buNone/>
            </a:pPr>
            <a:endParaRPr lang="ru-RU" altLang="ru-RU"/>
          </a:p>
          <a:p>
            <a:pPr marL="0" indent="0" algn="just">
              <a:buNone/>
            </a:pPr>
            <a:endParaRPr lang="ru-RU" altLang="ru-RU"/>
          </a:p>
        </p:txBody>
      </p:sp>
      <p:sp>
        <p:nvSpPr>
          <p:cNvPr id="31747" name="Номер слайда 3">
            <a:extLst>
              <a:ext uri="{FF2B5EF4-FFF2-40B4-BE49-F238E27FC236}">
                <a16:creationId xmlns:a16="http://schemas.microsoft.com/office/drawing/2014/main" id="{6AC354F4-1FE1-4B40-8832-503F27D26C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AB5AEC-EA76-4945-9B65-8033420501C6}" type="slidenum">
              <a:rPr lang="ru-RU" altLang="ru-RU">
                <a:solidFill>
                  <a:srgbClr val="FFFFFF"/>
                </a:solidFill>
              </a:rPr>
              <a:pPr eaLnBrk="1" hangingPunct="1"/>
              <a:t>52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671" y="346467"/>
            <a:ext cx="10909178" cy="4332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hlinkClick r:id="rId2"/>
              </a:rPr>
              <a:t>Рынок ценных бумаг </a:t>
            </a:r>
            <a:r>
              <a:rPr lang="ru-RU" sz="3200" b="1" dirty="0"/>
              <a:t>– это….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C9FCA1-687A-4066-947F-052BC930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873841"/>
            <a:ext cx="11136727" cy="165948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Ценные бумаги и фондовая биржа. Ценные бумаги и их виды. Рынок ценных бумаг. Классификация рынков ценных бумаг.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77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671" y="346467"/>
            <a:ext cx="10909178" cy="4332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hlinkClick r:id="rId2"/>
              </a:rPr>
              <a:t>Что такое биржа</a:t>
            </a:r>
            <a:r>
              <a:rPr lang="ru-RU" sz="3200" b="1" dirty="0"/>
              <a:t>?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C9FCA1-687A-4066-947F-052BC930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086905"/>
            <a:ext cx="11136727" cy="144641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Фондовая биржа и ее функции в экономике. Биржевые спекуляции. Биржи и ценные бумаги в России.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165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68F6F-F4BD-4B73-A046-5B471908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675466"/>
            <a:ext cx="8534400" cy="1507067"/>
          </a:xfrm>
        </p:spPr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8386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D6CFB6C-6ECB-4250-B68E-01966297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8359141-C085-46E4-B4EC-42F9599BA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A903156-0F0C-44A5-9019-0CAF51EB4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6E5E851-3725-463F-9451-2FFEF5D3E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4209D59-6810-40C2-B8D6-6DACF8A06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D30D427B-2484-4711-8D1F-F4633C614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B5C2C-970A-4143-B0E8-006AF0D3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799"/>
            <a:ext cx="462088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Фрэнк</a:t>
            </a:r>
            <a:r>
              <a:rPr lang="en-US" sz="4800" dirty="0"/>
              <a:t> </a:t>
            </a:r>
            <a:r>
              <a:rPr lang="en-US" sz="4800" dirty="0" err="1"/>
              <a:t>Найт</a:t>
            </a:r>
            <a:br>
              <a:rPr lang="ru-RU" sz="4800" dirty="0"/>
            </a:br>
            <a:r>
              <a:rPr lang="ru-RU" sz="4800" dirty="0"/>
              <a:t>(1885 – 1972)</a:t>
            </a:r>
            <a:endParaRPr lang="en-US" sz="48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B443E1C-3474-46C8-98C0-563CDA5AC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825" y="321732"/>
            <a:ext cx="3634789" cy="36748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2.2. Что еще за неизвестные неизвестные? / Управляй будущим. Как принимать  решения в условиях неопределенности / Библиотека (книги, учебники и  журналы) / В помощь Веб-Мастеру">
            <a:extLst>
              <a:ext uri="{FF2B5EF4-FFF2-40B4-BE49-F238E27FC236}">
                <a16:creationId xmlns:a16="http://schemas.microsoft.com/office/drawing/2014/main" id="{5E551882-4040-3B40-8C51-F803418032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8848" y="487680"/>
            <a:ext cx="2596013" cy="33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DD5018F5-3829-4BCB-8FA7-8E29951D2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4821" y="321732"/>
            <a:ext cx="2415447" cy="2108201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27F2872-05AB-4A97-9F88-26597D3D0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825" y="4157448"/>
            <a:ext cx="3634789" cy="2302620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AF6EFE3-857D-4E0C-8CA4-F3CE3F8BB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9080" y="2656703"/>
            <a:ext cx="2401187" cy="28296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Книга &amp;quot;Риск, неопределенность и прибыль&amp;quot; – купить книгу ISBN 5-7749-0306-0  с быстрой доставкой в интернет-магазине OZON">
            <a:extLst>
              <a:ext uri="{FF2B5EF4-FFF2-40B4-BE49-F238E27FC236}">
                <a16:creationId xmlns:a16="http://schemas.microsoft.com/office/drawing/2014/main" id="{BD2A61FE-7E60-4E44-9964-0BC4B2DC0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8308" y="2817570"/>
            <a:ext cx="1654303" cy="250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0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D6CFB6C-6ECB-4250-B68E-01966297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B8359141-C085-46E4-B4EC-42F9599BA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A903156-0F0C-44A5-9019-0CAF51EB4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6E5E851-3725-463F-9451-2FFEF5D3E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4209D59-6810-40C2-B8D6-6DACF8A06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55" name="Rectangle 154">
            <a:extLst>
              <a:ext uri="{FF2B5EF4-FFF2-40B4-BE49-F238E27FC236}">
                <a16:creationId xmlns:a16="http://schemas.microsoft.com/office/drawing/2014/main" id="{B286854B-B21B-48EE-829A-428BD17B8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B5C2C-970A-4143-B0E8-006AF0D3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Исраэль</a:t>
            </a:r>
            <a:r>
              <a:rPr lang="en-US" sz="4800" dirty="0"/>
              <a:t> </a:t>
            </a:r>
            <a:r>
              <a:rPr lang="en-US" sz="4800" dirty="0" err="1"/>
              <a:t>Кирцнер</a:t>
            </a:r>
            <a:r>
              <a:rPr lang="en-US" sz="4800" dirty="0"/>
              <a:t> (1930 </a:t>
            </a:r>
            <a:r>
              <a:rPr lang="en-US" sz="2800" dirty="0" err="1"/>
              <a:t>г.рожд</a:t>
            </a:r>
            <a:r>
              <a:rPr lang="en-US" sz="4800" dirty="0"/>
              <a:t>.)</a:t>
            </a:r>
          </a:p>
        </p:txBody>
      </p:sp>
      <p:sp>
        <p:nvSpPr>
          <p:cNvPr id="157" name="Snip Diagonal Corner Rectangle 6">
            <a:extLst>
              <a:ext uri="{FF2B5EF4-FFF2-40B4-BE49-F238E27FC236}">
                <a16:creationId xmlns:a16="http://schemas.microsoft.com/office/drawing/2014/main" id="{62D24C17-45DC-4B8B-B48E-F2A226EED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9" name="Freeform 25">
            <a:extLst>
              <a:ext uri="{FF2B5EF4-FFF2-40B4-BE49-F238E27FC236}">
                <a16:creationId xmlns:a16="http://schemas.microsoft.com/office/drawing/2014/main" id="{C0B35EEF-F0B5-457B-BE6F-B61267EBB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073" y="794540"/>
            <a:ext cx="3311118" cy="1693722"/>
          </a:xfrm>
          <a:custGeom>
            <a:avLst/>
            <a:gdLst>
              <a:gd name="connsiteX0" fmla="*/ 534609 w 3311118"/>
              <a:gd name="connsiteY0" fmla="*/ 0 h 1693722"/>
              <a:gd name="connsiteX1" fmla="*/ 3311118 w 3311118"/>
              <a:gd name="connsiteY1" fmla="*/ 0 h 1693722"/>
              <a:gd name="connsiteX2" fmla="*/ 3311118 w 3311118"/>
              <a:gd name="connsiteY2" fmla="*/ 1693722 h 1693722"/>
              <a:gd name="connsiteX3" fmla="*/ 0 w 3311118"/>
              <a:gd name="connsiteY3" fmla="*/ 1693722 h 1693722"/>
              <a:gd name="connsiteX4" fmla="*/ 0 w 3311118"/>
              <a:gd name="connsiteY4" fmla="*/ 534609 h 169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118" h="1693722">
                <a:moveTo>
                  <a:pt x="534609" y="0"/>
                </a:moveTo>
                <a:lnTo>
                  <a:pt x="3311118" y="0"/>
                </a:lnTo>
                <a:lnTo>
                  <a:pt x="3311118" y="1693722"/>
                </a:lnTo>
                <a:lnTo>
                  <a:pt x="0" y="1693722"/>
                </a:lnTo>
                <a:lnTo>
                  <a:pt x="0" y="5346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Изображение выглядит как мужчина, человек, галстук, очки&#10;&#10;Автоматически созданное описание">
            <a:extLst>
              <a:ext uri="{FF2B5EF4-FFF2-40B4-BE49-F238E27FC236}">
                <a16:creationId xmlns:a16="http://schemas.microsoft.com/office/drawing/2014/main" id="{6D7D249C-05F0-B242-98F6-264F86BB57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4528" y="2618147"/>
            <a:ext cx="2284070" cy="31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онкуренция и предпринимательство">
            <a:extLst>
              <a:ext uri="{FF2B5EF4-FFF2-40B4-BE49-F238E27FC236}">
                <a16:creationId xmlns:a16="http://schemas.microsoft.com/office/drawing/2014/main" id="{42C85C59-277E-3F48-9171-630563D6C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092" y="794540"/>
            <a:ext cx="2063820" cy="323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61" name="Freeform 28">
            <a:extLst>
              <a:ext uri="{FF2B5EF4-FFF2-40B4-BE49-F238E27FC236}">
                <a16:creationId xmlns:a16="http://schemas.microsoft.com/office/drawing/2014/main" id="{8D6C28F2-A53D-4790-950F-13F5F6D28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3579" y="4164226"/>
            <a:ext cx="2790845" cy="1577939"/>
          </a:xfrm>
          <a:custGeom>
            <a:avLst/>
            <a:gdLst>
              <a:gd name="connsiteX0" fmla="*/ 0 w 2790845"/>
              <a:gd name="connsiteY0" fmla="*/ 0 h 1577939"/>
              <a:gd name="connsiteX1" fmla="*/ 2790845 w 2790845"/>
              <a:gd name="connsiteY1" fmla="*/ 0 h 1577939"/>
              <a:gd name="connsiteX2" fmla="*/ 2790845 w 2790845"/>
              <a:gd name="connsiteY2" fmla="*/ 1043331 h 1577939"/>
              <a:gd name="connsiteX3" fmla="*/ 2256237 w 2790845"/>
              <a:gd name="connsiteY3" fmla="*/ 1577939 h 1577939"/>
              <a:gd name="connsiteX4" fmla="*/ 0 w 2790845"/>
              <a:gd name="connsiteY4" fmla="*/ 1577939 h 157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845" h="1577939">
                <a:moveTo>
                  <a:pt x="0" y="0"/>
                </a:moveTo>
                <a:lnTo>
                  <a:pt x="2790845" y="0"/>
                </a:lnTo>
                <a:lnTo>
                  <a:pt x="2790845" y="1043331"/>
                </a:lnTo>
                <a:lnTo>
                  <a:pt x="2256237" y="1577939"/>
                </a:lnTo>
                <a:lnTo>
                  <a:pt x="0" y="15779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D715EE1-7593-40E5-8F38-30FF7B5E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61944BC-FE08-4F38-ACF6-08AE0D921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22E8037F-AA3D-481E-A606-FE219569E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8079CA50-3DA4-4E34-9257-305BAE347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9938B86-920F-440F-97A2-4C082D99A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3B1810B-9E42-4AEC-92EC-378964CC7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7633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671" y="346467"/>
            <a:ext cx="10909178" cy="4482985"/>
          </a:xfrm>
        </p:spPr>
        <p:txBody>
          <a:bodyPr>
            <a:normAutofit/>
          </a:bodyPr>
          <a:lstStyle/>
          <a:p>
            <a:r>
              <a:rPr lang="ru-RU" sz="3200" b="1" dirty="0"/>
              <a:t>Координация производственных ресурсов</a:t>
            </a:r>
          </a:p>
          <a:p>
            <a:r>
              <a:rPr lang="ru-RU" sz="3200" b="1" dirty="0"/>
              <a:t>Несение и оптимизация риска</a:t>
            </a:r>
          </a:p>
          <a:p>
            <a:r>
              <a:rPr lang="ru-RU" sz="3200" b="1" dirty="0"/>
              <a:t>Новаторство </a:t>
            </a:r>
          </a:p>
          <a:p>
            <a:r>
              <a:rPr lang="ru-RU" sz="3200" b="1" dirty="0"/>
              <a:t>Создание цен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C9FCA1-687A-4066-947F-052BC930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918229"/>
            <a:ext cx="11136727" cy="1615092"/>
          </a:xfrm>
        </p:spPr>
        <p:txBody>
          <a:bodyPr>
            <a:normAutofit/>
          </a:bodyPr>
          <a:lstStyle/>
          <a:p>
            <a:r>
              <a:rPr lang="ru-RU" sz="3600" dirty="0"/>
              <a:t>основные функции предпринимательства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977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671" y="346467"/>
            <a:ext cx="10909178" cy="5390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Существует ли различие между капиталистом и предпринимателем?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А. Смит. К. Маркс</a:t>
            </a:r>
            <a:r>
              <a:rPr lang="ru-RU" sz="2400" dirty="0">
                <a:solidFill>
                  <a:schemeClr val="tx1"/>
                </a:solidFill>
              </a:rPr>
              <a:t>: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1"/>
                </a:solidFill>
              </a:rPr>
              <a:t>не существует.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Предприниматель              Капиталист.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Й. </a:t>
            </a:r>
            <a:r>
              <a:rPr lang="ru-RU" sz="2400" b="1" dirty="0" err="1">
                <a:solidFill>
                  <a:srgbClr val="FF0000"/>
                </a:solidFill>
              </a:rPr>
              <a:t>Шумпетер</a:t>
            </a:r>
            <a:r>
              <a:rPr lang="ru-RU" sz="2400" dirty="0">
                <a:solidFill>
                  <a:schemeClr val="tx1"/>
                </a:solidFill>
              </a:rPr>
              <a:t>: существует.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Предприниматель               Капиталист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Капиталист</a:t>
            </a:r>
            <a:r>
              <a:rPr lang="ru-RU" sz="2400" dirty="0">
                <a:solidFill>
                  <a:schemeClr val="tx1"/>
                </a:solidFill>
              </a:rPr>
              <a:t> – управляет собственностью, рационален.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Предприниматель</a:t>
            </a:r>
            <a:r>
              <a:rPr lang="ru-RU" sz="2400" dirty="0">
                <a:solidFill>
                  <a:schemeClr val="tx1"/>
                </a:solidFill>
              </a:rPr>
              <a:t> – ищет новые комбинации факторов / методов производства / управления, не рационален.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C9FCA1-687A-4066-947F-052BC930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565913"/>
            <a:ext cx="11136727" cy="967408"/>
          </a:xfrm>
        </p:spPr>
        <p:txBody>
          <a:bodyPr>
            <a:normAutofit/>
          </a:bodyPr>
          <a:lstStyle/>
          <a:p>
            <a:r>
              <a:rPr lang="ru-RU" sz="3600" dirty="0" err="1"/>
              <a:t>Шумпетеровский</a:t>
            </a:r>
            <a:r>
              <a:rPr lang="ru-RU" sz="3600" dirty="0"/>
              <a:t> предприниматель</a:t>
            </a:r>
            <a:endParaRPr lang="en-US" dirty="0"/>
          </a:p>
        </p:txBody>
      </p:sp>
      <p:sp>
        <p:nvSpPr>
          <p:cNvPr id="2" name="Не равно 1">
            <a:extLst>
              <a:ext uri="{FF2B5EF4-FFF2-40B4-BE49-F238E27FC236}">
                <a16:creationId xmlns:a16="http://schemas.microsoft.com/office/drawing/2014/main" id="{C6D5A553-32E3-7E40-AC5E-2C8DD3A09899}"/>
              </a:ext>
            </a:extLst>
          </p:cNvPr>
          <p:cNvSpPr/>
          <p:nvPr/>
        </p:nvSpPr>
        <p:spPr>
          <a:xfrm>
            <a:off x="6095260" y="3734958"/>
            <a:ext cx="1014608" cy="350729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вно 4">
            <a:extLst>
              <a:ext uri="{FF2B5EF4-FFF2-40B4-BE49-F238E27FC236}">
                <a16:creationId xmlns:a16="http://schemas.microsoft.com/office/drawing/2014/main" id="{474DFD33-E8FE-1C46-9911-444B50FF5EA3}"/>
              </a:ext>
            </a:extLst>
          </p:cNvPr>
          <p:cNvSpPr/>
          <p:nvPr/>
        </p:nvSpPr>
        <p:spPr>
          <a:xfrm>
            <a:off x="6095260" y="2580409"/>
            <a:ext cx="972855" cy="37578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0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365</TotalTime>
  <Words>2554</Words>
  <Application>Microsoft Macintosh PowerPoint</Application>
  <PresentationFormat>Широкоэкранный</PresentationFormat>
  <Paragraphs>384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0" baseType="lpstr">
      <vt:lpstr>Arial</vt:lpstr>
      <vt:lpstr>Century Gothic</vt:lpstr>
      <vt:lpstr>Wingdings</vt:lpstr>
      <vt:lpstr>Wingdings 3</vt:lpstr>
      <vt:lpstr>Сектор</vt:lpstr>
      <vt:lpstr>Экономическая  теория</vt:lpstr>
      <vt:lpstr>ТЕМА 7. ПРЕДПРИНИМАТЕЛЬСТВО И ФИРМА</vt:lpstr>
      <vt:lpstr>Функции предпринимательства и его носители в рыночной экономике</vt:lpstr>
      <vt:lpstr>Неоклассическая теория фирмы</vt:lpstr>
      <vt:lpstr>Йозеф Шумпетер (1883 - 1950)</vt:lpstr>
      <vt:lpstr>Фрэнк Найт (1885 – 1972)</vt:lpstr>
      <vt:lpstr>Исраэль Кирцнер (1930 г.рожд.)</vt:lpstr>
      <vt:lpstr>основные функции предпринимательства</vt:lpstr>
      <vt:lpstr>Шумпетеровский предприниматель</vt:lpstr>
      <vt:lpstr>Кирцнеровский предприниматель</vt:lpstr>
      <vt:lpstr>Предприниматель ф. найта</vt:lpstr>
      <vt:lpstr>Роль предпринимателя в установлении рыночного равновесия и его нарушении («взрыве»). </vt:lpstr>
      <vt:lpstr>Фирма. Природа фирмы как рыночного института.</vt:lpstr>
      <vt:lpstr>Презентация PowerPoint</vt:lpstr>
      <vt:lpstr>Презентация PowerPoint</vt:lpstr>
      <vt:lpstr>Презентация PowerPoint</vt:lpstr>
      <vt:lpstr>Спонтанный порядок и иерархия</vt:lpstr>
      <vt:lpstr>Преимущества фирмы (вертикальной интеграции)</vt:lpstr>
      <vt:lpstr>Границы фирмы</vt:lpstr>
      <vt:lpstr>Трансакционные издержки как фактор отбора экономических институтов.</vt:lpstr>
      <vt:lpstr>Трансакционные издержки как фактор отбора экономических институтов.</vt:lpstr>
      <vt:lpstr>Фирма как институциональное соглашение (институт)</vt:lpstr>
      <vt:lpstr>Почему существуют различные типы фирм?</vt:lpstr>
      <vt:lpstr>Правомочия, определяющие место и роль индивида в фирме (А. Алчан, Г. Демсец)</vt:lpstr>
      <vt:lpstr>Институциональная типология фирм</vt:lpstr>
      <vt:lpstr>Типы организации предприятий. Взаимосвязь размеров и типа фирмы. Малый бизнес. Крупный бизнес. Акционерные общества. </vt:lpstr>
      <vt:lpstr>Типы организации предприятий. Взаимосвязь размеров и типа фирмы. Малый бизнес. Крупный бизнес. Акционерные общества. </vt:lpstr>
      <vt:lpstr>Типы организации предприятий. Взаимосвязь размеров и типа фирмы. Малый бизнес. Крупный бизнес. Акционерные общества. </vt:lpstr>
      <vt:lpstr>Типы организации предприятий. Взаимосвязь размеров и типа фирмы. Малый бизнес. Крупный бизнес. Акционерные общества. </vt:lpstr>
      <vt:lpstr>Типы организации предприятий. Взаимосвязь размеров и типа фирмы. Малый бизнес. Крупный бизнес. Акционерные общества. </vt:lpstr>
      <vt:lpstr>Типы организации предприятий. Взаимосвязь размеров и типа фирмы. Малый бизнес. Крупный бизнес. Акционерные общества. </vt:lpstr>
      <vt:lpstr>Типы организации предприятий. Взаимосвязь размеров и типа фирмы. Малый бизнес. Крупный бизнес. Акционерные общества. </vt:lpstr>
      <vt:lpstr>Государство как предприниматель. Государственный сектор и его роль в экономике России. </vt:lpstr>
      <vt:lpstr>Общественные блага: проблема производства и защиты</vt:lpstr>
      <vt:lpstr>Общественные блага: проблема производства и защиты</vt:lpstr>
      <vt:lpstr>Возможна ли эффективная экономическая деятельность вне институциональной среды?</vt:lpstr>
      <vt:lpstr>Теории происхождения государства</vt:lpstr>
      <vt:lpstr>Институциональная теория государства</vt:lpstr>
      <vt:lpstr>Презентация PowerPoint</vt:lpstr>
      <vt:lpstr>Модели институциональной теории государства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Прикладные аспекты институциональной теории государства</vt:lpstr>
      <vt:lpstr>Презентация PowerPoint</vt:lpstr>
      <vt:lpstr>Презентация PowerPoint</vt:lpstr>
      <vt:lpstr>Ценные бумаги и фондовая биржа. Ценные бумаги и их виды. Рынок ценных бумаг. Классификация рынков ценных бумаг. </vt:lpstr>
      <vt:lpstr>Фондовая биржа и ее функции в экономике. Биржевые спекуляции. Биржи и ценные бумаги в России.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Экономическая теория</dc:title>
  <dc:creator>svetlana-claire2020@mail.ru</dc:creator>
  <cp:lastModifiedBy>Анастасия Сазанова</cp:lastModifiedBy>
  <cp:revision>32</cp:revision>
  <dcterms:created xsi:type="dcterms:W3CDTF">2021-08-28T13:46:07Z</dcterms:created>
  <dcterms:modified xsi:type="dcterms:W3CDTF">2021-12-16T19:14:39Z</dcterms:modified>
</cp:coreProperties>
</file>