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302" r:id="rId2"/>
    <p:sldId id="257" r:id="rId3"/>
    <p:sldId id="263" r:id="rId4"/>
    <p:sldId id="277" r:id="rId5"/>
    <p:sldId id="306" r:id="rId6"/>
    <p:sldId id="274" r:id="rId7"/>
    <p:sldId id="276" r:id="rId8"/>
    <p:sldId id="307" r:id="rId9"/>
    <p:sldId id="309" r:id="rId10"/>
    <p:sldId id="311" r:id="rId11"/>
    <p:sldId id="313" r:id="rId12"/>
    <p:sldId id="312" r:id="rId13"/>
    <p:sldId id="264" r:id="rId14"/>
    <p:sldId id="291" r:id="rId15"/>
    <p:sldId id="279" r:id="rId16"/>
    <p:sldId id="314" r:id="rId17"/>
    <p:sldId id="330" r:id="rId18"/>
    <p:sldId id="280" r:id="rId19"/>
    <p:sldId id="281" r:id="rId20"/>
    <p:sldId id="283" r:id="rId21"/>
    <p:sldId id="331" r:id="rId22"/>
    <p:sldId id="284" r:id="rId23"/>
    <p:sldId id="298" r:id="rId24"/>
    <p:sldId id="299" r:id="rId25"/>
    <p:sldId id="296" r:id="rId26"/>
    <p:sldId id="292" r:id="rId27"/>
    <p:sldId id="293" r:id="rId28"/>
    <p:sldId id="294" r:id="rId29"/>
    <p:sldId id="295" r:id="rId30"/>
    <p:sldId id="261" r:id="rId31"/>
    <p:sldId id="300" r:id="rId32"/>
    <p:sldId id="259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2"/>
  </p:normalViewPr>
  <p:slideViewPr>
    <p:cSldViewPr>
      <p:cViewPr varScale="1">
        <p:scale>
          <a:sx n="99" d="100"/>
          <a:sy n="99" d="100"/>
        </p:scale>
        <p:origin x="14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C67945-4A20-4123-9F2A-14A5547855F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54EBCBD-CB42-45C9-9673-3E90B06ACD53}">
      <dgm:prSet/>
      <dgm:spPr/>
      <dgm:t>
        <a:bodyPr/>
        <a:lstStyle/>
        <a:p>
          <a:r>
            <a:rPr lang="ru-RU" altLang="ru-RU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Основатели теории предельной полезности</a:t>
          </a:r>
          <a:endParaRPr lang="en-US" dirty="0">
            <a:solidFill>
              <a:schemeClr val="tx1"/>
            </a:solidFill>
          </a:endParaRPr>
        </a:p>
      </dgm:t>
    </dgm:pt>
    <dgm:pt modelId="{36238A4A-8DF0-4BBD-BABA-CACFEBE80CA8}" type="parTrans" cxnId="{B05CAD46-FD66-4B6F-8461-E364D3B25A44}">
      <dgm:prSet/>
      <dgm:spPr/>
      <dgm:t>
        <a:bodyPr/>
        <a:lstStyle/>
        <a:p>
          <a:endParaRPr lang="en-US"/>
        </a:p>
      </dgm:t>
    </dgm:pt>
    <dgm:pt modelId="{5A88A297-C6AF-4D72-9CC4-3E7BB5A8E968}" type="sibTrans" cxnId="{B05CAD46-FD66-4B6F-8461-E364D3B25A44}">
      <dgm:prSet/>
      <dgm:spPr/>
      <dgm:t>
        <a:bodyPr/>
        <a:lstStyle/>
        <a:p>
          <a:endParaRPr lang="en-US"/>
        </a:p>
      </dgm:t>
    </dgm:pt>
    <dgm:pt modelId="{6E01A158-454A-439E-9078-89E95A4F10BD}">
      <dgm:prSet/>
      <dgm:spPr/>
      <dgm:t>
        <a:bodyPr/>
        <a:lstStyle/>
        <a:p>
          <a:r>
            <a:rPr lang="ru-RU" altLang="ru-RU" b="1" dirty="0">
              <a:solidFill>
                <a:schemeClr val="tx1"/>
              </a:solidFill>
              <a:latin typeface="+mn-lt"/>
            </a:rPr>
            <a:t>Бюджетная линия. </a:t>
          </a:r>
          <a:br>
            <a:rPr lang="en-US" altLang="ru-RU" b="1" dirty="0">
              <a:solidFill>
                <a:schemeClr val="tx1"/>
              </a:solidFill>
              <a:latin typeface="+mn-lt"/>
            </a:rPr>
          </a:br>
          <a:r>
            <a:rPr lang="ru-RU" altLang="ru-RU" b="1" dirty="0">
              <a:solidFill>
                <a:schemeClr val="tx1"/>
              </a:solidFill>
              <a:latin typeface="+mn-lt"/>
            </a:rPr>
            <a:t>Кривая безразличия </a:t>
          </a:r>
          <a:br>
            <a:rPr lang="ru-RU" altLang="ru-RU" b="1" dirty="0">
              <a:solidFill>
                <a:schemeClr val="tx1"/>
              </a:solidFill>
              <a:latin typeface="+mn-lt"/>
            </a:rPr>
          </a:br>
          <a:r>
            <a:rPr lang="ru-RU" altLang="ru-RU" b="1" dirty="0">
              <a:solidFill>
                <a:schemeClr val="tx1"/>
              </a:solidFill>
              <a:latin typeface="+mn-lt"/>
            </a:rPr>
            <a:t>Оптимум потребителя</a:t>
          </a:r>
          <a:endParaRPr lang="en-US" dirty="0">
            <a:solidFill>
              <a:schemeClr val="tx1"/>
            </a:solidFill>
          </a:endParaRPr>
        </a:p>
      </dgm:t>
    </dgm:pt>
    <dgm:pt modelId="{FE4A07C8-4D69-410C-8DF2-E07B2621D7D5}" type="parTrans" cxnId="{713DF81A-26A5-4CE6-9B1C-DFDE1C1EED0F}">
      <dgm:prSet/>
      <dgm:spPr/>
      <dgm:t>
        <a:bodyPr/>
        <a:lstStyle/>
        <a:p>
          <a:endParaRPr lang="en-US"/>
        </a:p>
      </dgm:t>
    </dgm:pt>
    <dgm:pt modelId="{40C851D0-91F6-4B92-82D9-FF5AC558FB99}" type="sibTrans" cxnId="{713DF81A-26A5-4CE6-9B1C-DFDE1C1EED0F}">
      <dgm:prSet/>
      <dgm:spPr/>
      <dgm:t>
        <a:bodyPr/>
        <a:lstStyle/>
        <a:p>
          <a:endParaRPr lang="en-US"/>
        </a:p>
      </dgm:t>
    </dgm:pt>
    <dgm:pt modelId="{DB3834AB-3F93-4D6E-A5CC-764EC73A161D}">
      <dgm:prSet/>
      <dgm:spPr/>
      <dgm:t>
        <a:bodyPr/>
        <a:lstStyle/>
        <a:p>
          <a:r>
            <a:rPr lang="ru-RU" b="1" dirty="0"/>
            <a:t>Эффекты дохода и замещения по Дж. </a:t>
          </a:r>
          <a:r>
            <a:rPr lang="ru-RU" b="1" dirty="0" err="1"/>
            <a:t>Хиксу</a:t>
          </a:r>
          <a:r>
            <a:rPr lang="ru-RU" b="1" dirty="0"/>
            <a:t> и Е. Слуцкому</a:t>
          </a:r>
          <a:endParaRPr lang="en-US" b="1" dirty="0"/>
        </a:p>
      </dgm:t>
    </dgm:pt>
    <dgm:pt modelId="{15FD7C14-97E7-402C-9C6A-EB4C2AF83C34}" type="parTrans" cxnId="{5AADC33D-0657-4C42-81A5-C0AC7228DA10}">
      <dgm:prSet/>
      <dgm:spPr/>
      <dgm:t>
        <a:bodyPr/>
        <a:lstStyle/>
        <a:p>
          <a:endParaRPr lang="en-US"/>
        </a:p>
      </dgm:t>
    </dgm:pt>
    <dgm:pt modelId="{03A77F8C-DAE5-4061-9037-1708E808BB0F}" type="sibTrans" cxnId="{5AADC33D-0657-4C42-81A5-C0AC7228DA10}">
      <dgm:prSet/>
      <dgm:spPr/>
      <dgm:t>
        <a:bodyPr/>
        <a:lstStyle/>
        <a:p>
          <a:endParaRPr lang="en-US"/>
        </a:p>
      </dgm:t>
    </dgm:pt>
    <dgm:pt modelId="{CCCDB23F-7A18-48DE-99B5-7D7BC8AEE50C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Подход Ланкастера и другие современные теории потребительского поведения </a:t>
          </a:r>
          <a:endParaRPr lang="en-US" b="1" dirty="0">
            <a:solidFill>
              <a:schemeClr val="tx1"/>
            </a:solidFill>
          </a:endParaRPr>
        </a:p>
      </dgm:t>
    </dgm:pt>
    <dgm:pt modelId="{FBCE03A0-619A-464F-96B7-34B997CEF4E7}" type="parTrans" cxnId="{42B6A15B-BFEF-42A7-92EE-1A0DA5569C56}">
      <dgm:prSet/>
      <dgm:spPr/>
      <dgm:t>
        <a:bodyPr/>
        <a:lstStyle/>
        <a:p>
          <a:endParaRPr lang="en-US"/>
        </a:p>
      </dgm:t>
    </dgm:pt>
    <dgm:pt modelId="{61169454-194A-4EF4-9066-B7F7FC9FA2BB}" type="sibTrans" cxnId="{42B6A15B-BFEF-42A7-92EE-1A0DA5569C56}">
      <dgm:prSet/>
      <dgm:spPr/>
      <dgm:t>
        <a:bodyPr/>
        <a:lstStyle/>
        <a:p>
          <a:endParaRPr lang="en-US"/>
        </a:p>
      </dgm:t>
    </dgm:pt>
    <dgm:pt modelId="{741FA3CF-AF4F-3641-AF45-1A327F5B93F6}" type="pres">
      <dgm:prSet presAssocID="{C2C67945-4A20-4123-9F2A-14A5547855FC}" presName="diagram" presStyleCnt="0">
        <dgm:presLayoutVars>
          <dgm:dir/>
          <dgm:resizeHandles val="exact"/>
        </dgm:presLayoutVars>
      </dgm:prSet>
      <dgm:spPr/>
    </dgm:pt>
    <dgm:pt modelId="{86CA552F-DF43-904C-82AE-A66F9CF466D8}" type="pres">
      <dgm:prSet presAssocID="{B54EBCBD-CB42-45C9-9673-3E90B06ACD53}" presName="node" presStyleLbl="node1" presStyleIdx="0" presStyleCnt="4">
        <dgm:presLayoutVars>
          <dgm:bulletEnabled val="1"/>
        </dgm:presLayoutVars>
      </dgm:prSet>
      <dgm:spPr/>
    </dgm:pt>
    <dgm:pt modelId="{A42B392D-594E-E148-9685-E357C964C2B7}" type="pres">
      <dgm:prSet presAssocID="{5A88A297-C6AF-4D72-9CC4-3E7BB5A8E968}" presName="sibTrans" presStyleCnt="0"/>
      <dgm:spPr/>
    </dgm:pt>
    <dgm:pt modelId="{45F3DB0A-1BCA-6144-8727-6C04011B6080}" type="pres">
      <dgm:prSet presAssocID="{6E01A158-454A-439E-9078-89E95A4F10BD}" presName="node" presStyleLbl="node1" presStyleIdx="1" presStyleCnt="4">
        <dgm:presLayoutVars>
          <dgm:bulletEnabled val="1"/>
        </dgm:presLayoutVars>
      </dgm:prSet>
      <dgm:spPr/>
    </dgm:pt>
    <dgm:pt modelId="{E725D286-F58A-4140-B9A8-9CEE933AD592}" type="pres">
      <dgm:prSet presAssocID="{40C851D0-91F6-4B92-82D9-FF5AC558FB99}" presName="sibTrans" presStyleCnt="0"/>
      <dgm:spPr/>
    </dgm:pt>
    <dgm:pt modelId="{70D47908-5DBF-A844-B7A2-540524957C35}" type="pres">
      <dgm:prSet presAssocID="{DB3834AB-3F93-4D6E-A5CC-764EC73A161D}" presName="node" presStyleLbl="node1" presStyleIdx="2" presStyleCnt="4">
        <dgm:presLayoutVars>
          <dgm:bulletEnabled val="1"/>
        </dgm:presLayoutVars>
      </dgm:prSet>
      <dgm:spPr/>
    </dgm:pt>
    <dgm:pt modelId="{FAADE58A-302B-2F4E-A876-D0C6A88CC03A}" type="pres">
      <dgm:prSet presAssocID="{03A77F8C-DAE5-4061-9037-1708E808BB0F}" presName="sibTrans" presStyleCnt="0"/>
      <dgm:spPr/>
    </dgm:pt>
    <dgm:pt modelId="{2F1E454A-9359-C543-BEDE-835ADF4793DD}" type="pres">
      <dgm:prSet presAssocID="{CCCDB23F-7A18-48DE-99B5-7D7BC8AEE50C}" presName="node" presStyleLbl="node1" presStyleIdx="3" presStyleCnt="4" custLinFactNeighborX="152" custLinFactNeighborY="-1140">
        <dgm:presLayoutVars>
          <dgm:bulletEnabled val="1"/>
        </dgm:presLayoutVars>
      </dgm:prSet>
      <dgm:spPr/>
    </dgm:pt>
  </dgm:ptLst>
  <dgm:cxnLst>
    <dgm:cxn modelId="{921DD512-880A-CB47-A5C6-2940B6603D1F}" type="presOf" srcId="{CCCDB23F-7A18-48DE-99B5-7D7BC8AEE50C}" destId="{2F1E454A-9359-C543-BEDE-835ADF4793DD}" srcOrd="0" destOrd="0" presId="urn:microsoft.com/office/officeart/2005/8/layout/default"/>
    <dgm:cxn modelId="{713DF81A-26A5-4CE6-9B1C-DFDE1C1EED0F}" srcId="{C2C67945-4A20-4123-9F2A-14A5547855FC}" destId="{6E01A158-454A-439E-9078-89E95A4F10BD}" srcOrd="1" destOrd="0" parTransId="{FE4A07C8-4D69-410C-8DF2-E07B2621D7D5}" sibTransId="{40C851D0-91F6-4B92-82D9-FF5AC558FB99}"/>
    <dgm:cxn modelId="{84C47822-8574-B04A-B95A-E27FECAA90FA}" type="presOf" srcId="{DB3834AB-3F93-4D6E-A5CC-764EC73A161D}" destId="{70D47908-5DBF-A844-B7A2-540524957C35}" srcOrd="0" destOrd="0" presId="urn:microsoft.com/office/officeart/2005/8/layout/default"/>
    <dgm:cxn modelId="{5AADC33D-0657-4C42-81A5-C0AC7228DA10}" srcId="{C2C67945-4A20-4123-9F2A-14A5547855FC}" destId="{DB3834AB-3F93-4D6E-A5CC-764EC73A161D}" srcOrd="2" destOrd="0" parTransId="{15FD7C14-97E7-402C-9C6A-EB4C2AF83C34}" sibTransId="{03A77F8C-DAE5-4061-9037-1708E808BB0F}"/>
    <dgm:cxn modelId="{B05CAD46-FD66-4B6F-8461-E364D3B25A44}" srcId="{C2C67945-4A20-4123-9F2A-14A5547855FC}" destId="{B54EBCBD-CB42-45C9-9673-3E90B06ACD53}" srcOrd="0" destOrd="0" parTransId="{36238A4A-8DF0-4BBD-BABA-CACFEBE80CA8}" sibTransId="{5A88A297-C6AF-4D72-9CC4-3E7BB5A8E968}"/>
    <dgm:cxn modelId="{B2565C54-0EEF-804C-ABB6-C1D93F99297B}" type="presOf" srcId="{6E01A158-454A-439E-9078-89E95A4F10BD}" destId="{45F3DB0A-1BCA-6144-8727-6C04011B6080}" srcOrd="0" destOrd="0" presId="urn:microsoft.com/office/officeart/2005/8/layout/default"/>
    <dgm:cxn modelId="{42B6A15B-BFEF-42A7-92EE-1A0DA5569C56}" srcId="{C2C67945-4A20-4123-9F2A-14A5547855FC}" destId="{CCCDB23F-7A18-48DE-99B5-7D7BC8AEE50C}" srcOrd="3" destOrd="0" parTransId="{FBCE03A0-619A-464F-96B7-34B997CEF4E7}" sibTransId="{61169454-194A-4EF4-9066-B7F7FC9FA2BB}"/>
    <dgm:cxn modelId="{B6D9D1B5-819D-394A-8967-CE6D0586571B}" type="presOf" srcId="{C2C67945-4A20-4123-9F2A-14A5547855FC}" destId="{741FA3CF-AF4F-3641-AF45-1A327F5B93F6}" srcOrd="0" destOrd="0" presId="urn:microsoft.com/office/officeart/2005/8/layout/default"/>
    <dgm:cxn modelId="{B57C6CEF-6013-3449-A0B6-D8B113368FAB}" type="presOf" srcId="{B54EBCBD-CB42-45C9-9673-3E90B06ACD53}" destId="{86CA552F-DF43-904C-82AE-A66F9CF466D8}" srcOrd="0" destOrd="0" presId="urn:microsoft.com/office/officeart/2005/8/layout/default"/>
    <dgm:cxn modelId="{1635AEAF-6DBC-BE4C-A41F-2AFACFB3FD84}" type="presParOf" srcId="{741FA3CF-AF4F-3641-AF45-1A327F5B93F6}" destId="{86CA552F-DF43-904C-82AE-A66F9CF466D8}" srcOrd="0" destOrd="0" presId="urn:microsoft.com/office/officeart/2005/8/layout/default"/>
    <dgm:cxn modelId="{0830F5EE-3F04-E54C-A7E6-FE0D9EB0FDEE}" type="presParOf" srcId="{741FA3CF-AF4F-3641-AF45-1A327F5B93F6}" destId="{A42B392D-594E-E148-9685-E357C964C2B7}" srcOrd="1" destOrd="0" presId="urn:microsoft.com/office/officeart/2005/8/layout/default"/>
    <dgm:cxn modelId="{1358692D-7949-9F45-9F13-D13991A3B328}" type="presParOf" srcId="{741FA3CF-AF4F-3641-AF45-1A327F5B93F6}" destId="{45F3DB0A-1BCA-6144-8727-6C04011B6080}" srcOrd="2" destOrd="0" presId="urn:microsoft.com/office/officeart/2005/8/layout/default"/>
    <dgm:cxn modelId="{D2D7A979-DA1E-0646-A767-0B1CB60F2D76}" type="presParOf" srcId="{741FA3CF-AF4F-3641-AF45-1A327F5B93F6}" destId="{E725D286-F58A-4140-B9A8-9CEE933AD592}" srcOrd="3" destOrd="0" presId="urn:microsoft.com/office/officeart/2005/8/layout/default"/>
    <dgm:cxn modelId="{FAEDC51E-704B-C441-A969-C9204059BC2B}" type="presParOf" srcId="{741FA3CF-AF4F-3641-AF45-1A327F5B93F6}" destId="{70D47908-5DBF-A844-B7A2-540524957C35}" srcOrd="4" destOrd="0" presId="urn:microsoft.com/office/officeart/2005/8/layout/default"/>
    <dgm:cxn modelId="{0A4DFA4B-381D-B64B-99E2-1A97C0F58853}" type="presParOf" srcId="{741FA3CF-AF4F-3641-AF45-1A327F5B93F6}" destId="{FAADE58A-302B-2F4E-A876-D0C6A88CC03A}" srcOrd="5" destOrd="0" presId="urn:microsoft.com/office/officeart/2005/8/layout/default"/>
    <dgm:cxn modelId="{1F9CB77D-434C-804C-8730-D1185F783146}" type="presParOf" srcId="{741FA3CF-AF4F-3641-AF45-1A327F5B93F6}" destId="{2F1E454A-9359-C543-BEDE-835ADF4793D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A552F-DF43-904C-82AE-A66F9CF466D8}">
      <dsp:nvSpPr>
        <dsp:cNvPr id="0" name=""/>
        <dsp:cNvSpPr/>
      </dsp:nvSpPr>
      <dsp:spPr>
        <a:xfrm>
          <a:off x="927" y="161883"/>
          <a:ext cx="3617482" cy="21704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8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Основатели теории предельной полезности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927" y="161883"/>
        <a:ext cx="3617482" cy="2170489"/>
      </dsp:txXfrm>
    </dsp:sp>
    <dsp:sp modelId="{45F3DB0A-1BCA-6144-8727-6C04011B6080}">
      <dsp:nvSpPr>
        <dsp:cNvPr id="0" name=""/>
        <dsp:cNvSpPr/>
      </dsp:nvSpPr>
      <dsp:spPr>
        <a:xfrm>
          <a:off x="3980158" y="161883"/>
          <a:ext cx="3617482" cy="21704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800" b="1" kern="1200" dirty="0">
              <a:solidFill>
                <a:schemeClr val="tx1"/>
              </a:solidFill>
              <a:latin typeface="+mn-lt"/>
            </a:rPr>
            <a:t>Бюджетная линия. </a:t>
          </a:r>
          <a:br>
            <a:rPr lang="en-US" altLang="ru-RU" sz="2800" b="1" kern="1200" dirty="0">
              <a:solidFill>
                <a:schemeClr val="tx1"/>
              </a:solidFill>
              <a:latin typeface="+mn-lt"/>
            </a:rPr>
          </a:br>
          <a:r>
            <a:rPr lang="ru-RU" altLang="ru-RU" sz="2800" b="1" kern="1200" dirty="0">
              <a:solidFill>
                <a:schemeClr val="tx1"/>
              </a:solidFill>
              <a:latin typeface="+mn-lt"/>
            </a:rPr>
            <a:t>Кривая безразличия </a:t>
          </a:r>
          <a:br>
            <a:rPr lang="ru-RU" altLang="ru-RU" sz="2800" b="1" kern="1200" dirty="0">
              <a:solidFill>
                <a:schemeClr val="tx1"/>
              </a:solidFill>
              <a:latin typeface="+mn-lt"/>
            </a:rPr>
          </a:br>
          <a:r>
            <a:rPr lang="ru-RU" altLang="ru-RU" sz="2800" b="1" kern="1200" dirty="0">
              <a:solidFill>
                <a:schemeClr val="tx1"/>
              </a:solidFill>
              <a:latin typeface="+mn-lt"/>
            </a:rPr>
            <a:t>Оптимум потребителя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980158" y="161883"/>
        <a:ext cx="3617482" cy="2170489"/>
      </dsp:txXfrm>
    </dsp:sp>
    <dsp:sp modelId="{70D47908-5DBF-A844-B7A2-540524957C35}">
      <dsp:nvSpPr>
        <dsp:cNvPr id="0" name=""/>
        <dsp:cNvSpPr/>
      </dsp:nvSpPr>
      <dsp:spPr>
        <a:xfrm>
          <a:off x="927" y="2694121"/>
          <a:ext cx="3617482" cy="21704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Эффекты дохода и замещения по Дж. </a:t>
          </a:r>
          <a:r>
            <a:rPr lang="ru-RU" sz="2800" b="1" kern="1200" dirty="0" err="1"/>
            <a:t>Хиксу</a:t>
          </a:r>
          <a:r>
            <a:rPr lang="ru-RU" sz="2800" b="1" kern="1200" dirty="0"/>
            <a:t> и Е. Слуцкому</a:t>
          </a:r>
          <a:endParaRPr lang="en-US" sz="2800" b="1" kern="1200" dirty="0"/>
        </a:p>
      </dsp:txBody>
      <dsp:txXfrm>
        <a:off x="927" y="2694121"/>
        <a:ext cx="3617482" cy="2170489"/>
      </dsp:txXfrm>
    </dsp:sp>
    <dsp:sp modelId="{2F1E454A-9359-C543-BEDE-835ADF4793DD}">
      <dsp:nvSpPr>
        <dsp:cNvPr id="0" name=""/>
        <dsp:cNvSpPr/>
      </dsp:nvSpPr>
      <dsp:spPr>
        <a:xfrm>
          <a:off x="3981085" y="2669378"/>
          <a:ext cx="3617482" cy="21704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</a:rPr>
            <a:t>Подход Ланкастера и другие современные теории потребительского поведения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3981085" y="2669378"/>
        <a:ext cx="3617482" cy="2170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4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67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73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593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488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043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109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401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697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68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32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424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35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9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316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665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52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4055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69920" y="646500"/>
            <a:ext cx="5022560" cy="5446796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90000"/>
              </a:lnSpc>
            </a:pPr>
            <a:endParaRPr lang="ru-RU" sz="4000" b="1" dirty="0"/>
          </a:p>
          <a:p>
            <a:pPr>
              <a:lnSpc>
                <a:spcPct val="90000"/>
              </a:lnSpc>
            </a:pPr>
            <a:endParaRPr lang="ru-RU" sz="4000" b="1" dirty="0"/>
          </a:p>
          <a:p>
            <a:pPr>
              <a:lnSpc>
                <a:spcPct val="90000"/>
              </a:lnSpc>
            </a:pPr>
            <a:endParaRPr lang="ru-RU" sz="4000" b="1" dirty="0"/>
          </a:p>
          <a:p>
            <a:pPr>
              <a:lnSpc>
                <a:spcPct val="90000"/>
              </a:lnSpc>
            </a:pPr>
            <a:r>
              <a:rPr lang="en-US" sz="4000" b="1" dirty="0"/>
              <a:t>МИКРОЭКОНОМИКА</a:t>
            </a:r>
            <a:endParaRPr lang="ru-RU" sz="4000" b="1" dirty="0"/>
          </a:p>
          <a:p>
            <a:pPr>
              <a:lnSpc>
                <a:spcPct val="90000"/>
              </a:lnSpc>
            </a:pPr>
            <a:endParaRPr lang="ru-RU" sz="4000" b="1" dirty="0"/>
          </a:p>
          <a:p>
            <a:pPr algn="ctr">
              <a:lnSpc>
                <a:spcPct val="90000"/>
              </a:lnSpc>
            </a:pPr>
            <a:r>
              <a:rPr lang="ru-RU" sz="3300" b="1" dirty="0">
                <a:solidFill>
                  <a:srgbClr val="FF0000"/>
                </a:solidFill>
              </a:rPr>
              <a:t>Поведение потребителя </a:t>
            </a:r>
          </a:p>
          <a:p>
            <a:pPr algn="ctr">
              <a:lnSpc>
                <a:spcPct val="90000"/>
              </a:lnSpc>
            </a:pPr>
            <a:r>
              <a:rPr lang="ru-RU" sz="3300" b="1" dirty="0">
                <a:solidFill>
                  <a:srgbClr val="FF0000"/>
                </a:solidFill>
              </a:rPr>
              <a:t>в рыночной экономике</a:t>
            </a:r>
            <a:r>
              <a:rPr lang="ru-RU" sz="4000" b="1" i="1" dirty="0">
                <a:solidFill>
                  <a:srgbClr val="FFFFFF"/>
                </a:solidFill>
              </a:rPr>
              <a:t> </a:t>
            </a:r>
            <a:endParaRPr lang="ru-RU" sz="2400" b="1" dirty="0"/>
          </a:p>
          <a:p>
            <a:pPr>
              <a:lnSpc>
                <a:spcPct val="90000"/>
              </a:lnSpc>
            </a:pPr>
            <a:endParaRPr lang="ru-RU" sz="2400" b="1" dirty="0"/>
          </a:p>
          <a:p>
            <a:pPr>
              <a:lnSpc>
                <a:spcPct val="90000"/>
              </a:lnSpc>
            </a:pPr>
            <a:endParaRPr lang="ru-RU" sz="2400" b="1" dirty="0"/>
          </a:p>
          <a:p>
            <a:pPr>
              <a:lnSpc>
                <a:spcPct val="90000"/>
              </a:lnSpc>
            </a:pPr>
            <a:endParaRPr lang="ru-RU" sz="2400" b="1" dirty="0"/>
          </a:p>
          <a:p>
            <a:pPr>
              <a:lnSpc>
                <a:spcPct val="90000"/>
              </a:lnSpc>
            </a:pPr>
            <a:r>
              <a:rPr lang="en-US" sz="2400" b="1" dirty="0" err="1"/>
              <a:t>Сазанова</a:t>
            </a:r>
            <a:r>
              <a:rPr lang="en-US" sz="2400" b="1" dirty="0"/>
              <a:t> </a:t>
            </a:r>
            <a:r>
              <a:rPr lang="en-US" sz="2400" b="1" dirty="0" err="1"/>
              <a:t>Светлана</a:t>
            </a:r>
            <a:r>
              <a:rPr lang="en-US" sz="2400" b="1" dirty="0"/>
              <a:t> </a:t>
            </a:r>
            <a:r>
              <a:rPr lang="en-US" sz="2400" b="1" dirty="0" err="1"/>
              <a:t>Леонидовна</a:t>
            </a:r>
            <a:r>
              <a:rPr lang="en-US" sz="2400" dirty="0"/>
              <a:t>, 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канд</a:t>
            </a:r>
            <a:r>
              <a:rPr lang="en-US" sz="2400" dirty="0"/>
              <a:t>. </a:t>
            </a:r>
            <a:r>
              <a:rPr lang="en-US" sz="2400" dirty="0" err="1"/>
              <a:t>экон</a:t>
            </a:r>
            <a:r>
              <a:rPr lang="en-US" sz="2400" dirty="0"/>
              <a:t>. </a:t>
            </a:r>
            <a:r>
              <a:rPr lang="en-US" sz="2400" dirty="0" err="1"/>
              <a:t>наук</a:t>
            </a:r>
            <a:r>
              <a:rPr lang="en-US" sz="2400" dirty="0"/>
              <a:t>, </a:t>
            </a:r>
            <a:r>
              <a:rPr lang="en-US" sz="2400" dirty="0" err="1"/>
              <a:t>доцент</a:t>
            </a:r>
            <a:r>
              <a:rPr lang="en-US" sz="2400" dirty="0"/>
              <a:t>, </a:t>
            </a:r>
          </a:p>
          <a:p>
            <a:pPr>
              <a:lnSpc>
                <a:spcPct val="90000"/>
              </a:lnSpc>
            </a:pPr>
            <a:r>
              <a:rPr lang="en-US" sz="2400" b="1" dirty="0" err="1"/>
              <a:t>www.sazanova.org</a:t>
            </a:r>
            <a:endParaRPr 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B30B7F-AB8D-49AE-9913-2D57A0318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87" r="13262" b="-4"/>
          <a:stretch/>
        </p:blipFill>
        <p:spPr>
          <a:xfrm>
            <a:off x="564153" y="629265"/>
            <a:ext cx="2834911" cy="5585271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2128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23531E2-6A70-FD45-8057-221E6460E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33" y="951262"/>
            <a:ext cx="3002202" cy="4205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Эффект присоединения к большинству</a:t>
            </a:r>
          </a:p>
          <a:p>
            <a:pPr marL="0" indent="0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dirty="0"/>
              <a:t>агент ориентируется на покупательскую активность других агентов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Сетевые внешние эффекты: До сих пор мы предполагали, что спрос разных людей  на какой-либо">
            <a:extLst>
              <a:ext uri="{FF2B5EF4-FFF2-40B4-BE49-F238E27FC236}">
                <a16:creationId xmlns:a16="http://schemas.microsoft.com/office/drawing/2014/main" id="{79BA4EF7-9FF2-B748-996C-6E49E6A2D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0182" y="1102623"/>
            <a:ext cx="4582752" cy="4061915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946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23531E2-6A70-FD45-8057-221E6460E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33" y="1124746"/>
            <a:ext cx="3002202" cy="3744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Эффект сноба</a:t>
            </a:r>
          </a:p>
          <a:p>
            <a:pPr marL="0" indent="0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dirty="0"/>
              <a:t>агент никогда не купит то, что покупают все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AEBCD3-6C9C-1C4E-B62E-57F56836E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957" y="1124744"/>
            <a:ext cx="5542884" cy="4032447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498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23531E2-6A70-FD45-8057-221E6460E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48622"/>
            <a:ext cx="3136291" cy="39985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Эффект </a:t>
            </a:r>
            <a:r>
              <a:rPr lang="ru-RU" sz="2800" b="1" dirty="0" err="1">
                <a:solidFill>
                  <a:srgbClr val="FF0000"/>
                </a:solidFill>
              </a:rPr>
              <a:t>Веблена</a:t>
            </a:r>
            <a:endParaRPr lang="ru-RU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400" dirty="0"/>
              <a:t>сама цена является потребительским благом, агент не ориентируется на поведение других, агент демонстрирует свое богатство, статус и т.д.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Всегда ли кривая спроса имеет отрицательный наклон? - ОСНОВЫ ЭКОНОМИКИ">
            <a:extLst>
              <a:ext uri="{FF2B5EF4-FFF2-40B4-BE49-F238E27FC236}">
                <a16:creationId xmlns:a16="http://schemas.microsoft.com/office/drawing/2014/main" id="{B76CBC45-B621-164B-90D6-0BA0EB311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7314" y="1348622"/>
            <a:ext cx="4571694" cy="3998525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939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3F4645A6-58F5-404F-9D09-CE60D6BF9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593" y="188640"/>
            <a:ext cx="4944806" cy="1152128"/>
          </a:xfrm>
        </p:spPr>
        <p:txBody>
          <a:bodyPr>
            <a:noAutofit/>
          </a:bodyPr>
          <a:lstStyle/>
          <a:p>
            <a:r>
              <a:rPr lang="ru-RU" altLang="ru-RU" sz="2400" b="1" dirty="0">
                <a:solidFill>
                  <a:srgbClr val="FF0000"/>
                </a:solidFill>
                <a:latin typeface="+mn-lt"/>
              </a:rPr>
              <a:t>Бюджетная линия. </a:t>
            </a:r>
            <a:br>
              <a:rPr lang="en-US" altLang="ru-RU" sz="2400" b="1" dirty="0">
                <a:solidFill>
                  <a:srgbClr val="FF0000"/>
                </a:solidFill>
                <a:latin typeface="+mn-lt"/>
              </a:rPr>
            </a:br>
            <a:r>
              <a:rPr lang="ru-RU" altLang="ru-RU" sz="2400" b="1" dirty="0">
                <a:solidFill>
                  <a:srgbClr val="FF0000"/>
                </a:solidFill>
                <a:latin typeface="+mn-lt"/>
              </a:rPr>
              <a:t>Кривая безразличия. </a:t>
            </a:r>
            <a:br>
              <a:rPr lang="ru-RU" altLang="ru-RU" sz="2400" b="1" dirty="0">
                <a:solidFill>
                  <a:srgbClr val="FF0000"/>
                </a:solidFill>
                <a:latin typeface="+mn-lt"/>
              </a:rPr>
            </a:br>
            <a:r>
              <a:rPr lang="ru-RU" altLang="ru-RU" sz="2400" b="1" dirty="0">
                <a:solidFill>
                  <a:srgbClr val="FF0000"/>
                </a:solidFill>
                <a:latin typeface="+mn-lt"/>
              </a:rPr>
              <a:t>Оптимум потребителя. </a:t>
            </a:r>
          </a:p>
        </p:txBody>
      </p:sp>
      <p:sp>
        <p:nvSpPr>
          <p:cNvPr id="11267" name="Содержимое 2">
            <a:extLst>
              <a:ext uri="{FF2B5EF4-FFF2-40B4-BE49-F238E27FC236}">
                <a16:creationId xmlns:a16="http://schemas.microsoft.com/office/drawing/2014/main" id="{3F05A030-6306-4C26-839B-EC0BB8321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6593" y="1340768"/>
            <a:ext cx="4944806" cy="5328592"/>
          </a:xfrm>
        </p:spPr>
        <p:txBody>
          <a:bodyPr>
            <a:normAutofit fontScale="92500" lnSpcReduction="10000"/>
          </a:bodyPr>
          <a:lstStyle/>
          <a:p>
            <a:pPr marL="6350" indent="-635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000" b="1" dirty="0"/>
              <a:t>Что может купить потребитель?</a:t>
            </a:r>
          </a:p>
          <a:p>
            <a:pPr marL="6350" indent="-635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000" b="1" dirty="0">
                <a:solidFill>
                  <a:srgbClr val="FF0000"/>
                </a:solidFill>
              </a:rPr>
              <a:t>Бюджет потребителя </a:t>
            </a:r>
            <a:r>
              <a:rPr lang="ru-RU" altLang="ru-RU" sz="2000" dirty="0"/>
              <a:t>– количество денег, которые он может направить на приобретение товаров.</a:t>
            </a:r>
          </a:p>
          <a:p>
            <a:pPr marL="6350" indent="-635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000" b="1" dirty="0">
                <a:solidFill>
                  <a:srgbClr val="FF0000"/>
                </a:solidFill>
              </a:rPr>
              <a:t>Бюджетная линия </a:t>
            </a:r>
            <a:r>
              <a:rPr lang="ru-RU" altLang="ru-RU" sz="2000" dirty="0"/>
              <a:t>– графическая модель распределения бюджета потребителя на приобретение 2-х товаров при заданных ценах.</a:t>
            </a:r>
          </a:p>
          <a:p>
            <a:pPr marL="6350" indent="-635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000" b="1" dirty="0">
                <a:solidFill>
                  <a:srgbClr val="FF0000"/>
                </a:solidFill>
              </a:rPr>
              <a:t>Уравнение бюджетной линии </a:t>
            </a:r>
            <a:r>
              <a:rPr lang="ru-RU" altLang="ru-RU" sz="2000" dirty="0"/>
              <a:t>– алгебраическая модель распределения бюджета потребителя на приобретение 2-х товаров при заданных ценах.</a:t>
            </a:r>
          </a:p>
          <a:p>
            <a:pPr marL="6350" indent="-635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ru-RU" altLang="ru-RU" sz="2000" dirty="0"/>
          </a:p>
          <a:p>
            <a:pPr marL="6350" indent="-635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ru-RU" sz="2000" dirty="0"/>
              <a:t>	</a:t>
            </a:r>
            <a:r>
              <a:rPr lang="en-US" altLang="ru-RU" sz="2600" dirty="0">
                <a:solidFill>
                  <a:srgbClr val="FF0000"/>
                </a:solidFill>
              </a:rPr>
              <a:t>I = Px * </a:t>
            </a:r>
            <a:r>
              <a:rPr lang="en-US" altLang="ru-RU" sz="2600" dirty="0" err="1">
                <a:solidFill>
                  <a:srgbClr val="FF0000"/>
                </a:solidFill>
              </a:rPr>
              <a:t>Qx</a:t>
            </a:r>
            <a:r>
              <a:rPr lang="en-US" altLang="ru-RU" sz="2600" dirty="0">
                <a:solidFill>
                  <a:srgbClr val="FF0000"/>
                </a:solidFill>
              </a:rPr>
              <a:t> + </a:t>
            </a:r>
            <a:r>
              <a:rPr lang="en-US" altLang="ru-RU" sz="2600" dirty="0" err="1">
                <a:solidFill>
                  <a:srgbClr val="FF0000"/>
                </a:solidFill>
              </a:rPr>
              <a:t>Py</a:t>
            </a:r>
            <a:r>
              <a:rPr lang="en-US" altLang="ru-RU" sz="2600" dirty="0">
                <a:solidFill>
                  <a:srgbClr val="FF0000"/>
                </a:solidFill>
              </a:rPr>
              <a:t> * </a:t>
            </a:r>
            <a:r>
              <a:rPr lang="en-US" altLang="ru-RU" sz="2600" dirty="0" err="1">
                <a:solidFill>
                  <a:srgbClr val="FF0000"/>
                </a:solidFill>
              </a:rPr>
              <a:t>Qy</a:t>
            </a:r>
            <a:endParaRPr lang="en-US" altLang="ru-RU" sz="2600" dirty="0">
              <a:solidFill>
                <a:srgbClr val="FF0000"/>
              </a:solidFill>
            </a:endParaRPr>
          </a:p>
          <a:p>
            <a:pPr marL="6350" indent="-635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600" dirty="0"/>
              <a:t>или </a:t>
            </a:r>
          </a:p>
          <a:p>
            <a:pPr marL="6350" indent="-635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ru-RU" sz="2600" dirty="0"/>
              <a:t>	</a:t>
            </a:r>
            <a:r>
              <a:rPr lang="en-US" altLang="ru-RU" sz="2600" dirty="0">
                <a:solidFill>
                  <a:srgbClr val="FF0000"/>
                </a:solidFill>
              </a:rPr>
              <a:t>I = Px * X + </a:t>
            </a:r>
            <a:r>
              <a:rPr lang="en-US" altLang="ru-RU" sz="2600" dirty="0" err="1">
                <a:solidFill>
                  <a:srgbClr val="FF0000"/>
                </a:solidFill>
              </a:rPr>
              <a:t>Py</a:t>
            </a:r>
            <a:r>
              <a:rPr lang="en-US" altLang="ru-RU" sz="2600" dirty="0">
                <a:solidFill>
                  <a:srgbClr val="FF0000"/>
                </a:solidFill>
              </a:rPr>
              <a:t> * Y</a:t>
            </a:r>
          </a:p>
        </p:txBody>
      </p:sp>
      <p:pic>
        <p:nvPicPr>
          <p:cNvPr id="11269" name="Picture 11268">
            <a:extLst>
              <a:ext uri="{FF2B5EF4-FFF2-40B4-BE49-F238E27FC236}">
                <a16:creationId xmlns:a16="http://schemas.microsoft.com/office/drawing/2014/main" id="{C4BA4430-6B55-4664-AED8-6C65AA6F1F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20" r="32338" b="-2"/>
          <a:stretch/>
        </p:blipFill>
        <p:spPr>
          <a:xfrm>
            <a:off x="20" y="975"/>
            <a:ext cx="3476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01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>
            <a:extLst>
              <a:ext uri="{FF2B5EF4-FFF2-40B4-BE49-F238E27FC236}">
                <a16:creationId xmlns:a16="http://schemas.microsoft.com/office/drawing/2014/main" id="{CC736F49-713B-4940-A0C3-B60FF03F0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32" y="764705"/>
            <a:ext cx="7786792" cy="1224136"/>
          </a:xfrm>
        </p:spPr>
        <p:txBody>
          <a:bodyPr>
            <a:normAutofit/>
          </a:bodyPr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sz="2800" b="1" dirty="0">
                <a:solidFill>
                  <a:srgbClr val="FF0000"/>
                </a:solidFill>
              </a:rPr>
              <a:t>График бюджетной линии</a:t>
            </a:r>
            <a:endParaRPr lang="en-US" sz="24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2400" b="1" dirty="0"/>
              <a:t>I = Px * X + </a:t>
            </a:r>
            <a:r>
              <a:rPr lang="en-US" sz="2400" b="1" dirty="0" err="1"/>
              <a:t>Py</a:t>
            </a:r>
            <a:r>
              <a:rPr lang="en-US" sz="2400" b="1" dirty="0"/>
              <a:t> * Y</a:t>
            </a:r>
            <a:r>
              <a:rPr lang="en-US" sz="2400" dirty="0"/>
              <a:t>	</a:t>
            </a:r>
            <a:endParaRPr lang="en-US" b="1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b="1" dirty="0"/>
          </a:p>
        </p:txBody>
      </p:sp>
      <p:pic>
        <p:nvPicPr>
          <p:cNvPr id="4098" name="Picture 2" descr="Бюджетная линия потребителя | Уравнение | График | Угол наклона | Сдвиг |  Кривые безразличия | Примеры задач">
            <a:extLst>
              <a:ext uri="{FF2B5EF4-FFF2-40B4-BE49-F238E27FC236}">
                <a16:creationId xmlns:a16="http://schemas.microsoft.com/office/drawing/2014/main" id="{FC8D8145-800C-6B4A-9D1C-6351228AD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3"/>
            <a:ext cx="689362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419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4853300E-3FCA-4319-B288-B6FD69083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32" y="260648"/>
            <a:ext cx="7858800" cy="640871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ru-RU" sz="2400" b="1" dirty="0">
                <a:solidFill>
                  <a:srgbClr val="FF0000"/>
                </a:solidFill>
              </a:rPr>
              <a:t>Свойства бюджетной линии (БЛ):</a:t>
            </a:r>
            <a:endParaRPr lang="en-US" sz="24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 marL="514350" indent="-514350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400" dirty="0"/>
              <a:t>БЛ имеет отрицательный наклон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400" dirty="0"/>
              <a:t>Увеличение М (при неизменных ценах) приводит к сдвигу БЛ вправо-вверх. Уменьшение – влево-вниз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400" dirty="0"/>
              <a:t>Коэффициент наклона БЛ равен отношению цен благ, взятому с отрицательным знаком (блага по горизонтали к благу по вертикали)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400" dirty="0"/>
              <a:t>Изменение цен благ приводит к повороту БЛ</a:t>
            </a:r>
          </a:p>
        </p:txBody>
      </p:sp>
    </p:spTree>
    <p:extLst>
      <p:ext uri="{BB962C8B-B14F-4D97-AF65-F5344CB8AC3E}">
        <p14:creationId xmlns:p14="http://schemas.microsoft.com/office/powerpoint/2010/main" val="2434253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4853300E-3FCA-4319-B288-B6FD69083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600" y="476672"/>
            <a:ext cx="7858800" cy="59766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ru-RU" sz="2400" b="1" dirty="0">
                <a:solidFill>
                  <a:srgbClr val="FF0000"/>
                </a:solidFill>
              </a:rPr>
              <a:t>Изменение цен благ. 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ru-RU" sz="2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9B25D8C-A243-1143-AA46-0ADE7A2F7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50" y="1916832"/>
            <a:ext cx="6882499" cy="395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272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4853300E-3FCA-4319-B288-B6FD69083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600" y="476672"/>
            <a:ext cx="7858800" cy="59766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ru-RU" sz="2400" b="1" dirty="0">
                <a:solidFill>
                  <a:srgbClr val="FF0000"/>
                </a:solidFill>
              </a:rPr>
              <a:t>Изменение дохода потребителя.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ru-RU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297B49-5F24-294B-8042-005D60DFB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30" y="1628800"/>
            <a:ext cx="69467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955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>
            <a:extLst>
              <a:ext uri="{FF2B5EF4-FFF2-40B4-BE49-F238E27FC236}">
                <a16:creationId xmlns:a16="http://schemas.microsoft.com/office/drawing/2014/main" id="{A2D5C24C-5FB1-4C7E-A751-4E33157C7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32" y="260648"/>
            <a:ext cx="3610327" cy="5638707"/>
          </a:xfrm>
        </p:spPr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ru-RU" sz="2400" b="1" dirty="0">
                <a:solidFill>
                  <a:srgbClr val="FF0000"/>
                </a:solidFill>
              </a:rPr>
              <a:t>Что хочет купить потребитель?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sz="2400" b="1" dirty="0">
                <a:solidFill>
                  <a:srgbClr val="FF0000"/>
                </a:solidFill>
              </a:rPr>
              <a:t>Кривая безразличия </a:t>
            </a:r>
            <a:r>
              <a:rPr lang="ru-RU" sz="2400" b="1" dirty="0"/>
              <a:t>(</a:t>
            </a:r>
            <a:r>
              <a:rPr lang="ru-RU" sz="2400" b="1" dirty="0" err="1"/>
              <a:t>изоутилита</a:t>
            </a:r>
            <a:r>
              <a:rPr lang="ru-RU" sz="2400" b="1" dirty="0"/>
              <a:t>) - </a:t>
            </a:r>
            <a:r>
              <a:rPr lang="ru-RU" sz="2400" dirty="0"/>
              <a:t>графическая модель, показывающая все комбинации (наборы) благ</a:t>
            </a:r>
            <a:r>
              <a:rPr lang="en-US" sz="2400" dirty="0"/>
              <a:t> X </a:t>
            </a:r>
            <a:r>
              <a:rPr lang="ru-RU" sz="2400" dirty="0"/>
              <a:t>и </a:t>
            </a:r>
            <a:r>
              <a:rPr lang="en-US" sz="2400" dirty="0"/>
              <a:t>Y</a:t>
            </a:r>
            <a:r>
              <a:rPr lang="ru-RU" sz="2400" dirty="0"/>
              <a:t>, обладающих одинаковой полезностью (одинаково безразличных) для потребителя</a:t>
            </a:r>
            <a:endParaRPr lang="ru-RU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b="1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0CE3FCE-CC47-E94D-9A43-0153C38BA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041720"/>
            <a:ext cx="3967008" cy="4002270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3EEA87B-8A99-4DE6-BEAA-09ACB929D2AC}"/>
              </a:ext>
            </a:extLst>
          </p:cNvPr>
          <p:cNvCxnSpPr/>
          <p:nvPr/>
        </p:nvCxnSpPr>
        <p:spPr>
          <a:xfrm>
            <a:off x="1763713" y="479742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024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C83CCDFA-7243-4AF5-9D4C-AEA718A7C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1" y="620688"/>
            <a:ext cx="8115300" cy="5904656"/>
          </a:xfrm>
        </p:spPr>
        <p:txBody>
          <a:bodyPr anchor="t"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ru-RU" sz="2800" b="1" dirty="0">
                <a:solidFill>
                  <a:srgbClr val="FF0000"/>
                </a:solidFill>
              </a:rPr>
              <a:t>Свойства кривых безразличия: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endParaRPr lang="ru-RU" sz="2800" b="1" dirty="0"/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400" dirty="0"/>
              <a:t>выпуклость по отношению к началу координат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400" dirty="0"/>
              <a:t>отрицательный наклон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400" dirty="0"/>
              <a:t>через каждую точку можно провести только одну кривую безразличия (кривые безразличия не пересекаются)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400" dirty="0"/>
              <a:t>предельная норма замещения (</a:t>
            </a:r>
            <a:r>
              <a:rPr lang="en-US" sz="2400" dirty="0"/>
              <a:t>MRS</a:t>
            </a:r>
            <a:r>
              <a:rPr lang="ru-RU" sz="2400" dirty="0"/>
              <a:t>)</a:t>
            </a:r>
            <a:r>
              <a:rPr lang="en-US" sz="2400" dirty="0"/>
              <a:t> </a:t>
            </a:r>
            <a:r>
              <a:rPr lang="ru-RU" sz="2400" dirty="0"/>
              <a:t>уменьшается слева-направо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400" dirty="0"/>
              <a:t>более высокие кривые безразличия содержат наборы благ с большей полезностью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400" dirty="0" err="1"/>
              <a:t>MRSx</a:t>
            </a:r>
            <a:r>
              <a:rPr lang="en-US" sz="2400" dirty="0"/>
              <a:t> / </a:t>
            </a:r>
            <a:r>
              <a:rPr lang="en-US" sz="2400" dirty="0" err="1"/>
              <a:t>MRSy</a:t>
            </a:r>
            <a:r>
              <a:rPr lang="en-US" sz="2400" dirty="0"/>
              <a:t>  = </a:t>
            </a:r>
            <a:r>
              <a:rPr lang="en-US" sz="2400" dirty="0" err="1"/>
              <a:t>Py</a:t>
            </a:r>
            <a:r>
              <a:rPr lang="en-US" sz="2400" dirty="0"/>
              <a:t> / Px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7625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4">
            <a:extLst>
              <a:ext uri="{FF2B5EF4-FFF2-40B4-BE49-F238E27FC236}">
                <a16:creationId xmlns:a16="http://schemas.microsoft.com/office/drawing/2014/main" id="{A223C3A8-C2E8-4EDC-83C2-9E11AF6C8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117807"/>
              </p:ext>
            </p:extLst>
          </p:nvPr>
        </p:nvGraphicFramePr>
        <p:xfrm>
          <a:off x="514350" y="764704"/>
          <a:ext cx="7598568" cy="5026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5315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>
            <a:extLst>
              <a:ext uri="{FF2B5EF4-FFF2-40B4-BE49-F238E27FC236}">
                <a16:creationId xmlns:a16="http://schemas.microsoft.com/office/drawing/2014/main" id="{1F750C2D-F964-47E6-8BF3-C00A769FB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60649"/>
            <a:ext cx="8229600" cy="6063952"/>
          </a:xfrm>
        </p:spPr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ru-RU" sz="2800" b="1" dirty="0">
                <a:solidFill>
                  <a:srgbClr val="FF0000"/>
                </a:solidFill>
              </a:rPr>
              <a:t>Кривые безразличия не пересекаются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>
              <a:buFont typeface="Wingdings 2" panose="05020102010507070707" pitchFamily="18" charset="2"/>
              <a:buNone/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>
              <a:buFont typeface="Wingdings 2" panose="05020102010507070707" pitchFamily="18" charset="2"/>
              <a:buNone/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>
              <a:buFont typeface="Wingdings 2" panose="05020102010507070707" pitchFamily="18" charset="2"/>
              <a:buNone/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>
              <a:buFont typeface="Wingdings 2" panose="05020102010507070707" pitchFamily="18" charset="2"/>
              <a:buNone/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>
              <a:buFont typeface="Wingdings 2" panose="05020102010507070707" pitchFamily="18" charset="2"/>
              <a:buNone/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>
              <a:buFont typeface="Wingdings 2" panose="05020102010507070707" pitchFamily="18" charset="2"/>
              <a:buNone/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>
              <a:buFont typeface="Wingdings 2" panose="05020102010507070707" pitchFamily="18" charset="2"/>
              <a:buNone/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>
              <a:buFont typeface="Wingdings 2" panose="05020102010507070707" pitchFamily="18" charset="2"/>
              <a:buNone/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>
              <a:buFont typeface="Wingdings 2" panose="05020102010507070707" pitchFamily="18" charset="2"/>
              <a:buNone/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>
              <a:buFont typeface="Wingdings 2" panose="05020102010507070707" pitchFamily="18" charset="2"/>
              <a:buNone/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50 лекций по микроэкономике: Лекция 8. Заменяемость и дополняемость, Раздел  1. Кривая безразличия и норма замены">
            <a:extLst>
              <a:ext uri="{FF2B5EF4-FFF2-40B4-BE49-F238E27FC236}">
                <a16:creationId xmlns:a16="http://schemas.microsoft.com/office/drawing/2014/main" id="{A60568CD-40C1-F846-9CCA-CDBAABEE6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4406735" cy="434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36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>
            <a:extLst>
              <a:ext uri="{FF2B5EF4-FFF2-40B4-BE49-F238E27FC236}">
                <a16:creationId xmlns:a16="http://schemas.microsoft.com/office/drawing/2014/main" id="{A2D5C24C-5FB1-4C7E-A751-4E33157C7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548681"/>
            <a:ext cx="8229600" cy="577592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ru-RU" sz="2800" b="1" dirty="0">
                <a:solidFill>
                  <a:srgbClr val="FF0000"/>
                </a:solidFill>
              </a:rPr>
              <a:t>Карта кривых безразличия</a:t>
            </a:r>
            <a:endParaRPr lang="ru-RU" sz="28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sz="28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sz="20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sz="20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sz="20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sz="20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sz="20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sz="20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sz="20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sz="2000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3EEA87B-8A99-4DE6-BEAA-09ACB929D2AC}"/>
              </a:ext>
            </a:extLst>
          </p:cNvPr>
          <p:cNvCxnSpPr/>
          <p:nvPr/>
        </p:nvCxnSpPr>
        <p:spPr>
          <a:xfrm>
            <a:off x="1763713" y="479742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8A4E1F-2600-4620-AEF2-80F57C60D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988840"/>
            <a:ext cx="5888276" cy="374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51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E3BC57C-2065-4D01-B77E-0C73E5F47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16" y="1628800"/>
            <a:ext cx="4233059" cy="3312368"/>
          </a:xfrm>
          <a:prstGeom prst="rect">
            <a:avLst/>
          </a:prstGeom>
        </p:spPr>
      </p:pic>
      <p:sp>
        <p:nvSpPr>
          <p:cNvPr id="14338" name="Содержимое 2">
            <a:extLst>
              <a:ext uri="{FF2B5EF4-FFF2-40B4-BE49-F238E27FC236}">
                <a16:creationId xmlns:a16="http://schemas.microsoft.com/office/drawing/2014/main" id="{A6A4BA99-44EF-4923-AE59-67A3D3FDA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6055" y="620688"/>
            <a:ext cx="3672229" cy="5432978"/>
          </a:xfrm>
        </p:spPr>
        <p:txBody>
          <a:bodyPr anchor="t">
            <a:normAutofit/>
          </a:bodyPr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Потребительский оптимум </a:t>
            </a:r>
            <a:r>
              <a:rPr lang="ru-RU" sz="2400" dirty="0">
                <a:cs typeface="Times New Roman" pitchFamily="18" charset="0"/>
              </a:rPr>
              <a:t>(оптимум потребителя) – графическая модель, отражающая максимизацию полезности потребителем. Набор благ, обладающий наивысшей полезностью при данном бюджете находится в точке касания бюджетной линии и кривой безразличия.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1600" dirty="0"/>
              <a:t>  </a:t>
            </a:r>
            <a:endParaRPr lang="ru-RU" sz="16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sz="1600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402725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>
            <a:extLst>
              <a:ext uri="{FF2B5EF4-FFF2-40B4-BE49-F238E27FC236}">
                <a16:creationId xmlns:a16="http://schemas.microsoft.com/office/drawing/2014/main" id="{200DAD99-49C9-4DD7-959C-040626D7A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3533" y="908720"/>
            <a:ext cx="3754752" cy="5144946"/>
          </a:xfrm>
        </p:spPr>
        <p:txBody>
          <a:bodyPr anchor="t">
            <a:normAutofit fontScale="62500" lnSpcReduction="20000"/>
          </a:bodyPr>
          <a:lstStyle/>
          <a:p>
            <a:pPr marL="0" indent="0">
              <a:buNone/>
            </a:pPr>
            <a:r>
              <a:rPr lang="ru-RU" sz="3800" b="1" dirty="0">
                <a:solidFill>
                  <a:srgbClr val="FF0000"/>
                </a:solidFill>
              </a:rPr>
              <a:t>Реакция потребителя на изменение дохода</a:t>
            </a:r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r>
              <a:rPr lang="ru-RU" sz="3600" dirty="0"/>
              <a:t>Все точки, пока­зывающие последо­вательный рост по­требления под влиянием возрастающего реального до­хода, будучи соеди­ненными в единую линию, называются </a:t>
            </a:r>
            <a:r>
              <a:rPr lang="ru-RU" sz="3600" b="1" dirty="0">
                <a:solidFill>
                  <a:srgbClr val="FF0000"/>
                </a:solidFill>
              </a:rPr>
              <a:t>кривой «доход — потребление».</a:t>
            </a:r>
            <a:endParaRPr lang="ru-RU" altLang="ru-RU" sz="2000" b="1" dirty="0">
              <a:solidFill>
                <a:srgbClr val="FF0000"/>
              </a:solidFill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sz="1600" b="1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sz="16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sz="16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sz="16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sz="1600" dirty="0"/>
              <a:t>     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sz="1600" dirty="0"/>
              <a:t>  </a:t>
            </a:r>
            <a:r>
              <a:rPr lang="en-US" sz="1600" dirty="0"/>
              <a:t>  </a:t>
            </a:r>
            <a:endParaRPr lang="ru-RU" sz="1600" b="1" dirty="0"/>
          </a:p>
        </p:txBody>
      </p:sp>
      <p:pic>
        <p:nvPicPr>
          <p:cNvPr id="6" name="Picture 2" descr="https://studfiles.net/html/1596/364/html_hI4e9J3MPF.bpOB/img-s2N6yF.png">
            <a:extLst>
              <a:ext uri="{FF2B5EF4-FFF2-40B4-BE49-F238E27FC236}">
                <a16:creationId xmlns:a16="http://schemas.microsoft.com/office/drawing/2014/main" id="{5BD0A55E-39C4-4B2C-9F00-3925C3D2D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4123564" cy="527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892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>
            <a:extLst>
              <a:ext uri="{FF2B5EF4-FFF2-40B4-BE49-F238E27FC236}">
                <a16:creationId xmlns:a16="http://schemas.microsoft.com/office/drawing/2014/main" id="{200DAD99-49C9-4DD7-959C-040626D7A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3533" y="476672"/>
            <a:ext cx="3754752" cy="5576994"/>
          </a:xfrm>
        </p:spPr>
        <p:txBody>
          <a:bodyPr anchor="t"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b="1" dirty="0">
                <a:solidFill>
                  <a:srgbClr val="FF0000"/>
                </a:solidFill>
              </a:rPr>
              <a:t>Реакция потребителя на изменение цен</a:t>
            </a:r>
          </a:p>
          <a:p>
            <a:pPr marL="0" indent="0">
              <a:buNone/>
            </a:pPr>
            <a:endParaRPr lang="ru-RU" sz="31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100" b="1" dirty="0">
                <a:solidFill>
                  <a:srgbClr val="FF0000"/>
                </a:solidFill>
              </a:rPr>
              <a:t>Кривая «цена – потребление»</a:t>
            </a:r>
            <a:r>
              <a:rPr lang="ru-RU" sz="3100" dirty="0"/>
              <a:t> - графическая модель последствий снижения цены при неизменном доходе.</a:t>
            </a:r>
          </a:p>
          <a:p>
            <a:pPr marL="0" indent="0">
              <a:buNone/>
            </a:pPr>
            <a:r>
              <a:rPr lang="ru-RU" sz="3100" dirty="0"/>
              <a:t>В точке потребительского оптимума наклон кривой безразличия (предельная норма замещения) и наклон бюджетной линии (относительные цены благ) совпадают. </a:t>
            </a:r>
          </a:p>
          <a:p>
            <a:pPr marL="0" indent="0">
              <a:buNone/>
            </a:pPr>
            <a:endParaRPr lang="ru-RU" altLang="ru-RU" sz="2000" b="1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sz="1600" b="1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sz="16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sz="1600" dirty="0"/>
          </a:p>
        </p:txBody>
      </p:sp>
      <p:pic>
        <p:nvPicPr>
          <p:cNvPr id="7" name="Рисунок 6" descr="https://studfiles.net/html/1596/364/html_hI4e9J3MPF.bpOB/img-ScjYHh.png">
            <a:extLst>
              <a:ext uri="{FF2B5EF4-FFF2-40B4-BE49-F238E27FC236}">
                <a16:creationId xmlns:a16="http://schemas.microsoft.com/office/drawing/2014/main" id="{79AB1DD5-A9D3-4622-BFC5-A571FA4F9E4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15" y="1484784"/>
            <a:ext cx="4136226" cy="30976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5937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>
            <a:extLst>
              <a:ext uri="{FF2B5EF4-FFF2-40B4-BE49-F238E27FC236}">
                <a16:creationId xmlns:a16="http://schemas.microsoft.com/office/drawing/2014/main" id="{200DAD99-49C9-4DD7-959C-040626D7A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476672"/>
            <a:ext cx="8280919" cy="5904656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400" b="1" dirty="0">
                <a:solidFill>
                  <a:srgbClr val="FF0000"/>
                </a:solidFill>
              </a:rPr>
              <a:t>Эффекты дохода и замещения по Дж. </a:t>
            </a:r>
            <a:r>
              <a:rPr lang="ru-RU" sz="2400" b="1" dirty="0" err="1">
                <a:solidFill>
                  <a:srgbClr val="FF0000"/>
                </a:solidFill>
              </a:rPr>
              <a:t>Хиксу</a:t>
            </a:r>
            <a:r>
              <a:rPr lang="ru-RU" sz="2400" b="1" dirty="0">
                <a:solidFill>
                  <a:srgbClr val="FF0000"/>
                </a:solidFill>
              </a:rPr>
              <a:t> и Е. Слуцкому</a:t>
            </a:r>
            <a:endParaRPr lang="ru-RU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Какова структура эффекта изменения цены блага?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Е.Слуцкий</a:t>
            </a: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(1915): </a:t>
            </a:r>
            <a:r>
              <a:rPr lang="ru-RU" sz="2000" dirty="0">
                <a:cs typeface="Times New Roman" panose="02020603050405020304" pitchFamily="18" charset="0"/>
              </a:rPr>
              <a:t>общий эффект изменения цены состоит из эффекта замены и эффекта дохода.</a:t>
            </a:r>
            <a:r>
              <a:rPr lang="ru-RU" sz="2000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000" dirty="0"/>
              <a:t>Неизменный уровень реального дохода обеспечивается таким уровнем денежного дохода, </a:t>
            </a:r>
            <a:r>
              <a:rPr lang="ru-RU" sz="2000" i="1" dirty="0"/>
              <a:t>который достаточен для для покупки одного и того же набора благ.</a:t>
            </a:r>
            <a:endParaRPr lang="ru-RU" sz="20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Метод Слуцкого </a:t>
            </a:r>
            <a:r>
              <a:rPr lang="ru-RU" sz="2000" dirty="0">
                <a:cs typeface="Times New Roman" panose="02020603050405020304" pitchFamily="18" charset="0"/>
              </a:rPr>
              <a:t>основан на наблюдаемых и регистрируемых фактах поведения потребителя на рынке.</a:t>
            </a:r>
            <a:endParaRPr lang="ru-RU" sz="2000" b="1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1200"/>
              </a:spcAft>
              <a:buNone/>
            </a:pPr>
            <a:r>
              <a:rPr lang="ru-RU" sz="20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Дж. </a:t>
            </a:r>
            <a:r>
              <a:rPr lang="ru-RU" sz="2000" b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Хикс</a:t>
            </a:r>
            <a:r>
              <a:rPr lang="ru-RU" sz="20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/>
              <a:t>еизменный уровень реального дохода обеспечивается таким уровнем денежного дохода, </a:t>
            </a:r>
            <a:r>
              <a:rPr lang="ru-RU" sz="2000" i="1" dirty="0"/>
              <a:t>который дает потребителю один и тот же уровень удовлетворения.</a:t>
            </a:r>
            <a:endParaRPr lang="ru-RU" sz="2000" b="1" i="1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1200"/>
              </a:spcAft>
              <a:buNone/>
            </a:pPr>
            <a:r>
              <a:rPr lang="ru-RU" sz="20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000" b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Хикса</a:t>
            </a:r>
            <a:r>
              <a:rPr lang="ru-RU" sz="20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основан на знании потребительских предпочтений, кривых безразличия.</a:t>
            </a:r>
            <a:r>
              <a:rPr lang="ru-RU" sz="2000" dirty="0"/>
              <a:t>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3CE1261-37FA-4740-B684-4DFA56F8424E}"/>
              </a:ext>
            </a:extLst>
          </p:cNvPr>
          <p:cNvSpPr/>
          <p:nvPr/>
        </p:nvSpPr>
        <p:spPr>
          <a:xfrm>
            <a:off x="899592" y="3849088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2400" dirty="0"/>
            </a:b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144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CA87BB-5E69-4659-9759-83029891A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80" y="764704"/>
            <a:ext cx="4265690" cy="3600399"/>
          </a:xfrm>
          <a:prstGeom prst="rect">
            <a:avLst/>
          </a:prstGeom>
        </p:spPr>
      </p:pic>
      <p:sp>
        <p:nvSpPr>
          <p:cNvPr id="14338" name="Содержимое 2">
            <a:extLst>
              <a:ext uri="{FF2B5EF4-FFF2-40B4-BE49-F238E27FC236}">
                <a16:creationId xmlns:a16="http://schemas.microsoft.com/office/drawing/2014/main" id="{200DAD99-49C9-4DD7-959C-040626D7A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3533" y="476672"/>
            <a:ext cx="3754752" cy="6120680"/>
          </a:xfrm>
        </p:spPr>
        <p:txBody>
          <a:bodyPr anchor="t">
            <a:normAutofit fontScale="70000" lnSpcReduction="20000"/>
          </a:bodyPr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altLang="ru-RU" sz="3500" b="1" dirty="0">
                <a:solidFill>
                  <a:srgbClr val="FF0000"/>
                </a:solidFill>
              </a:rPr>
              <a:t>Эффект замещения и эффект дохода по Дж. </a:t>
            </a:r>
            <a:r>
              <a:rPr lang="ru-RU" altLang="ru-RU" sz="3500" b="1" dirty="0" err="1">
                <a:solidFill>
                  <a:srgbClr val="FF0000"/>
                </a:solidFill>
              </a:rPr>
              <a:t>Хиксу</a:t>
            </a:r>
            <a:r>
              <a:rPr lang="ru-RU" altLang="ru-RU" sz="3500" b="1" dirty="0">
                <a:solidFill>
                  <a:srgbClr val="FF0000"/>
                </a:solidFill>
              </a:rPr>
              <a:t>. Цена Х снижается.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altLang="ru-RU" sz="20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ru-RU" sz="2800" dirty="0"/>
              <a:t>Общий результат снижения цены товара </a:t>
            </a:r>
            <a:r>
              <a:rPr lang="ru-RU" sz="2800" i="1" dirty="0"/>
              <a:t>X</a:t>
            </a:r>
            <a:r>
              <a:rPr lang="ru-RU" sz="2800" dirty="0"/>
              <a:t> выражается в увеличении его потребления с </a:t>
            </a:r>
            <a:r>
              <a:rPr lang="ru-RU" sz="2800" i="1" dirty="0"/>
              <a:t>Х</a:t>
            </a:r>
            <a:r>
              <a:rPr lang="ru-RU" sz="2800" baseline="-25000" dirty="0"/>
              <a:t>1</a:t>
            </a:r>
            <a:r>
              <a:rPr lang="ru-RU" sz="2800" dirty="0"/>
              <a:t> до </a:t>
            </a:r>
            <a:r>
              <a:rPr lang="ru-RU" sz="2800" i="1" dirty="0"/>
              <a:t>Х</a:t>
            </a:r>
            <a:r>
              <a:rPr lang="ru-RU" sz="2800" baseline="-25000" dirty="0"/>
              <a:t>2</a:t>
            </a:r>
            <a:r>
              <a:rPr lang="ru-RU" sz="2800" dirty="0"/>
              <a:t>.</a:t>
            </a:r>
          </a:p>
          <a:p>
            <a:pPr marL="0" indent="0">
              <a:buNone/>
              <a:defRPr/>
            </a:pPr>
            <a:endParaRPr lang="ru-RU" sz="2800" dirty="0"/>
          </a:p>
          <a:p>
            <a:pPr marL="0" indent="0">
              <a:buNone/>
              <a:defRPr/>
            </a:pPr>
            <a:r>
              <a:rPr lang="ru-RU" sz="2800" dirty="0"/>
              <a:t>Сдвиг от </a:t>
            </a:r>
            <a:r>
              <a:rPr lang="ru-RU" sz="2800" i="1" dirty="0"/>
              <a:t>E</a:t>
            </a:r>
            <a:r>
              <a:rPr lang="ru-RU" sz="2800" baseline="-25000" dirty="0"/>
              <a:t>1</a:t>
            </a:r>
            <a:r>
              <a:rPr lang="ru-RU" sz="2800" dirty="0"/>
              <a:t> к </a:t>
            </a:r>
            <a:r>
              <a:rPr lang="ru-RU" sz="2800" i="1" dirty="0"/>
              <a:t>E</a:t>
            </a:r>
            <a:r>
              <a:rPr lang="ru-RU" sz="2800" baseline="-25000" dirty="0"/>
              <a:t>3</a:t>
            </a:r>
            <a:r>
              <a:rPr lang="ru-RU" sz="2800" dirty="0"/>
              <a:t> и характеризует </a:t>
            </a:r>
            <a:r>
              <a:rPr lang="ru-RU" sz="2800" i="1" dirty="0">
                <a:solidFill>
                  <a:srgbClr val="FF0000"/>
                </a:solidFill>
              </a:rPr>
              <a:t>эффект замены</a:t>
            </a:r>
            <a:r>
              <a:rPr lang="ru-RU" sz="2800" dirty="0"/>
              <a:t> товара </a:t>
            </a:r>
            <a:r>
              <a:rPr lang="ru-RU" sz="2800" i="1" dirty="0"/>
              <a:t>Y</a:t>
            </a:r>
            <a:r>
              <a:rPr lang="ru-RU" sz="2800" dirty="0"/>
              <a:t> относительно подешевевшим товаром </a:t>
            </a:r>
            <a:r>
              <a:rPr lang="ru-RU" sz="2800" i="1" dirty="0"/>
              <a:t>X</a:t>
            </a:r>
            <a:r>
              <a:rPr lang="ru-RU" sz="2800" dirty="0"/>
              <a:t>. Он равен разности </a:t>
            </a:r>
            <a:r>
              <a:rPr lang="ru-RU" sz="2800" i="1" dirty="0"/>
              <a:t>Х</a:t>
            </a:r>
            <a:r>
              <a:rPr lang="ru-RU" sz="2800" baseline="-25000" dirty="0"/>
              <a:t>3</a:t>
            </a:r>
            <a:r>
              <a:rPr lang="ru-RU" sz="2800" dirty="0"/>
              <a:t> - </a:t>
            </a:r>
            <a:r>
              <a:rPr lang="ru-RU" sz="2800" i="1" dirty="0"/>
              <a:t>Х</a:t>
            </a:r>
            <a:r>
              <a:rPr lang="ru-RU" sz="2800" baseline="-25000" dirty="0"/>
              <a:t>1</a:t>
            </a:r>
            <a:r>
              <a:rPr lang="ru-RU" sz="2800" dirty="0"/>
              <a:t>.</a:t>
            </a:r>
          </a:p>
          <a:p>
            <a:pPr marL="0" indent="0">
              <a:buNone/>
              <a:defRPr/>
            </a:pPr>
            <a:endParaRPr lang="ru-RU" sz="2800" dirty="0"/>
          </a:p>
          <a:p>
            <a:pPr marL="0" indent="0">
              <a:buNone/>
              <a:defRPr/>
            </a:pPr>
            <a:r>
              <a:rPr lang="ru-RU" sz="2800" i="1" dirty="0">
                <a:solidFill>
                  <a:srgbClr val="FF0000"/>
                </a:solidFill>
              </a:rPr>
              <a:t>Эффект дохода</a:t>
            </a:r>
            <a:r>
              <a:rPr lang="ru-RU" sz="2800" i="1" dirty="0"/>
              <a:t> </a:t>
            </a:r>
            <a:r>
              <a:rPr lang="ru-RU" sz="2800" dirty="0"/>
              <a:t>составит </a:t>
            </a:r>
            <a:r>
              <a:rPr lang="ru-RU" sz="2800" i="1" dirty="0"/>
              <a:t>Х</a:t>
            </a:r>
            <a:r>
              <a:rPr lang="ru-RU" sz="2800" baseline="-25000" dirty="0"/>
              <a:t>2</a:t>
            </a:r>
            <a:r>
              <a:rPr lang="ru-RU" sz="2800" dirty="0"/>
              <a:t> - </a:t>
            </a:r>
            <a:r>
              <a:rPr lang="ru-RU" sz="2800" i="1" dirty="0"/>
              <a:t>Х</a:t>
            </a:r>
            <a:r>
              <a:rPr lang="ru-RU" sz="2800" baseline="-25000" dirty="0"/>
              <a:t>3</a:t>
            </a:r>
            <a:r>
              <a:rPr lang="ru-RU" sz="2800" dirty="0"/>
              <a:t> Заметим также, что в результате действия эффекта дохода потребление обоих товаров в точке </a:t>
            </a:r>
            <a:r>
              <a:rPr lang="ru-RU" sz="2800" i="1" dirty="0"/>
              <a:t>E</a:t>
            </a:r>
            <a:r>
              <a:rPr lang="ru-RU" sz="2800" baseline="-25000" dirty="0"/>
              <a:t>2</a:t>
            </a:r>
            <a:r>
              <a:rPr lang="ru-RU" sz="2800" dirty="0"/>
              <a:t> выше, чем в точке </a:t>
            </a:r>
            <a:r>
              <a:rPr lang="ru-RU" sz="2800" i="1" dirty="0"/>
              <a:t>E</a:t>
            </a:r>
            <a:r>
              <a:rPr lang="ru-RU" sz="2800" baseline="-25000" dirty="0"/>
              <a:t>3</a:t>
            </a:r>
            <a:r>
              <a:rPr lang="ru-RU" sz="2800" dirty="0"/>
              <a:t>.    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076997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>
            <a:extLst>
              <a:ext uri="{FF2B5EF4-FFF2-40B4-BE49-F238E27FC236}">
                <a16:creationId xmlns:a16="http://schemas.microsoft.com/office/drawing/2014/main" id="{200DAD99-49C9-4DD7-959C-040626D7A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3533" y="476672"/>
            <a:ext cx="3754752" cy="6120680"/>
          </a:xfrm>
        </p:spPr>
        <p:txBody>
          <a:bodyPr anchor="t">
            <a:normAutofit fontScale="55000" lnSpcReduction="20000"/>
          </a:bodyPr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altLang="ru-RU" sz="4400" b="1" dirty="0">
                <a:solidFill>
                  <a:srgbClr val="FF0000"/>
                </a:solidFill>
              </a:rPr>
              <a:t>Эффект замещения и эффект дохода по Дж. </a:t>
            </a:r>
            <a:r>
              <a:rPr lang="ru-RU" altLang="ru-RU" sz="4400" b="1" dirty="0" err="1">
                <a:solidFill>
                  <a:srgbClr val="FF0000"/>
                </a:solidFill>
              </a:rPr>
              <a:t>Хиксу</a:t>
            </a:r>
            <a:r>
              <a:rPr lang="ru-RU" altLang="ru-RU" sz="4400" b="1" dirty="0">
                <a:solidFill>
                  <a:srgbClr val="FF0000"/>
                </a:solidFill>
              </a:rPr>
              <a:t>. Цена Х повышается.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altLang="ru-RU" sz="3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800" dirty="0"/>
              <a:t>Общий эффект повышения цены товара </a:t>
            </a:r>
            <a:r>
              <a:rPr lang="ru-RU" sz="3800" i="1" dirty="0"/>
              <a:t>X</a:t>
            </a:r>
            <a:r>
              <a:rPr lang="ru-RU" sz="3800" dirty="0"/>
              <a:t> сводится к снижению его потребления с </a:t>
            </a:r>
            <a:r>
              <a:rPr lang="ru-RU" sz="3800" i="1" dirty="0"/>
              <a:t>Х</a:t>
            </a:r>
            <a:r>
              <a:rPr lang="ru-RU" sz="3800" baseline="-25000" dirty="0"/>
              <a:t>1</a:t>
            </a:r>
            <a:r>
              <a:rPr lang="ru-RU" sz="3800" dirty="0"/>
              <a:t> до </a:t>
            </a:r>
            <a:r>
              <a:rPr lang="ru-RU" sz="3800" i="1" dirty="0"/>
              <a:t>Х</a:t>
            </a:r>
            <a:r>
              <a:rPr lang="ru-RU" sz="3800" baseline="-25000" dirty="0"/>
              <a:t>2</a:t>
            </a:r>
            <a:r>
              <a:rPr lang="ru-RU" sz="3800" dirty="0"/>
              <a:t>. </a:t>
            </a:r>
          </a:p>
          <a:p>
            <a:pPr marL="0" indent="0">
              <a:buNone/>
            </a:pPr>
            <a:r>
              <a:rPr lang="ru-RU" sz="3800" dirty="0">
                <a:solidFill>
                  <a:srgbClr val="FF0000"/>
                </a:solidFill>
              </a:rPr>
              <a:t>Э</a:t>
            </a:r>
            <a:r>
              <a:rPr lang="ru-RU" sz="3800" i="1" dirty="0">
                <a:solidFill>
                  <a:srgbClr val="FF0000"/>
                </a:solidFill>
              </a:rPr>
              <a:t>ффект замены</a:t>
            </a:r>
            <a:r>
              <a:rPr lang="ru-RU" sz="3800" dirty="0"/>
              <a:t> составит </a:t>
            </a:r>
          </a:p>
          <a:p>
            <a:pPr marL="0" indent="0">
              <a:buNone/>
            </a:pPr>
            <a:r>
              <a:rPr lang="ru-RU" sz="3800" i="1" dirty="0"/>
              <a:t>Х</a:t>
            </a:r>
            <a:r>
              <a:rPr lang="ru-RU" sz="3800" baseline="-25000" dirty="0"/>
              <a:t>1</a:t>
            </a:r>
            <a:r>
              <a:rPr lang="ru-RU" sz="3800" dirty="0"/>
              <a:t> - </a:t>
            </a:r>
            <a:r>
              <a:rPr lang="ru-RU" sz="3800" i="1" dirty="0"/>
              <a:t>Х</a:t>
            </a:r>
            <a:r>
              <a:rPr lang="ru-RU" sz="3800" baseline="-25000" dirty="0"/>
              <a:t>3</a:t>
            </a:r>
            <a:r>
              <a:rPr lang="ru-RU" sz="3800" dirty="0"/>
              <a:t>, </a:t>
            </a:r>
            <a:r>
              <a:rPr lang="ru-RU" sz="3800" i="1" dirty="0">
                <a:solidFill>
                  <a:srgbClr val="FF0000"/>
                </a:solidFill>
              </a:rPr>
              <a:t>эффект дохода</a:t>
            </a:r>
            <a:r>
              <a:rPr lang="ru-RU" sz="3800" dirty="0">
                <a:solidFill>
                  <a:srgbClr val="FF0000"/>
                </a:solidFill>
              </a:rPr>
              <a:t> </a:t>
            </a:r>
            <a:r>
              <a:rPr lang="ru-RU" sz="3800" i="1" dirty="0"/>
              <a:t>Х</a:t>
            </a:r>
            <a:r>
              <a:rPr lang="ru-RU" sz="3800" baseline="-25000" dirty="0"/>
              <a:t>3</a:t>
            </a:r>
            <a:r>
              <a:rPr lang="ru-RU" sz="3800" dirty="0"/>
              <a:t> - </a:t>
            </a:r>
            <a:r>
              <a:rPr lang="ru-RU" sz="3800" i="1" dirty="0"/>
              <a:t>Х</a:t>
            </a:r>
            <a:r>
              <a:rPr lang="ru-RU" sz="3800" baseline="-25000" dirty="0"/>
              <a:t>2</a:t>
            </a:r>
            <a:r>
              <a:rPr lang="ru-RU" sz="3800" dirty="0"/>
              <a:t>. </a:t>
            </a:r>
          </a:p>
          <a:p>
            <a:pPr marL="0" indent="0">
              <a:buNone/>
            </a:pPr>
            <a:endParaRPr lang="ru-RU" sz="3800" dirty="0"/>
          </a:p>
          <a:p>
            <a:pPr marL="0" indent="0">
              <a:buNone/>
            </a:pPr>
            <a:r>
              <a:rPr lang="ru-RU" sz="3800" dirty="0"/>
              <a:t>В обоих случаях эффект замены характеризуется движением вдоль одной и той же кривой безразличия, а эффект дохода - переходом с одной кривой на другую.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altLang="ru-RU" sz="2000" b="1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sz="1600" b="1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sz="16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sz="1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58C161-CE7D-4C92-8AF3-C2AAC209E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83" y="620688"/>
            <a:ext cx="4194865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51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73D41E4-CD71-445F-B197-66845CB27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024" y="404664"/>
            <a:ext cx="3763539" cy="60947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 b="1" i="1" dirty="0">
                <a:solidFill>
                  <a:srgbClr val="FF0000"/>
                </a:solidFill>
              </a:rPr>
              <a:t>Эффект замены всегда отрицательный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b="1" i="1" dirty="0">
                <a:solidFill>
                  <a:srgbClr val="FF0000"/>
                </a:solidFill>
              </a:rPr>
              <a:t>Эффект дохода</a:t>
            </a:r>
            <a:r>
              <a:rPr lang="ru-RU" sz="2400" i="1" dirty="0">
                <a:solidFill>
                  <a:srgbClr val="FF0000"/>
                </a:solidFill>
              </a:rPr>
              <a:t> может быть:</a:t>
            </a:r>
          </a:p>
          <a:p>
            <a:pPr marL="0" indent="0">
              <a:buNone/>
            </a:pPr>
            <a:endParaRPr lang="ru-RU" sz="2400" i="1" dirty="0"/>
          </a:p>
          <a:p>
            <a:r>
              <a:rPr lang="ru-RU" sz="2400" i="1" dirty="0"/>
              <a:t>отрицателен (</a:t>
            </a:r>
            <a:r>
              <a:rPr lang="ru-RU" sz="2400" dirty="0"/>
              <a:t>для нормальных товаров) </a:t>
            </a:r>
          </a:p>
          <a:p>
            <a:r>
              <a:rPr lang="ru-RU" sz="2400" i="1" dirty="0"/>
              <a:t>положителен</a:t>
            </a:r>
            <a:r>
              <a:rPr lang="ru-RU" sz="2400" dirty="0"/>
              <a:t> (в случае некачественного товара) </a:t>
            </a:r>
          </a:p>
          <a:p>
            <a:r>
              <a:rPr lang="ru-RU" sz="2400" i="1" dirty="0"/>
              <a:t>нейтрален</a:t>
            </a:r>
            <a:r>
              <a:rPr lang="ru-RU" sz="2400" dirty="0"/>
              <a:t> (кривая «цена – потребление» вертикальна)</a:t>
            </a:r>
          </a:p>
        </p:txBody>
      </p:sp>
      <p:pic>
        <p:nvPicPr>
          <p:cNvPr id="5" name="Picture 2" descr="https://studfiles.net/html/1596/364/html_hI4e9J3MPF.bpOB/img-s2N6yF.png">
            <a:extLst>
              <a:ext uri="{FF2B5EF4-FFF2-40B4-BE49-F238E27FC236}">
                <a16:creationId xmlns:a16="http://schemas.microsoft.com/office/drawing/2014/main" id="{2FD9EED1-BF62-CD4F-8217-B5BE8B0E1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3456384" cy="527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472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>
            <a:extLst>
              <a:ext uri="{FF2B5EF4-FFF2-40B4-BE49-F238E27FC236}">
                <a16:creationId xmlns:a16="http://schemas.microsoft.com/office/drawing/2014/main" id="{200DAD99-49C9-4DD7-959C-040626D7A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1522" y="476672"/>
            <a:ext cx="3946763" cy="6192688"/>
          </a:xfrm>
        </p:spPr>
        <p:txBody>
          <a:bodyPr anchor="t">
            <a:noAutofit/>
          </a:bodyPr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</a:rPr>
              <a:t>Эффект замещения и эффект дохода по Е. Слуцкому. Цена Х повышается.</a:t>
            </a:r>
          </a:p>
          <a:p>
            <a:pPr marL="0" indent="0">
              <a:buNone/>
              <a:defRPr/>
            </a:pPr>
            <a:r>
              <a:rPr lang="ru-RU" sz="1600" dirty="0"/>
              <a:t>Вспомогательная бюджетная прямая </a:t>
            </a:r>
            <a:r>
              <a:rPr lang="ru-RU" sz="1600" i="1" dirty="0"/>
              <a:t>K'L'</a:t>
            </a:r>
            <a:r>
              <a:rPr lang="ru-RU" sz="1600" dirty="0"/>
              <a:t>, параллельная </a:t>
            </a:r>
            <a:r>
              <a:rPr lang="ru-RU" sz="1600" i="1" dirty="0"/>
              <a:t>KL</a:t>
            </a:r>
            <a:r>
              <a:rPr lang="ru-RU" sz="1600" baseline="-25000" dirty="0"/>
              <a:t>1</a:t>
            </a:r>
            <a:r>
              <a:rPr lang="ru-RU" sz="1600" dirty="0"/>
              <a:t>, проводится не как касательная к прежней кривой безразличия </a:t>
            </a:r>
            <a:r>
              <a:rPr lang="ru-RU" sz="1600" i="1" dirty="0"/>
              <a:t>U</a:t>
            </a:r>
            <a:r>
              <a:rPr lang="ru-RU" sz="1600" baseline="-25000" dirty="0"/>
              <a:t>2</a:t>
            </a:r>
            <a:r>
              <a:rPr lang="ru-RU" sz="1600" i="1" dirty="0"/>
              <a:t>U</a:t>
            </a:r>
            <a:r>
              <a:rPr lang="ru-RU" sz="1600" baseline="-25000" dirty="0"/>
              <a:t>2</a:t>
            </a:r>
            <a:r>
              <a:rPr lang="ru-RU" sz="1600" dirty="0"/>
              <a:t>, а строго </a:t>
            </a:r>
            <a:r>
              <a:rPr lang="ru-RU" sz="1600" i="1" dirty="0"/>
              <a:t>через точку</a:t>
            </a:r>
            <a:r>
              <a:rPr lang="ru-RU" sz="1600" dirty="0"/>
              <a:t> </a:t>
            </a:r>
            <a:r>
              <a:rPr lang="ru-RU" sz="1600" i="1" dirty="0"/>
              <a:t>E</a:t>
            </a:r>
            <a:r>
              <a:rPr lang="ru-RU" sz="1600" baseline="-25000" dirty="0"/>
              <a:t>1</a:t>
            </a:r>
            <a:r>
              <a:rPr lang="ru-RU" sz="1600" dirty="0"/>
              <a:t>, соответствующую оптимальному набору товаров </a:t>
            </a:r>
            <a:r>
              <a:rPr lang="ru-RU" sz="1600" i="1" dirty="0"/>
              <a:t>X</a:t>
            </a:r>
            <a:r>
              <a:rPr lang="ru-RU" sz="1600" dirty="0"/>
              <a:t> и </a:t>
            </a:r>
            <a:r>
              <a:rPr lang="ru-RU" sz="1600" i="1" dirty="0"/>
              <a:t>Y</a:t>
            </a:r>
            <a:r>
              <a:rPr lang="ru-RU" sz="1600" dirty="0"/>
              <a:t> при прежнем соотношении цен. </a:t>
            </a:r>
          </a:p>
          <a:p>
            <a:pPr marL="0" indent="0">
              <a:buNone/>
              <a:defRPr/>
            </a:pPr>
            <a:r>
              <a:rPr lang="ru-RU" sz="1600" dirty="0"/>
              <a:t>Она является касательной к более высокой, чем </a:t>
            </a:r>
            <a:r>
              <a:rPr lang="ru-RU" sz="1600" i="1" dirty="0"/>
              <a:t>U</a:t>
            </a:r>
            <a:r>
              <a:rPr lang="ru-RU" sz="1600" baseline="-25000" dirty="0"/>
              <a:t>2</a:t>
            </a:r>
            <a:r>
              <a:rPr lang="ru-RU" sz="1600" i="1" dirty="0"/>
              <a:t>U</a:t>
            </a:r>
            <a:r>
              <a:rPr lang="ru-RU" sz="1600" baseline="-25000" dirty="0"/>
              <a:t>2</a:t>
            </a:r>
            <a:r>
              <a:rPr lang="ru-RU" sz="1600" dirty="0"/>
              <a:t> кривой безразличия </a:t>
            </a:r>
            <a:r>
              <a:rPr lang="ru-RU" sz="1600" i="1" dirty="0"/>
              <a:t>U</a:t>
            </a:r>
            <a:r>
              <a:rPr lang="ru-RU" sz="1600" baseline="-25000" dirty="0"/>
              <a:t>3</a:t>
            </a:r>
            <a:r>
              <a:rPr lang="ru-RU" sz="1600" i="1" dirty="0"/>
              <a:t>U</a:t>
            </a:r>
            <a:r>
              <a:rPr lang="ru-RU" sz="1600" baseline="-25000" dirty="0"/>
              <a:t>3</a:t>
            </a:r>
            <a:r>
              <a:rPr lang="ru-RU" sz="1600" dirty="0"/>
              <a:t>, что означает и возможность достигнуть более высокого уровня удовлетворения, чем при использовании модели </a:t>
            </a:r>
            <a:r>
              <a:rPr lang="ru-RU" sz="1600" dirty="0" err="1"/>
              <a:t>Хикса</a:t>
            </a:r>
            <a:r>
              <a:rPr lang="ru-RU" sz="1600" dirty="0"/>
              <a:t>. </a:t>
            </a:r>
          </a:p>
          <a:p>
            <a:pPr marL="0" indent="0">
              <a:buNone/>
              <a:defRPr/>
            </a:pPr>
            <a:r>
              <a:rPr lang="ru-RU" sz="1600" dirty="0"/>
              <a:t>Общий результат повышения цены товара </a:t>
            </a:r>
            <a:r>
              <a:rPr lang="ru-RU" sz="1600" i="1" dirty="0"/>
              <a:t>X</a:t>
            </a:r>
            <a:r>
              <a:rPr lang="ru-RU" sz="1600" dirty="0"/>
              <a:t> (</a:t>
            </a:r>
            <a:r>
              <a:rPr lang="ru-RU" sz="1600" i="1" dirty="0"/>
              <a:t>Х</a:t>
            </a:r>
            <a:r>
              <a:rPr lang="ru-RU" sz="1600" baseline="-25000" dirty="0"/>
              <a:t>1</a:t>
            </a:r>
            <a:r>
              <a:rPr lang="ru-RU" sz="1600" dirty="0"/>
              <a:t> - </a:t>
            </a:r>
            <a:r>
              <a:rPr lang="ru-RU" sz="1600" i="1" dirty="0"/>
              <a:t>Х</a:t>
            </a:r>
            <a:r>
              <a:rPr lang="ru-RU" sz="1600" baseline="-25000" dirty="0"/>
              <a:t>2</a:t>
            </a:r>
            <a:r>
              <a:rPr lang="ru-RU" sz="1600" dirty="0"/>
              <a:t>) разлагается на эффект замены (</a:t>
            </a:r>
            <a:r>
              <a:rPr lang="ru-RU" sz="1600" i="1" dirty="0"/>
              <a:t>Х</a:t>
            </a:r>
            <a:r>
              <a:rPr lang="ru-RU" sz="1600" baseline="-25000" dirty="0"/>
              <a:t>1</a:t>
            </a:r>
            <a:r>
              <a:rPr lang="ru-RU" sz="1600" dirty="0"/>
              <a:t> ≈ </a:t>
            </a:r>
            <a:r>
              <a:rPr lang="ru-RU" sz="1600" i="1" dirty="0"/>
              <a:t>Х</a:t>
            </a:r>
            <a:r>
              <a:rPr lang="ru-RU" sz="1600" baseline="-25000" dirty="0"/>
              <a:t>3</a:t>
            </a:r>
            <a:r>
              <a:rPr lang="ru-RU" sz="1600" dirty="0"/>
              <a:t>) и эффект дохода (</a:t>
            </a:r>
            <a:r>
              <a:rPr lang="ru-RU" sz="1600" i="1" dirty="0"/>
              <a:t>Х</a:t>
            </a:r>
            <a:r>
              <a:rPr lang="ru-RU" sz="1600" baseline="-25000" dirty="0"/>
              <a:t>3</a:t>
            </a:r>
            <a:r>
              <a:rPr lang="ru-RU" sz="1600" dirty="0"/>
              <a:t> - </a:t>
            </a:r>
            <a:r>
              <a:rPr lang="ru-RU" sz="1600" i="1" dirty="0"/>
              <a:t>Х</a:t>
            </a:r>
            <a:r>
              <a:rPr lang="ru-RU" sz="1600" baseline="-25000" dirty="0"/>
              <a:t>2</a:t>
            </a:r>
            <a:r>
              <a:rPr lang="ru-RU" sz="1600" dirty="0"/>
              <a:t>). </a:t>
            </a:r>
          </a:p>
          <a:p>
            <a:pPr marL="0" indent="0">
              <a:buNone/>
              <a:defRPr/>
            </a:pPr>
            <a:r>
              <a:rPr lang="ru-RU" sz="1600" dirty="0"/>
              <a:t>Важно: движение от </a:t>
            </a:r>
            <a:r>
              <a:rPr lang="ru-RU" sz="1600" i="1" dirty="0"/>
              <a:t>E</a:t>
            </a:r>
            <a:r>
              <a:rPr lang="ru-RU" sz="1600" baseline="-25000" dirty="0"/>
              <a:t>1</a:t>
            </a:r>
            <a:r>
              <a:rPr lang="ru-RU" sz="1600" dirty="0"/>
              <a:t> к </a:t>
            </a:r>
            <a:r>
              <a:rPr lang="ru-RU" sz="1600" i="1" dirty="0"/>
              <a:t>E</a:t>
            </a:r>
            <a:r>
              <a:rPr lang="ru-RU" sz="1600" baseline="-25000" dirty="0"/>
              <a:t>2</a:t>
            </a:r>
            <a:r>
              <a:rPr lang="ru-RU" sz="1600" dirty="0"/>
              <a:t>происходит </a:t>
            </a:r>
            <a:r>
              <a:rPr lang="ru-RU" sz="1600" i="1" dirty="0"/>
              <a:t>не вдоль кривой безразличия</a:t>
            </a:r>
            <a:r>
              <a:rPr lang="ru-RU" sz="1600" dirty="0"/>
              <a:t>, а </a:t>
            </a:r>
            <a:r>
              <a:rPr lang="ru-RU" sz="1600" i="1" dirty="0"/>
              <a:t>вдоль вспомогательной бюджетной прямой K'L</a:t>
            </a:r>
            <a:endParaRPr lang="ru-RU" sz="16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A52F92E-4495-447B-96FC-6E53440BC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13" y="1268760"/>
            <a:ext cx="4149241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38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79FB33D7-1AA0-4A13-A990-17BB9EA38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609600"/>
            <a:ext cx="4369770" cy="9924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Основатели теории предельной полезности</a:t>
            </a:r>
          </a:p>
        </p:txBody>
      </p:sp>
      <p:sp>
        <p:nvSpPr>
          <p:cNvPr id="7171" name="Содержимое 2">
            <a:extLst>
              <a:ext uri="{FF2B5EF4-FFF2-40B4-BE49-F238E27FC236}">
                <a16:creationId xmlns:a16="http://schemas.microsoft.com/office/drawing/2014/main" id="{AABC2721-2293-4D97-ACD7-E77A64D65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602067"/>
            <a:ext cx="3511405" cy="492327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1300" dirty="0"/>
              <a:t>	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400" dirty="0">
                <a:solidFill>
                  <a:srgbClr val="FF0000"/>
                </a:solidFill>
              </a:rPr>
              <a:t>К. </a:t>
            </a:r>
            <a:r>
              <a:rPr lang="ru-RU" altLang="ru-RU" sz="2400" dirty="0" err="1">
                <a:solidFill>
                  <a:srgbClr val="FF0000"/>
                </a:solidFill>
              </a:rPr>
              <a:t>Менгер</a:t>
            </a:r>
            <a:r>
              <a:rPr lang="ru-RU" altLang="ru-RU" sz="2400" dirty="0">
                <a:solidFill>
                  <a:srgbClr val="FF0000"/>
                </a:solidFill>
              </a:rPr>
              <a:t> </a:t>
            </a:r>
            <a:r>
              <a:rPr lang="ru-RU" altLang="ru-RU" sz="2400" dirty="0"/>
              <a:t>(1840-1921)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400" dirty="0"/>
              <a:t>Основания политической экономии, 1923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ru-RU" altLang="ru-RU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400" dirty="0">
                <a:solidFill>
                  <a:srgbClr val="FF0000"/>
                </a:solidFill>
              </a:rPr>
              <a:t>Л. Вальрас  </a:t>
            </a:r>
            <a:r>
              <a:rPr lang="ru-RU" altLang="ru-RU" sz="2400" dirty="0"/>
              <a:t>(1834-1910)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400" dirty="0"/>
              <a:t>Элементы чистой экономики, 1874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2400" dirty="0"/>
              <a:t>	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2400" dirty="0">
                <a:solidFill>
                  <a:srgbClr val="FF0000"/>
                </a:solidFill>
              </a:rPr>
              <a:t>У. </a:t>
            </a:r>
            <a:r>
              <a:rPr lang="ru-RU" altLang="ru-RU" sz="2400" dirty="0" err="1">
                <a:solidFill>
                  <a:srgbClr val="FF0000"/>
                </a:solidFill>
              </a:rPr>
              <a:t>Джевонс</a:t>
            </a:r>
            <a:r>
              <a:rPr lang="ru-RU" altLang="ru-RU" sz="2400" dirty="0">
                <a:solidFill>
                  <a:srgbClr val="FF0000"/>
                </a:solidFill>
              </a:rPr>
              <a:t>  </a:t>
            </a:r>
            <a:r>
              <a:rPr lang="ru-RU" altLang="ru-RU" sz="2400" dirty="0"/>
              <a:t>(1835-1882)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2400" dirty="0"/>
              <a:t>Теория политической экономии, 1871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1300" dirty="0"/>
              <a:t>	</a:t>
            </a:r>
          </a:p>
        </p:txBody>
      </p:sp>
      <p:pic>
        <p:nvPicPr>
          <p:cNvPr id="7174" name="Рисунок 5" descr="Walrass.jpg">
            <a:extLst>
              <a:ext uri="{FF2B5EF4-FFF2-40B4-BE49-F238E27FC236}">
                <a16:creationId xmlns:a16="http://schemas.microsoft.com/office/drawing/2014/main" id="{A0A27403-62D6-43CE-98E8-63F891C38D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135"/>
          <a:stretch/>
        </p:blipFill>
        <p:spPr bwMode="auto">
          <a:xfrm>
            <a:off x="4803681" y="2806240"/>
            <a:ext cx="1842716" cy="2456953"/>
          </a:xfrm>
          <a:custGeom>
            <a:avLst/>
            <a:gdLst/>
            <a:ahLst/>
            <a:cxnLst/>
            <a:rect l="l" t="t" r="r" b="b"/>
            <a:pathLst>
              <a:path w="2851962" h="2851962">
                <a:moveTo>
                  <a:pt x="1425981" y="0"/>
                </a:moveTo>
                <a:cubicBezTo>
                  <a:pt x="2213529" y="0"/>
                  <a:pt x="2851962" y="638433"/>
                  <a:pt x="2851962" y="1425981"/>
                </a:cubicBezTo>
                <a:cubicBezTo>
                  <a:pt x="2851962" y="2213529"/>
                  <a:pt x="2213529" y="2851962"/>
                  <a:pt x="1425981" y="2851962"/>
                </a:cubicBezTo>
                <a:cubicBezTo>
                  <a:pt x="638433" y="2851962"/>
                  <a:pt x="0" y="2213529"/>
                  <a:pt x="0" y="1425981"/>
                </a:cubicBezTo>
                <a:cubicBezTo>
                  <a:pt x="0" y="638433"/>
                  <a:pt x="638433" y="0"/>
                  <a:pt x="142598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4" descr="CarlMenger.png">
            <a:extLst>
              <a:ext uri="{FF2B5EF4-FFF2-40B4-BE49-F238E27FC236}">
                <a16:creationId xmlns:a16="http://schemas.microsoft.com/office/drawing/2014/main" id="{1B07AEFF-3713-4E8C-AD94-454149C5B8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1" r="-2" b="18164"/>
          <a:stretch/>
        </p:blipFill>
        <p:spPr bwMode="auto">
          <a:xfrm>
            <a:off x="6156176" y="0"/>
            <a:ext cx="3099565" cy="3445946"/>
          </a:xfrm>
          <a:custGeom>
            <a:avLst/>
            <a:gdLst/>
            <a:ahLst/>
            <a:cxnLst/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3" descr="jevons_1_s.jpg">
            <a:extLst>
              <a:ext uri="{FF2B5EF4-FFF2-40B4-BE49-F238E27FC236}">
                <a16:creationId xmlns:a16="http://schemas.microsoft.com/office/drawing/2014/main" id="{1931A423-AC38-49FE-9CBC-BCBD1C239D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5" r="-1" b="-1"/>
          <a:stretch/>
        </p:blipFill>
        <p:spPr bwMode="auto">
          <a:xfrm>
            <a:off x="6666099" y="4144246"/>
            <a:ext cx="2477225" cy="2717299"/>
          </a:xfrm>
          <a:custGeom>
            <a:avLst/>
            <a:gdLst/>
            <a:ahLst/>
            <a:cxnLst/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E13A7477-B646-4A01-B663-0704CB3EA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Элементы анализа характеристик (подход Ланкастера) и другие современные теории потребительского поведения. 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000" dirty="0"/>
              <a:t>Подход Ланкастера основан на предпосылках:</a:t>
            </a:r>
            <a:endParaRPr lang="en-US" sz="2000" dirty="0"/>
          </a:p>
          <a:p>
            <a:pPr marL="0" indent="0">
              <a:buNone/>
            </a:pPr>
            <a:endParaRPr lang="ru-RU" sz="2000" dirty="0"/>
          </a:p>
          <a:p>
            <a:r>
              <a:rPr lang="ru-RU" sz="2000" dirty="0"/>
              <a:t>предпочтения потребителя по отношению к потребительским характеристикам продукции устойчивы</a:t>
            </a:r>
            <a:endParaRPr lang="en-US" sz="2000" dirty="0"/>
          </a:p>
          <a:p>
            <a:r>
              <a:rPr lang="ru-RU" sz="2000" dirty="0"/>
              <a:t>потребительские характеристики являются для покупателя благом</a:t>
            </a:r>
            <a:endParaRPr lang="en-US" sz="2000" dirty="0"/>
          </a:p>
          <a:p>
            <a:r>
              <a:rPr lang="ru-RU" sz="2000" dirty="0"/>
              <a:t>большая интенсивность потребительской характеристики продукции предпочтительнее меньшей</a:t>
            </a:r>
            <a:endParaRPr lang="en-US" sz="2000" dirty="0"/>
          </a:p>
          <a:p>
            <a:r>
              <a:rPr lang="ru-RU" sz="2000" dirty="0"/>
              <a:t>для потребительских характеристик действует закон убывающей предельной полезности</a:t>
            </a:r>
            <a:endParaRPr lang="en-US" sz="2000" dirty="0"/>
          </a:p>
          <a:p>
            <a:r>
              <a:rPr lang="ru-RU" sz="2000" dirty="0"/>
              <a:t>потребитель в состоянии оценить интенсивность потребительских характеристик, воплощенных в продукции, и измерить их полезность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641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E13A7477-B646-4A01-B663-0704CB3EA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Модель Ланкастера. </a:t>
            </a:r>
          </a:p>
          <a:p>
            <a:pPr marL="0" indent="0">
              <a:buNone/>
            </a:pPr>
            <a:r>
              <a:rPr lang="ru-RU" sz="2400" dirty="0"/>
              <a:t>Последствия входа на рынок товара B: </a:t>
            </a:r>
          </a:p>
          <a:p>
            <a:pPr marL="0" indent="0">
              <a:buNone/>
            </a:pPr>
            <a:r>
              <a:rPr lang="ru-RU" sz="2400" dirty="0"/>
              <a:t>а) ситуация до входа; б) ситуация после входа. </a:t>
            </a:r>
            <a:r>
              <a:rPr lang="ru-RU" dirty="0"/>
              <a:t> 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Изображение выглядит как текст, кар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6DD84A1-B27C-4875-A118-30218BB24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7056784" cy="370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57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Содержимое 2">
            <a:extLst>
              <a:ext uri="{FF2B5EF4-FFF2-40B4-BE49-F238E27FC236}">
                <a16:creationId xmlns:a16="http://schemas.microsoft.com/office/drawing/2014/main" id="{7485ACE2-B51B-6B4C-9E4B-E8E3F9028E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911725"/>
          </a:xfrm>
        </p:spPr>
        <p:txBody>
          <a:bodyPr/>
          <a:lstStyle/>
          <a:p>
            <a:pPr marL="0" indent="0" eaLnBrk="1" hangingPunct="1">
              <a:buFont typeface="Wingdings 2" pitchFamily="2" charset="2"/>
              <a:buNone/>
            </a:pPr>
            <a:endParaRPr lang="ru-RU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 2" pitchFamily="2" charset="2"/>
              <a:buNone/>
            </a:pPr>
            <a:r>
              <a:rPr lang="ru-RU" altLang="ru-RU" sz="3200">
                <a:solidFill>
                  <a:srgbClr val="FF0000"/>
                </a:solidFill>
                <a:cs typeface="Times New Roman" panose="02020603050405020304" pitchFamily="18" charset="0"/>
              </a:rPr>
              <a:t>Благодарю за внимание!</a:t>
            </a:r>
          </a:p>
          <a:p>
            <a:pPr marL="0" indent="0" eaLnBrk="1" hangingPunct="1">
              <a:buFont typeface="Wingdings 2" pitchFamily="2" charset="2"/>
              <a:buNone/>
            </a:pPr>
            <a:endParaRPr lang="ru-RU" altLang="ru-RU" sz="3200"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 2" pitchFamily="2" charset="2"/>
              <a:buNone/>
            </a:pPr>
            <a:r>
              <a:rPr lang="ru-RU" altLang="ru-RU" sz="3200">
                <a:cs typeface="Times New Roman" panose="02020603050405020304" pitchFamily="18" charset="0"/>
              </a:rPr>
              <a:t>Все презентации на сайте: </a:t>
            </a:r>
          </a:p>
          <a:p>
            <a:pPr marL="0" indent="0" eaLnBrk="1" hangingPunct="1">
              <a:buFont typeface="Wingdings 2" pitchFamily="2" charset="2"/>
              <a:buNone/>
            </a:pPr>
            <a:r>
              <a:rPr lang="en-US" altLang="ru-RU" sz="3200">
                <a:solidFill>
                  <a:srgbClr val="FF0000"/>
                </a:solidFill>
                <a:cs typeface="Times New Roman" panose="02020603050405020304" pitchFamily="18" charset="0"/>
              </a:rPr>
              <a:t>www.sazanova.org</a:t>
            </a:r>
            <a:endParaRPr lang="ru-RU" altLang="ru-RU" sz="320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 2" pitchFamily="2" charset="2"/>
              <a:buNone/>
            </a:pPr>
            <a:endParaRPr lang="ru-RU" altLang="ru-RU" sz="3200"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 2" pitchFamily="2" charset="2"/>
              <a:buNone/>
            </a:pPr>
            <a:endParaRPr lang="ru-RU" altLang="ru-RU" sz="320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011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4BB0833-2E3D-054A-BB81-AC8AF3514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003232" cy="597666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ru-RU" sz="2400" b="1" dirty="0">
                <a:solidFill>
                  <a:srgbClr val="FF0000"/>
                </a:solidFill>
              </a:rPr>
              <a:t>Что лежит в основе стоимости? </a:t>
            </a:r>
            <a:endParaRPr lang="ru-RU" sz="2400" b="1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sz="2400" dirty="0">
                <a:solidFill>
                  <a:srgbClr val="FFFFFF"/>
                </a:solidFill>
              </a:rPr>
              <a:t>Парадокс воды и алмазов.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ru-RU" sz="24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sz="2400" b="1" dirty="0">
                <a:solidFill>
                  <a:srgbClr val="FF0000"/>
                </a:solidFill>
              </a:rPr>
              <a:t>Полезность: </a:t>
            </a:r>
            <a:r>
              <a:rPr lang="ru-RU" sz="2400" dirty="0">
                <a:solidFill>
                  <a:srgbClr val="FFFFFF"/>
                </a:solidFill>
              </a:rPr>
              <a:t>натурализм  </a:t>
            </a:r>
            <a:r>
              <a:rPr lang="en-US" sz="2400" dirty="0">
                <a:solidFill>
                  <a:srgbClr val="FFFFFF"/>
                </a:solidFill>
              </a:rPr>
              <a:t>vs</a:t>
            </a:r>
            <a:r>
              <a:rPr lang="ru-RU" sz="2400" dirty="0">
                <a:solidFill>
                  <a:srgbClr val="FFFFFF"/>
                </a:solidFill>
              </a:rPr>
              <a:t> гедонизм.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ru-RU" sz="24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sz="2400" b="1" dirty="0">
                <a:solidFill>
                  <a:srgbClr val="FF0000"/>
                </a:solidFill>
              </a:rPr>
              <a:t>У. </a:t>
            </a:r>
            <a:r>
              <a:rPr lang="ru-RU" sz="2400" b="1" dirty="0" err="1">
                <a:solidFill>
                  <a:srgbClr val="FF0000"/>
                </a:solidFill>
              </a:rPr>
              <a:t>Джевонс</a:t>
            </a:r>
            <a:r>
              <a:rPr lang="ru-RU" sz="2400" b="1" dirty="0">
                <a:solidFill>
                  <a:srgbClr val="FF0000"/>
                </a:solidFill>
              </a:rPr>
              <a:t>: </a:t>
            </a:r>
            <a:r>
              <a:rPr lang="ru-RU" sz="2400" dirty="0">
                <a:solidFill>
                  <a:srgbClr val="FFFFFF"/>
                </a:solidFill>
              </a:rPr>
              <a:t>полезно все то, что позволяет достичь удовольствия или избежать страдания; полезность определяется только субъективно.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ru-RU" sz="2400" b="1" dirty="0">
              <a:solidFill>
                <a:srgbClr val="FFFFFF"/>
              </a:solidFill>
            </a:endParaRPr>
          </a:p>
          <a:p>
            <a:pPr marL="6350" indent="-6350">
              <a:lnSpc>
                <a:spcPct val="90000"/>
              </a:lnSpc>
              <a:buNone/>
              <a:defRPr/>
            </a:pPr>
            <a:r>
              <a:rPr lang="ru-RU" sz="2400" b="1" dirty="0">
                <a:solidFill>
                  <a:srgbClr val="FF0000"/>
                </a:solidFill>
              </a:rPr>
              <a:t>Полезность блага </a:t>
            </a:r>
            <a:r>
              <a:rPr lang="ru-RU" sz="2400" dirty="0">
                <a:solidFill>
                  <a:srgbClr val="FFFFFF"/>
                </a:solidFill>
              </a:rPr>
              <a:t>(</a:t>
            </a:r>
            <a:r>
              <a:rPr lang="en-US" sz="2400" dirty="0">
                <a:solidFill>
                  <a:srgbClr val="FFFFFF"/>
                </a:solidFill>
              </a:rPr>
              <a:t>U</a:t>
            </a:r>
            <a:r>
              <a:rPr lang="ru-RU" sz="2400" dirty="0">
                <a:solidFill>
                  <a:srgbClr val="FFFFFF"/>
                </a:solidFill>
              </a:rPr>
              <a:t>) – способность блага удовлетворять какую-либо потребность человека.</a:t>
            </a:r>
          </a:p>
          <a:p>
            <a:pPr marL="6350" indent="-6350">
              <a:lnSpc>
                <a:spcPct val="90000"/>
              </a:lnSpc>
              <a:buNone/>
              <a:defRPr/>
            </a:pPr>
            <a:r>
              <a:rPr lang="ru-RU" sz="2400" b="1" dirty="0">
                <a:solidFill>
                  <a:srgbClr val="FF0000"/>
                </a:solidFill>
              </a:rPr>
              <a:t>Общая полезность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(TU)</a:t>
            </a:r>
            <a:r>
              <a:rPr lang="ru-RU" sz="2400" dirty="0">
                <a:solidFill>
                  <a:srgbClr val="FFFFFF"/>
                </a:solidFill>
              </a:rPr>
              <a:t> – полезность всех единиц блага</a:t>
            </a:r>
            <a:r>
              <a:rPr lang="en-US" sz="2400" dirty="0">
                <a:solidFill>
                  <a:srgbClr val="FFFFFF"/>
                </a:solidFill>
              </a:rPr>
              <a:t> Q</a:t>
            </a:r>
            <a:endParaRPr lang="ru-RU" sz="2400" dirty="0">
              <a:solidFill>
                <a:srgbClr val="FFFFFF"/>
              </a:solidFill>
            </a:endParaRPr>
          </a:p>
          <a:p>
            <a:pPr marL="6350" indent="-6350">
              <a:lnSpc>
                <a:spcPct val="90000"/>
              </a:lnSpc>
              <a:buNone/>
              <a:defRPr/>
            </a:pPr>
            <a:r>
              <a:rPr lang="ru-RU" sz="2400" b="1" dirty="0">
                <a:solidFill>
                  <a:srgbClr val="FF0000"/>
                </a:solidFill>
              </a:rPr>
              <a:t>Предельная полезность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(MU)</a:t>
            </a:r>
            <a:r>
              <a:rPr lang="ru-RU" sz="2400" dirty="0">
                <a:solidFill>
                  <a:srgbClr val="FFFFFF"/>
                </a:solidFill>
              </a:rPr>
              <a:t> – полезность каждой дополнительной единицы блага</a:t>
            </a:r>
            <a:endParaRPr lang="ru-RU" sz="2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4BB0833-2E3D-054A-BB81-AC8AF3514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91264" cy="597666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ru-RU" sz="2800" b="1" dirty="0">
                <a:solidFill>
                  <a:srgbClr val="FF0000"/>
                </a:solidFill>
              </a:rPr>
              <a:t>Рациональное поведение потребителя (аксиоматика):</a:t>
            </a:r>
            <a:endParaRPr lang="ru-RU" sz="24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400" b="1" i="1" dirty="0">
                <a:solidFill>
                  <a:srgbClr val="FF0000"/>
                </a:solidFill>
              </a:rPr>
              <a:t>аксиома полной (совершенной) упорядоченности предпочтений потребителя: </a:t>
            </a:r>
            <a:r>
              <a:rPr lang="ru-RU" sz="2400" dirty="0">
                <a:solidFill>
                  <a:srgbClr val="FFFFFF"/>
                </a:solidFill>
              </a:rPr>
              <a:t>только одно из трех умозаключений: А лучше Б, А хуже Б, А безразлично Б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400" b="1" i="1" dirty="0">
                <a:solidFill>
                  <a:srgbClr val="FF0000"/>
                </a:solidFill>
              </a:rPr>
              <a:t>аксиома </a:t>
            </a:r>
            <a:r>
              <a:rPr lang="ru-RU" sz="2400" b="1" i="1" dirty="0" err="1">
                <a:solidFill>
                  <a:srgbClr val="FF0000"/>
                </a:solidFill>
              </a:rPr>
              <a:t>рефлексивности</a:t>
            </a:r>
            <a:r>
              <a:rPr lang="ru-RU" sz="2400" b="1" dirty="0">
                <a:solidFill>
                  <a:srgbClr val="FF0000"/>
                </a:solidFill>
              </a:rPr>
              <a:t>:</a:t>
            </a:r>
            <a:r>
              <a:rPr lang="ru-RU" sz="2400" b="1" dirty="0">
                <a:solidFill>
                  <a:srgbClr val="FFFFFF"/>
                </a:solidFill>
              </a:rPr>
              <a:t> </a:t>
            </a:r>
            <a:r>
              <a:rPr lang="ru-RU" sz="2400" dirty="0">
                <a:solidFill>
                  <a:srgbClr val="FFFFFF"/>
                </a:solidFill>
              </a:rPr>
              <a:t>каждый набор благ не хуже самого себя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400" b="1" i="1" dirty="0">
                <a:solidFill>
                  <a:srgbClr val="FF0000"/>
                </a:solidFill>
              </a:rPr>
              <a:t>аксиома независимости потребителя: </a:t>
            </a:r>
            <a:r>
              <a:rPr lang="ru-RU" sz="2400" i="1" dirty="0"/>
              <a:t>удовлетворенность потребителя зависит только от количества потребляемого им блага и не зависит от поведения (потребления) других людей</a:t>
            </a:r>
            <a:endParaRPr lang="ru-RU" sz="2400" i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400" b="1" i="1" dirty="0">
                <a:solidFill>
                  <a:srgbClr val="FF0000"/>
                </a:solidFill>
              </a:rPr>
              <a:t>аксиома транзитивности</a:t>
            </a:r>
            <a:r>
              <a:rPr lang="ru-RU" sz="2400" b="1" i="1" dirty="0">
                <a:solidFill>
                  <a:srgbClr val="FFFFFF"/>
                </a:solidFill>
              </a:rPr>
              <a:t> </a:t>
            </a:r>
            <a:r>
              <a:rPr lang="ru-RU" sz="2400" b="1" i="1" dirty="0">
                <a:solidFill>
                  <a:srgbClr val="FF0000"/>
                </a:solidFill>
              </a:rPr>
              <a:t>предпочтений потребителя:</a:t>
            </a:r>
            <a:r>
              <a:rPr lang="ru-RU" sz="2400" b="1" i="1" dirty="0">
                <a:solidFill>
                  <a:srgbClr val="FFFFFF"/>
                </a:solidFill>
              </a:rPr>
              <a:t> </a:t>
            </a:r>
            <a:r>
              <a:rPr lang="ru-RU" sz="2400" dirty="0">
                <a:solidFill>
                  <a:srgbClr val="FFFFFF"/>
                </a:solidFill>
              </a:rPr>
              <a:t>если А </a:t>
            </a:r>
            <a:r>
              <a:rPr lang="ru-RU" sz="2400" b="1" dirty="0">
                <a:solidFill>
                  <a:srgbClr val="FFFFFF"/>
                </a:solidFill>
              </a:rPr>
              <a:t>лучше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ru-RU" sz="2400" dirty="0">
                <a:solidFill>
                  <a:srgbClr val="FFFFFF"/>
                </a:solidFill>
              </a:rPr>
              <a:t>Б, а Б лучше В, то всегда А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ru-RU" sz="2400" b="1" dirty="0">
                <a:solidFill>
                  <a:srgbClr val="FFFFFF"/>
                </a:solidFill>
              </a:rPr>
              <a:t>лучше</a:t>
            </a:r>
            <a:r>
              <a:rPr lang="ru-RU" sz="2400" dirty="0">
                <a:solidFill>
                  <a:srgbClr val="FFFFFF"/>
                </a:solidFill>
              </a:rPr>
              <a:t> В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400" b="1" i="1" dirty="0">
                <a:solidFill>
                  <a:srgbClr val="FF0000"/>
                </a:solidFill>
              </a:rPr>
              <a:t>аксиома о </a:t>
            </a:r>
            <a:r>
              <a:rPr lang="ru-RU" sz="2400" b="1" i="1" dirty="0" err="1">
                <a:solidFill>
                  <a:srgbClr val="FF0000"/>
                </a:solidFill>
              </a:rPr>
              <a:t>ненасыщаемости</a:t>
            </a:r>
            <a:r>
              <a:rPr lang="ru-RU" sz="2400" b="1" i="1" dirty="0">
                <a:solidFill>
                  <a:srgbClr val="FF0000"/>
                </a:solidFill>
              </a:rPr>
              <a:t> потребностей:</a:t>
            </a:r>
            <a:r>
              <a:rPr lang="ru-RU" sz="2400" dirty="0">
                <a:solidFill>
                  <a:srgbClr val="FFFFFF"/>
                </a:solidFill>
              </a:rPr>
              <a:t> «больше – лучше, чем меньше»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400" b="1" i="1" dirty="0">
                <a:solidFill>
                  <a:srgbClr val="FF0000"/>
                </a:solidFill>
              </a:rPr>
              <a:t>а</a:t>
            </a:r>
            <a:r>
              <a:rPr lang="ru-RU" sz="2400" b="1" i="1">
                <a:solidFill>
                  <a:srgbClr val="FF0000"/>
                </a:solidFill>
              </a:rPr>
              <a:t>ксиома </a:t>
            </a:r>
            <a:r>
              <a:rPr lang="ru-RU" sz="2400" b="1" i="1" dirty="0">
                <a:solidFill>
                  <a:srgbClr val="FF0000"/>
                </a:solidFill>
              </a:rPr>
              <a:t>о непрерывности предпочтений:</a:t>
            </a:r>
            <a:r>
              <a:rPr lang="ru-RU" sz="2400" dirty="0">
                <a:solidFill>
                  <a:srgbClr val="FFFFFF"/>
                </a:solidFill>
              </a:rPr>
              <a:t> если набор А лучше набора В, то наборы, близкие к А всегда лучше, чем В</a:t>
            </a:r>
          </a:p>
          <a:p>
            <a:pPr marL="0" indent="0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021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>
            <a:extLst>
              <a:ext uri="{FF2B5EF4-FFF2-40B4-BE49-F238E27FC236}">
                <a16:creationId xmlns:a16="http://schemas.microsoft.com/office/drawing/2014/main" id="{EA870717-353D-4A08-918D-94AC9B33A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626260"/>
            <a:ext cx="3511650" cy="5971092"/>
          </a:xfrm>
        </p:spPr>
        <p:txBody>
          <a:bodyPr>
            <a:normAutofit lnSpcReduction="10000"/>
          </a:bodyPr>
          <a:lstStyle/>
          <a:p>
            <a:pPr marL="6350" indent="-635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ru-RU" sz="2000" b="1" dirty="0">
                <a:solidFill>
                  <a:srgbClr val="FF0000"/>
                </a:solidFill>
              </a:rPr>
              <a:t>Функция убывающей предельной полезности.</a:t>
            </a:r>
            <a:endParaRPr lang="en-US" sz="2000" dirty="0">
              <a:solidFill>
                <a:srgbClr val="FF0000"/>
              </a:solidFill>
            </a:endParaRPr>
          </a:p>
          <a:p>
            <a:pPr marL="6350" indent="-635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ru-RU" sz="2000" b="1" dirty="0">
                <a:solidFill>
                  <a:srgbClr val="FF0000"/>
                </a:solidFill>
              </a:rPr>
              <a:t>Закон убывающей предельной полезности</a:t>
            </a:r>
            <a:r>
              <a:rPr lang="ru-RU" sz="2000" dirty="0">
                <a:solidFill>
                  <a:srgbClr val="FF0000"/>
                </a:solidFill>
              </a:rPr>
              <a:t>: </a:t>
            </a:r>
          </a:p>
          <a:p>
            <a:pPr marL="6350" indent="-635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ru-RU" sz="2000" dirty="0"/>
              <a:t>с ростом количества потребляемого блага общая полезность растет, а полезность каждой дополнительной единицы блага снижается. </a:t>
            </a:r>
          </a:p>
          <a:p>
            <a:pPr marL="6350" indent="-635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ru-RU" sz="2000" dirty="0"/>
              <a:t>Оценка полезности: </a:t>
            </a:r>
            <a:r>
              <a:rPr lang="ru-RU" sz="2000" b="1" dirty="0" err="1">
                <a:solidFill>
                  <a:srgbClr val="FF0000"/>
                </a:solidFill>
              </a:rPr>
              <a:t>кардинализм</a:t>
            </a:r>
            <a:r>
              <a:rPr lang="ru-RU" sz="2000" b="1" dirty="0">
                <a:solidFill>
                  <a:srgbClr val="FF0000"/>
                </a:solidFill>
              </a:rPr>
              <a:t> и </a:t>
            </a:r>
            <a:r>
              <a:rPr lang="ru-RU" sz="2000" b="1" dirty="0" err="1">
                <a:solidFill>
                  <a:srgbClr val="FF0000"/>
                </a:solidFill>
              </a:rPr>
              <a:t>ординализм</a:t>
            </a:r>
            <a:r>
              <a:rPr lang="ru-RU" sz="2000" b="1" dirty="0">
                <a:solidFill>
                  <a:srgbClr val="FF0000"/>
                </a:solidFill>
              </a:rPr>
              <a:t>.</a:t>
            </a:r>
            <a:r>
              <a:rPr lang="ru-RU" sz="2000" b="1" dirty="0"/>
              <a:t> </a:t>
            </a:r>
            <a:r>
              <a:rPr lang="ru-RU" sz="2000" dirty="0"/>
              <a:t>Считать или ранжировать?</a:t>
            </a:r>
          </a:p>
          <a:p>
            <a:pPr marL="6350" indent="-635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ru-RU" sz="2000" dirty="0"/>
          </a:p>
          <a:p>
            <a:pPr marL="6350" indent="-635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ru-RU" sz="2000" b="1" dirty="0">
                <a:solidFill>
                  <a:srgbClr val="FF0000"/>
                </a:solidFill>
              </a:rPr>
              <a:t>Основатели </a:t>
            </a:r>
            <a:r>
              <a:rPr lang="ru-RU" sz="2000" b="1" dirty="0" err="1">
                <a:solidFill>
                  <a:srgbClr val="FF0000"/>
                </a:solidFill>
              </a:rPr>
              <a:t>ординализма</a:t>
            </a:r>
            <a:r>
              <a:rPr lang="ru-RU" sz="2000" b="1" dirty="0">
                <a:solidFill>
                  <a:srgbClr val="FF0000"/>
                </a:solidFill>
              </a:rPr>
              <a:t>: </a:t>
            </a:r>
          </a:p>
          <a:p>
            <a:pPr marL="6350" indent="-635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ru-RU" sz="2000" dirty="0"/>
              <a:t>Ф. </a:t>
            </a:r>
            <a:r>
              <a:rPr lang="ru-RU" sz="2000" dirty="0" err="1"/>
              <a:t>Эджуорт</a:t>
            </a:r>
            <a:r>
              <a:rPr lang="ru-RU" sz="2000" dirty="0"/>
              <a:t> (1845-1926),</a:t>
            </a:r>
            <a:r>
              <a:rPr lang="en-US" sz="2000" dirty="0"/>
              <a:t> </a:t>
            </a:r>
            <a:r>
              <a:rPr lang="ru-RU" sz="2000" dirty="0"/>
              <a:t>Великобритания; В. Парето (1848-1923), Италия-Швейцария; И. Фишер (1867-1947), США.</a:t>
            </a:r>
            <a:endParaRPr lang="ru-RU" sz="1300" dirty="0"/>
          </a:p>
        </p:txBody>
      </p:sp>
      <p:pic>
        <p:nvPicPr>
          <p:cNvPr id="9220" name="Рисунок 3" descr="image040.jpg">
            <a:extLst>
              <a:ext uri="{FF2B5EF4-FFF2-40B4-BE49-F238E27FC236}">
                <a16:creationId xmlns:a16="http://schemas.microsoft.com/office/drawing/2014/main" id="{8290BC5D-6443-4007-91F5-BB3A27205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6531" y="904214"/>
            <a:ext cx="3903269" cy="2145505"/>
          </a:xfrm>
          <a:prstGeom prst="roundRect">
            <a:avLst>
              <a:gd name="adj" fmla="val 5453"/>
            </a:avLst>
          </a:prstGeom>
          <a:noFill/>
          <a:ln w="50800" cap="sq" cmpd="dbl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1796BB-8CE6-42A9-AAE1-E2DF4860B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452" y="4346576"/>
            <a:ext cx="3347425" cy="1229430"/>
          </a:xfrm>
          <a:prstGeom prst="roundRect">
            <a:avLst>
              <a:gd name="adj" fmla="val 5453"/>
            </a:avLst>
          </a:prstGeom>
          <a:ln w="50800" cap="sq" cmpd="dbl">
            <a:noFill/>
            <a:miter lim="800000"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>
            <a:extLst>
              <a:ext uri="{FF2B5EF4-FFF2-40B4-BE49-F238E27FC236}">
                <a16:creationId xmlns:a16="http://schemas.microsoft.com/office/drawing/2014/main" id="{1B764F35-23E0-45D3-A761-48C23E823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04655"/>
          </a:xfrm>
        </p:spPr>
        <p:txBody>
          <a:bodyPr>
            <a:normAutofit/>
          </a:bodyPr>
          <a:lstStyle/>
          <a:p>
            <a:pPr marL="0" indent="0" algn="just">
              <a:buFont typeface="Wingdings 2" panose="05020102010507070707" pitchFamily="18" charset="2"/>
              <a:buNone/>
            </a:pPr>
            <a:r>
              <a:rPr lang="ru-RU" altLang="ru-RU" sz="2000" b="1" dirty="0">
                <a:solidFill>
                  <a:srgbClr val="FF0000"/>
                </a:solidFill>
              </a:rPr>
              <a:t>Потребительский выбор - </a:t>
            </a:r>
            <a:r>
              <a:rPr lang="ru-RU" altLang="ru-RU" sz="2000" dirty="0"/>
              <a:t>выбор, максимизирующий функцию полезности рационального потребителя в условиях ограниченности денежного дохода. </a:t>
            </a:r>
          </a:p>
          <a:p>
            <a:pPr marL="0" indent="0" algn="just">
              <a:buFont typeface="Wingdings 2" panose="05020102010507070707" pitchFamily="18" charset="2"/>
              <a:buNone/>
            </a:pPr>
            <a:r>
              <a:rPr lang="ru-RU" altLang="ru-RU" sz="2000" b="1" dirty="0">
                <a:solidFill>
                  <a:srgbClr val="FF0000"/>
                </a:solidFill>
              </a:rPr>
              <a:t>Функция полезности </a:t>
            </a:r>
            <a:r>
              <a:rPr lang="ru-RU" altLang="ru-RU" sz="2000" b="1" dirty="0" err="1">
                <a:solidFill>
                  <a:srgbClr val="FF0000"/>
                </a:solidFill>
              </a:rPr>
              <a:t>максимизируется</a:t>
            </a:r>
            <a:r>
              <a:rPr lang="ru-RU" altLang="ru-RU" sz="2000" b="1" dirty="0">
                <a:solidFill>
                  <a:srgbClr val="FF0000"/>
                </a:solidFill>
              </a:rPr>
              <a:t>: </a:t>
            </a:r>
            <a:r>
              <a:rPr lang="ru-RU" altLang="ru-RU" sz="2000" dirty="0"/>
              <a:t>если</a:t>
            </a:r>
            <a:r>
              <a:rPr lang="ru-RU" altLang="ru-RU" sz="2000" b="1" dirty="0">
                <a:solidFill>
                  <a:srgbClr val="FF0000"/>
                </a:solidFill>
              </a:rPr>
              <a:t> </a:t>
            </a:r>
            <a:r>
              <a:rPr lang="ru-RU" altLang="ru-RU" sz="2000" dirty="0"/>
              <a:t>каждая денежная единица, затраченная на приобретение </a:t>
            </a:r>
            <a:r>
              <a:rPr lang="en-US" altLang="ru-RU" sz="2000" dirty="0" err="1"/>
              <a:t>i</a:t>
            </a:r>
            <a:r>
              <a:rPr lang="en-US" altLang="ru-RU" sz="2000" dirty="0"/>
              <a:t> </a:t>
            </a:r>
            <a:r>
              <a:rPr lang="ru-RU" altLang="ru-RU" sz="2000" dirty="0"/>
              <a:t>–</a:t>
            </a:r>
            <a:r>
              <a:rPr lang="en-US" altLang="ru-RU" sz="2000" dirty="0"/>
              <a:t> </a:t>
            </a:r>
            <a:r>
              <a:rPr lang="ru-RU" altLang="ru-RU" sz="2000" dirty="0" err="1"/>
              <a:t>го</a:t>
            </a:r>
            <a:r>
              <a:rPr lang="ru-RU" altLang="ru-RU" sz="2000" dirty="0"/>
              <a:t> блага, приносит одинаковую предельную полезность.</a:t>
            </a:r>
          </a:p>
          <a:p>
            <a:pPr marL="0" indent="0" algn="just">
              <a:buFont typeface="Wingdings 2" panose="05020102010507070707" pitchFamily="18" charset="2"/>
              <a:buNone/>
            </a:pPr>
            <a:endParaRPr lang="ru-RU" altLang="ru-RU" sz="2000" dirty="0"/>
          </a:p>
          <a:p>
            <a:pPr marL="0" indent="0" algn="just">
              <a:buFont typeface="Wingdings 2" panose="05020102010507070707" pitchFamily="18" charset="2"/>
              <a:buNone/>
            </a:pPr>
            <a:endParaRPr lang="ru-RU" altLang="ru-RU" sz="2000" dirty="0"/>
          </a:p>
          <a:p>
            <a:pPr marL="0" indent="0" algn="just">
              <a:buFont typeface="Wingdings 2" panose="05020102010507070707" pitchFamily="18" charset="2"/>
              <a:buNone/>
            </a:pPr>
            <a:r>
              <a:rPr lang="ru-RU" altLang="ru-RU" sz="2000" dirty="0"/>
              <a:t>Это означает, что:</a:t>
            </a:r>
          </a:p>
          <a:p>
            <a:pPr marL="0" indent="0" algn="just">
              <a:buFont typeface="Wingdings 2" panose="05020102010507070707" pitchFamily="18" charset="2"/>
              <a:buNone/>
            </a:pPr>
            <a:r>
              <a:rPr lang="en-US" altLang="ru-RU" sz="2000" dirty="0"/>
              <a:t>MU1 / MU2 = P1 / P2 ;  MU1 / MU n = P1 / </a:t>
            </a:r>
            <a:r>
              <a:rPr lang="en-US" altLang="ru-RU" sz="2000" dirty="0" err="1"/>
              <a:t>Pn</a:t>
            </a:r>
            <a:endParaRPr lang="en-US" altLang="ru-RU" sz="2000" dirty="0"/>
          </a:p>
          <a:p>
            <a:pPr marL="0" indent="0" algn="just">
              <a:buFont typeface="Wingdings 2" panose="05020102010507070707" pitchFamily="18" charset="2"/>
              <a:buNone/>
            </a:pPr>
            <a:r>
              <a:rPr lang="ru-RU" altLang="ru-RU" sz="2000" b="1" dirty="0">
                <a:solidFill>
                  <a:srgbClr val="FF0000"/>
                </a:solidFill>
              </a:rPr>
              <a:t>Следовательно, соотношение между полезностями благ равно соотношению цен этих благ.</a:t>
            </a:r>
          </a:p>
          <a:p>
            <a:pPr marL="0" indent="0" algn="just">
              <a:buFont typeface="Wingdings 2" panose="05020102010507070707" pitchFamily="18" charset="2"/>
              <a:buNone/>
            </a:pPr>
            <a:r>
              <a:rPr lang="ru-RU" altLang="ru-RU" sz="2000" b="1" dirty="0">
                <a:solidFill>
                  <a:srgbClr val="FF0000"/>
                </a:solidFill>
              </a:rPr>
              <a:t>Разумный потребительский выбор: </a:t>
            </a:r>
            <a:r>
              <a:rPr lang="ru-RU" altLang="ru-RU" sz="2000" dirty="0"/>
              <a:t>предельные выгоды равны предельным издержкам</a:t>
            </a:r>
          </a:p>
          <a:p>
            <a:pPr marL="0" indent="0" algn="just">
              <a:buFont typeface="Wingdings 2" panose="05020102010507070707" pitchFamily="18" charset="2"/>
              <a:buNone/>
            </a:pPr>
            <a:r>
              <a:rPr lang="ru-RU" altLang="ru-RU" sz="2000" b="1" dirty="0">
                <a:solidFill>
                  <a:srgbClr val="FF0000"/>
                </a:solidFill>
              </a:rPr>
              <a:t>                                                             </a:t>
            </a:r>
            <a:r>
              <a:rPr lang="ru-RU" altLang="ru-RU" sz="3200" b="1" dirty="0">
                <a:solidFill>
                  <a:srgbClr val="FF0000"/>
                </a:solidFill>
              </a:rPr>
              <a:t>МВ = МС</a:t>
            </a:r>
            <a:endParaRPr lang="ru-RU" altLang="ru-RU" sz="3200" dirty="0">
              <a:solidFill>
                <a:srgbClr val="FF0000"/>
              </a:solidFill>
            </a:endParaRPr>
          </a:p>
        </p:txBody>
      </p:sp>
      <p:pic>
        <p:nvPicPr>
          <p:cNvPr id="10243" name="Picture 3" descr="D:\СВЕТИН КОМП\СВЕТЛАНА\РАБОТА\ГУУ\УЧЕБНЫЕ КУРСЫ_ГУУ\БАКАЛАВРИАТ_ГУУ\Экономическая теория_ГУУ\Экономическая теория_презентации и материалы к занятиям\Материалы к практическим занятиям\правило максимизации полезности.jpg">
            <a:extLst>
              <a:ext uri="{FF2B5EF4-FFF2-40B4-BE49-F238E27FC236}">
                <a16:creationId xmlns:a16="http://schemas.microsoft.com/office/drawing/2014/main" id="{55CF0D83-A3FC-440E-A8B5-15BFCC081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78125"/>
            <a:ext cx="40925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D66FCD7-7D4D-2649-B174-671A06DF5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075240" cy="5904656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Спрос: функциональный и нефункциональный. Эффекты спроса</a:t>
            </a:r>
          </a:p>
          <a:p>
            <a:pPr marL="0" indent="0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60FD2C5-9755-A643-9EFD-39A733EB6403}"/>
              </a:ext>
            </a:extLst>
          </p:cNvPr>
          <p:cNvSpPr/>
          <p:nvPr/>
        </p:nvSpPr>
        <p:spPr>
          <a:xfrm>
            <a:off x="3031271" y="1440858"/>
            <a:ext cx="3016076" cy="141671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СПРОС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C2B6F40C-E33E-BA4B-A5CA-D63797C65124}"/>
              </a:ext>
            </a:extLst>
          </p:cNvPr>
          <p:cNvSpPr/>
          <p:nvPr/>
        </p:nvSpPr>
        <p:spPr>
          <a:xfrm>
            <a:off x="730704" y="3418278"/>
            <a:ext cx="3016076" cy="28803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Функциональный – </a:t>
            </a:r>
            <a:r>
              <a:rPr lang="ru-RU" sz="2000" dirty="0"/>
              <a:t>обусловлен потребительскими и экономическими свойствами блага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3C04A612-3DFC-854B-BB3F-B9E9831A8DC7}"/>
              </a:ext>
            </a:extLst>
          </p:cNvPr>
          <p:cNvSpPr/>
          <p:nvPr/>
        </p:nvSpPr>
        <p:spPr>
          <a:xfrm>
            <a:off x="5174721" y="3413055"/>
            <a:ext cx="3223841" cy="2880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Нефункциональный </a:t>
            </a:r>
            <a:r>
              <a:rPr lang="ru-RU" sz="2000" dirty="0"/>
              <a:t>– обусловлен социальными факторами, спекулятивным мотивом и нарушениями рациональности</a:t>
            </a:r>
          </a:p>
        </p:txBody>
      </p:sp>
      <p:sp>
        <p:nvSpPr>
          <p:cNvPr id="7" name="Стрелка вправо 6">
            <a:extLst>
              <a:ext uri="{FF2B5EF4-FFF2-40B4-BE49-F238E27FC236}">
                <a16:creationId xmlns:a16="http://schemas.microsoft.com/office/drawing/2014/main" id="{87D07160-652B-9B4B-ABE6-01FDA74B6BFD}"/>
              </a:ext>
            </a:extLst>
          </p:cNvPr>
          <p:cNvSpPr/>
          <p:nvPr/>
        </p:nvSpPr>
        <p:spPr>
          <a:xfrm rot="7799313">
            <a:off x="2171637" y="2583718"/>
            <a:ext cx="1121830" cy="57378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extLst>
              <a:ext uri="{FF2B5EF4-FFF2-40B4-BE49-F238E27FC236}">
                <a16:creationId xmlns:a16="http://schemas.microsoft.com/office/drawing/2014/main" id="{2C0E2034-12B6-D24F-86CE-AA5C07910C33}"/>
              </a:ext>
            </a:extLst>
          </p:cNvPr>
          <p:cNvSpPr/>
          <p:nvPr/>
        </p:nvSpPr>
        <p:spPr>
          <a:xfrm rot="2841935">
            <a:off x="5782567" y="2614125"/>
            <a:ext cx="1075122" cy="5171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520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492A4D-3E2B-4D92-9733-95FAE6AE5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5788" y="404664"/>
            <a:ext cx="5110668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ЭФФЕКТЫ СПРОСА, вызванные социальными факторами:</a:t>
            </a:r>
          </a:p>
          <a:p>
            <a:pPr marL="0" indent="0">
              <a:buNone/>
            </a:pPr>
            <a:endParaRPr lang="ru-RU" sz="2400" dirty="0"/>
          </a:p>
          <a:p>
            <a:r>
              <a:rPr lang="ru-RU" sz="2400" dirty="0"/>
              <a:t>эффект присоединения к большинству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r>
              <a:rPr lang="ru-RU" sz="2400" dirty="0"/>
              <a:t>эффект сноба</a:t>
            </a:r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эффект Т. </a:t>
            </a:r>
            <a:r>
              <a:rPr lang="ru-RU" sz="2400" dirty="0" err="1"/>
              <a:t>Веблена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6" name="Picture 2" descr="Кто такой сноб: значение слова - 24СМИ">
            <a:extLst>
              <a:ext uri="{FF2B5EF4-FFF2-40B4-BE49-F238E27FC236}">
                <a16:creationId xmlns:a16="http://schemas.microsoft.com/office/drawing/2014/main" id="{04E6BC2B-EBE1-3B4B-BEB9-C3C1EA292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33" y="3140968"/>
            <a:ext cx="2077234" cy="137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емонстративное поведение - Психологос">
            <a:extLst>
              <a:ext uri="{FF2B5EF4-FFF2-40B4-BE49-F238E27FC236}">
                <a16:creationId xmlns:a16="http://schemas.microsoft.com/office/drawing/2014/main" id="{45C42861-F578-1941-BCE3-47E5BE1B4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33" y="4848337"/>
            <a:ext cx="2077235" cy="13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рисоединение к большинству">
            <a:extLst>
              <a:ext uri="{FF2B5EF4-FFF2-40B4-BE49-F238E27FC236}">
                <a16:creationId xmlns:a16="http://schemas.microsoft.com/office/drawing/2014/main" id="{9027CF27-385B-A044-AC4A-1BBF6D41F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33" y="548681"/>
            <a:ext cx="2160239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2358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Небес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1424</Words>
  <Application>Microsoft Macintosh PowerPoint</Application>
  <PresentationFormat>Экран (4:3)</PresentationFormat>
  <Paragraphs>236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Wingdings</vt:lpstr>
      <vt:lpstr>Wingdings 2</vt:lpstr>
      <vt:lpstr>Небесная</vt:lpstr>
      <vt:lpstr>Презентация PowerPoint</vt:lpstr>
      <vt:lpstr>Презентация PowerPoint</vt:lpstr>
      <vt:lpstr>Основатели теории предельной полезности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Бюджетная линия.  Кривая безразличия.  Оптимум потребителя.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Сазанова</dc:creator>
  <cp:lastModifiedBy>Анастасия Сазанова</cp:lastModifiedBy>
  <cp:revision>9</cp:revision>
  <dcterms:created xsi:type="dcterms:W3CDTF">2020-09-24T10:21:46Z</dcterms:created>
  <dcterms:modified xsi:type="dcterms:W3CDTF">2022-09-20T07:22:04Z</dcterms:modified>
</cp:coreProperties>
</file>