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  <p:sldMasterId id="2147484278" r:id="rId2"/>
  </p:sldMasterIdLst>
  <p:notesMasterIdLst>
    <p:notesMasterId r:id="rId46"/>
  </p:notesMasterIdLst>
  <p:sldIdLst>
    <p:sldId id="256" r:id="rId3"/>
    <p:sldId id="338" r:id="rId4"/>
    <p:sldId id="340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44" r:id="rId14"/>
    <p:sldId id="353" r:id="rId15"/>
    <p:sldId id="354" r:id="rId16"/>
    <p:sldId id="357" r:id="rId17"/>
    <p:sldId id="355" r:id="rId18"/>
    <p:sldId id="356" r:id="rId19"/>
    <p:sldId id="358" r:id="rId20"/>
    <p:sldId id="359" r:id="rId21"/>
    <p:sldId id="360" r:id="rId22"/>
    <p:sldId id="361" r:id="rId23"/>
    <p:sldId id="34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82" r:id="rId38"/>
    <p:sldId id="375" r:id="rId39"/>
    <p:sldId id="376" r:id="rId40"/>
    <p:sldId id="377" r:id="rId41"/>
    <p:sldId id="378" r:id="rId42"/>
    <p:sldId id="381" r:id="rId43"/>
    <p:sldId id="343" r:id="rId44"/>
    <p:sldId id="286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4" autoAdjust="0"/>
    <p:restoredTop sz="94672"/>
  </p:normalViewPr>
  <p:slideViewPr>
    <p:cSldViewPr>
      <p:cViewPr varScale="1">
        <p:scale>
          <a:sx n="99" d="100"/>
          <a:sy n="99" d="100"/>
        </p:scale>
        <p:origin x="4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C566E48-2E82-794E-5210-6425B1F414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95A77F-9CFB-AF80-738B-570F3713E9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BDFE943-307D-014C-85F9-222B8D1B4FDF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B4A5B30D-67AA-506F-A5A6-66383FC1CE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745220FD-B808-EDB7-CEED-1F41C648D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C5289-72BA-7B56-705E-729C1CFDB5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DFBF9D-3C11-90DB-0706-5D548F5A2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089D57-8B47-5947-A298-C406ADCF8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4136D-6CC5-FE2A-8D94-39842736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E941-4F84-8E4D-95A7-C35A817DC508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743D7-41A8-8A48-9D99-D1F8EE93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40126-C74C-FE63-ED35-72C42DAF8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26804-214B-FC4B-B22B-E5F125728A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808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6F997-BC46-2DCE-A66D-1B54E60E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7D222-5EE7-B649-B1B9-2DB78E790F1C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17518-44AB-FD7F-B491-7E3BB1B1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6241C-4691-58CA-9A7B-2C63AF69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A199-2134-7544-881A-DBB06A4CF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806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6E7A5-BCA4-7799-3A3F-8D92F4E17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F57B8-2E38-784C-B196-3BA4B257BF8A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C883D-A0D4-9606-584A-3D588E242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CC1C9-E3AD-4DBE-3E8F-80EBDB7E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EBAC6-7941-8A4E-A726-37D4ACC519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4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B8D1E-F273-F039-DC10-8B41D53D0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8C5484A-C163-9E44-EA31-E9751E590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8BB18-3DDC-D780-ACA5-EBDB73D9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63FF9-61A2-1248-BCEA-571AB414400E}" type="datetimeFigureOut">
              <a:rPr lang="ru-RU" smtClean="0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D179C3-9FF8-F923-EF52-21FFC964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D0EA97-4AC1-51B0-4173-933AE28A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F60E4-1030-2C4E-8E43-C2631A41E0C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4221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15FD6-2008-40E9-B8E5-30830A0F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EBA5C1-62E4-1A2E-FF88-90C77FBF3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7931D5-96B2-FE85-6313-4BAA493C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9D347-6E35-2D44-A73E-194F2BE84CB6}" type="datetimeFigureOut">
              <a:rPr lang="ru-RU" smtClean="0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25B305-46BD-ADB6-3BF7-9082C8D5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1B52C-A531-0FEF-370E-F084593A5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7C9CA-54FF-0145-8341-E23C91C78A6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9739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FDA3D-5990-A27F-8CB9-8B2BC342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035DB4-CFA8-A254-6A9B-87F677D82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551BB3-D3BE-54DD-B9DE-DF999101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766F23-5BEA-D14B-9201-D64823B3024A}" type="datetimeFigureOut">
              <a:rPr lang="ru-RU" smtClean="0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C1BC0-CD4E-49E1-4607-C96E0738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DD8D91-A527-1595-4964-E7A384A0C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61942-4680-D74E-AE6A-E812BF230ED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6592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26A0A-6C60-861B-0E4A-EEF59EE6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4C23F4-A0BC-81D8-343C-04AE188714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2AFB3B-47D4-6713-B59D-9CDCCA5C4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85F288-253A-BAE5-42FC-B71FCA04C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3678E-5292-5341-9A01-C918D66EEAC3}" type="datetimeFigureOut">
              <a:rPr lang="ru-RU" smtClean="0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FC226-023D-9EFB-CB83-FB90B416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07257E-68C5-FFC8-8AF6-1103DAF47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A699B-4EA9-7149-A0D1-E7C0FFA1B4D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5485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4213C-96D2-6FD2-0C8A-015A24909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409FB-0EA7-1C2D-71AC-E2FDB319F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834F60-405D-B95C-BCBA-567FB7421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40EB2-78A5-1529-2E22-BF85BDA22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02EC1D-66AA-D521-FD22-46F83B4081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92B765-13A2-0D87-2B23-DFACC42E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5FC1B-6D60-4748-9E84-A9483B6678D6}" type="datetimeFigureOut">
              <a:rPr lang="ru-RU" smtClean="0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49F584-3C5A-3FD7-718C-4A1CD795F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B15CA8-BCE5-0545-AF32-F5DA24E11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8A518-03DB-0C4C-9575-2DD69ED9E1F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975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7C8CA-7644-B3D9-10F5-06FB030E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A8437B-D63B-253E-A46D-D41870E66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62ABAD-83CB-8A48-84F6-B866A497CB48}" type="datetimeFigureOut">
              <a:rPr lang="ru-RU" smtClean="0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0FD371-5840-2717-CCED-7E06B702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E2A772-6840-7397-14C0-82E2A9D1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580D2-565C-6C41-A71A-2BCF7C2FFC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5926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720EE0-CD4C-EB7B-A869-85D13F56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9363FA-F9E0-774C-870D-394898DA3F8B}" type="datetimeFigureOut">
              <a:rPr lang="ru-RU" smtClean="0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4C5988-5222-6E87-35CC-164107F5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76A9F3-A25E-CFC0-B6AB-4B8010C0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525979-3297-B64E-8710-58D44E8CC77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417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9719E-A383-FDA9-D229-79AA10C0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DCAEA-2987-A15F-27D0-33EE62EC7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68F7FB-9EAE-C475-5A9F-329A788D7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4939F-528A-0129-96E9-E92D26FEC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1C15BC-8CA3-5849-9FE4-B14ACD42D43A}" type="datetimeFigureOut">
              <a:rPr lang="ru-RU" smtClean="0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C72FD8-AEA8-D539-2AF0-B395944A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E978A-1182-FC4A-B40F-6CF25E961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B2FDEB-77ED-2C45-9D46-25946627C3D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092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C0186-4934-F55A-5E08-AD26D4A6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0F5E-4F70-3F48-BD4B-C1D4A637E5F4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BF6D1-99E4-7523-7BDA-6BD674AF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76DD1-B29E-9874-6153-ACB9BBD3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7FB9-8AF4-4941-B80F-05B303D54D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541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C737B-F6C1-E520-96C6-5A146531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FEB46AD-0FE8-61AA-B31D-6C38275BF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A8DA50-B2EC-AD31-0B07-3B9B1085B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F91294-3460-E135-F4B8-B91A5077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153EB-2EEF-6C43-AD9F-85D9A46ADB35}" type="datetimeFigureOut">
              <a:rPr lang="ru-RU" smtClean="0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2B6428-53B8-2D2B-1830-F8C424D79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2951B0-1E64-7CB4-E64D-ADC370A6A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78193-DD50-EA49-968A-DA55A445BC34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320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5BECE-7C0C-3EE9-CDA6-7E767DE4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3B6388-4959-FDC4-4DDC-BC522AC71E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ED506-9214-ECE3-98AD-6F4CED23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B2E7A-AC0A-7141-ADDA-CC86DD0CA7F1}" type="datetimeFigureOut">
              <a:rPr lang="ru-RU" smtClean="0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7A4F7C-7F9B-9233-C933-1A70C7DC4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33D38-FF8C-0C35-A087-34FADC9FF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B58CF-64EC-D740-8547-803BADB7301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717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3A965E-B0BA-5735-E9CE-DDC09D241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51E986-155A-79DC-6197-A6AA494AC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AB1D47-AB4E-E880-3942-8DB1A5B4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DCDD6-4F67-D944-9AB9-11F815AD64D9}" type="datetimeFigureOut">
              <a:rPr lang="ru-RU" smtClean="0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6F577D-DADD-04FB-3FCC-F0501482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AC905A-2241-57A2-9F4B-93AA6A80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88A8B-7FAA-A243-8E73-CF7C8EEBE9D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449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4B0EA-7024-5014-A129-FA5D6904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A2CB7-83F2-F645-925A-22FDAE676D56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C33AD-877A-F3D7-B653-7B12210D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A2FCF-7A38-E40D-A83B-21C0E8AC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2FFC8-D79D-4F48-8848-E5A4647AD6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370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D2785CD-CD45-7F06-6B89-BCCD3361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07E7C-3939-EF4B-BDD4-63BB6779C994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46CA9E-4791-A391-3B8F-4A9BE505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FEC99A-AEB6-882F-8FAB-DF0B61B3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C56E-F7C0-2F4E-AA5F-D25F34D84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73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BB3B32B-9D5D-2783-4A68-2226A60A4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F4D37-FA4C-EC42-B685-F6ED8E2A074D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30287C-4578-763C-F2DA-4071CFCF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6A525D-12E4-EFBC-5D16-010846B4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AB0B-81FF-6F47-A565-9524778B71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457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996B150-CACC-A4B7-6043-52EAEE17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A2BD7-E9A5-9845-9C24-61FCD1B1852F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CEC51D0-39AB-FFBD-A065-F040D706C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972D04-DDC2-4847-8933-2A459A17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51ED-2CBA-6342-A135-A447C5CBA7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9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765EC77-3B94-6D7D-EB7E-68E7782E9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5B4F-964D-264B-B3C7-2162E0571CB4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CB68FE5-111B-3860-1235-9ED7B68B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BB0C016-F1AF-758D-D593-50B1A3CD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AE3A6-1C98-084C-BE7D-E2773CED5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816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C4A28E-F04F-216C-B354-0E963AAAE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99A0-56FE-7545-84C9-0460D2828418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F6E6D4-B2BF-7589-8E44-A791A72F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653349-701D-1494-3A55-8B4A3264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3A90-F16D-1545-B891-F7C50EF737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66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E87A41-B0AD-4251-DE16-CE8DB3FD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54B7-D6B3-1E4A-9D57-B4CB17485C2A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F231E2-A69F-6F50-F7CE-352A1AB1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988B65-F845-E842-A304-0472E4AB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91A6-F0B3-8844-8B2F-88B2D28399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86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04786AC-2A81-D01F-03D7-EA902A3C02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D1ACBD1-65FC-0C0B-9A15-61EACAC8C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FEC76-9551-F8DF-6525-7625B2572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05FC1B-6D60-4748-9E84-A9483B6678D6}" type="datetimeFigureOut">
              <a:rPr lang="ru-RU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73923-940E-7CFB-8139-C99121A2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82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06C3A-B3AB-503B-E95C-AFB211906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88A518-03DB-0C4C-9575-2DD69ED9E1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itchFamily="2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2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2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2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itchFamily="2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DF211-6272-1F00-29B3-F429F9894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0C608F-7ABB-2E5C-AB05-A75830407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0B00E-D263-A151-2C49-97DE8884D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05FC1B-6D60-4748-9E84-A9483B6678D6}" type="datetimeFigureOut">
              <a:rPr lang="ru-RU" smtClean="0"/>
              <a:pPr>
                <a:defRPr/>
              </a:pPr>
              <a:t>02.11.2022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EFF8C2-06A6-205F-80C2-8D3925F3AE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F31165-AE77-8675-DDA6-244642256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88A518-03DB-0C4C-9575-2DD69ED9E1F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942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azanova.org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E2CBAA-81FF-791B-6F1D-E6A840C99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5375" y="646113"/>
            <a:ext cx="5257800" cy="5446712"/>
          </a:xfrm>
        </p:spPr>
        <p:txBody>
          <a:bodyPr rtlCol="0" anchor="ctr">
            <a:normAutofit fontScale="70000" lnSpcReduction="20000"/>
          </a:bodyPr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endParaRPr lang="ru-RU" sz="4000" b="1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endParaRPr lang="ru-RU" sz="4000" b="1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endParaRPr lang="ru-RU" sz="4000" b="1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5200" b="1" dirty="0"/>
              <a:t>Экономическая теория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5200" b="1" dirty="0"/>
              <a:t>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4000" b="1" dirty="0"/>
              <a:t>Тема 5</a:t>
            </a: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defRPr/>
            </a:pPr>
            <a:endParaRPr lang="ru-RU" alt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ru-RU" sz="4600" b="1" dirty="0">
                <a:solidFill>
                  <a:srgbClr val="FF0000"/>
                </a:solidFill>
              </a:rPr>
              <a:t>Трансакционные издержки, риски, неопределенность, асимметрия информации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endParaRPr lang="ru-RU" sz="2400" b="1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endParaRPr lang="ru-RU" sz="2400" b="1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2400" b="1" dirty="0"/>
              <a:t>Сазанова Светлана </a:t>
            </a:r>
            <a:r>
              <a:rPr lang="en-US" sz="2400" b="1" dirty="0" err="1"/>
              <a:t>Леонидовна</a:t>
            </a:r>
            <a:endParaRPr lang="en-US" sz="2400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2400" dirty="0" err="1"/>
              <a:t>канд</a:t>
            </a:r>
            <a:r>
              <a:rPr lang="en-US" sz="2400" dirty="0"/>
              <a:t>. </a:t>
            </a:r>
            <a:r>
              <a:rPr lang="en-US" sz="2400" dirty="0" err="1"/>
              <a:t>экон</a:t>
            </a:r>
            <a:r>
              <a:rPr lang="en-US" sz="2400" dirty="0"/>
              <a:t>. </a:t>
            </a:r>
            <a:r>
              <a:rPr lang="en-US" sz="2400" dirty="0" err="1"/>
              <a:t>наук</a:t>
            </a:r>
            <a:r>
              <a:rPr lang="en-US" sz="2400" dirty="0"/>
              <a:t>, </a:t>
            </a:r>
            <a:r>
              <a:rPr lang="en-US" sz="2400" dirty="0" err="1"/>
              <a:t>доцент</a:t>
            </a:r>
            <a:endParaRPr lang="en-US" sz="2400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en-US" sz="2400" b="1" dirty="0">
                <a:hlinkClick r:id="rId2"/>
              </a:rPr>
              <a:t>www.sazanova.org</a:t>
            </a:r>
            <a:endParaRPr lang="ru-RU" sz="2400" b="1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endParaRPr lang="ru-RU" sz="2400" b="1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endParaRPr lang="ru-RU" sz="2400" b="1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endParaRPr lang="ru-RU" sz="2400" b="1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endParaRPr lang="ru-RU" sz="2400" b="1" dirty="0"/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6A273-09CB-3079-A3EA-101A55F10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87" r="13262" b="-4"/>
          <a:stretch/>
        </p:blipFill>
        <p:spPr>
          <a:xfrm>
            <a:off x="564153" y="629265"/>
            <a:ext cx="2834911" cy="558527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ъект 2">
            <a:extLst>
              <a:ext uri="{FF2B5EF4-FFF2-40B4-BE49-F238E27FC236}">
                <a16:creationId xmlns:a16="http://schemas.microsoft.com/office/drawing/2014/main" id="{D7EB78EB-03D2-4183-19EB-089410B454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765175"/>
            <a:ext cx="7772400" cy="5543550"/>
          </a:xfrm>
        </p:spPr>
        <p:txBody>
          <a:bodyPr>
            <a:normAutofit/>
          </a:bodyPr>
          <a:lstStyle/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Трансакция рационирования </a:t>
            </a:r>
            <a:r>
              <a:rPr lang="ru-RU" altLang="ru-RU" sz="2400" i="1"/>
              <a:t>– обмен правами собственности на блага между сторонами с асимметричным статусом, одна из которых наделена правом установления правил.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endParaRPr lang="ru-RU" altLang="ru-RU" sz="2400" b="1"/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r>
              <a:rPr lang="ru-RU" altLang="ru-RU" sz="2400" b="1"/>
              <a:t>Признаки трансакции рационирования: 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None/>
            </a:pPr>
            <a:endParaRPr lang="ru-RU" altLang="ru-RU" sz="2400" b="1"/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400"/>
              <a:t>асимметричный статус сторон 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400"/>
              <a:t>принципалом является коллективный орган, способный устанавливать правила 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400"/>
              <a:t>между сторонами возможны переговоры, но окончательное решение принимает принципал</a:t>
            </a:r>
          </a:p>
          <a:p>
            <a:pPr marL="0" indent="0" eaLnBrk="1" hangingPunct="1">
              <a:spcAft>
                <a:spcPct val="0"/>
              </a:spcAft>
              <a:buFont typeface="Wingdings" pitchFamily="2" charset="2"/>
              <a:buChar char="ü"/>
            </a:pPr>
            <a:r>
              <a:rPr lang="ru-RU" altLang="ru-RU" sz="2400"/>
              <a:t>принципал может не обладать правом определять действия агента</a:t>
            </a:r>
            <a:endParaRPr lang="ru-RU" altLang="ru-RU" sz="2400" b="1" i="1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A77F9-DBAE-E177-F514-2735500C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Примеры </a:t>
            </a:r>
            <a:r>
              <a:rPr lang="ru-RU" dirty="0" err="1"/>
              <a:t>рационирующих</a:t>
            </a:r>
            <a:r>
              <a:rPr lang="ru-RU" dirty="0"/>
              <a:t> трансакций</a:t>
            </a:r>
          </a:p>
        </p:txBody>
      </p:sp>
      <p:sp>
        <p:nvSpPr>
          <p:cNvPr id="43010" name="Объект 2">
            <a:extLst>
              <a:ext uri="{FF2B5EF4-FFF2-40B4-BE49-F238E27FC236}">
                <a16:creationId xmlns:a16="http://schemas.microsoft.com/office/drawing/2014/main" id="{45C20FDA-3CC6-2CD5-B560-5DA3DA0E82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141538"/>
            <a:ext cx="8291513" cy="36496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400" b="1" i="1"/>
              <a:t>Трансакции рационирования: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sz="2400" i="1"/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400" i="1"/>
              <a:t>решение совета директоров компании об утверждении бюджета компании 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400" i="1"/>
              <a:t>решение арбитражного суда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400" i="1"/>
              <a:t>решение правительства об утверждении федерального бюджета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7C5CF-B8CA-9601-AF01-9EE3CBE4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8032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Что такое  «трансакционные издержки»?</a:t>
            </a:r>
          </a:p>
        </p:txBody>
      </p:sp>
      <p:pic>
        <p:nvPicPr>
          <p:cNvPr id="44034" name="Объект 5">
            <a:extLst>
              <a:ext uri="{FF2B5EF4-FFF2-40B4-BE49-F238E27FC236}">
                <a16:creationId xmlns:a16="http://schemas.microsoft.com/office/drawing/2014/main" id="{EA150F5F-8666-A40E-6274-95148021D77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22400"/>
            <a:ext cx="8229600" cy="481647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150F9-4304-EED0-E2EF-675A52B6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291513" cy="947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Трансформационные и трансакционные издержки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9FABC7-2F9C-1F4A-5A8E-48050FD15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113"/>
            <a:ext cx="8291513" cy="3875087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400" b="1" i="1" dirty="0"/>
              <a:t>трансформационные издержки </a:t>
            </a:r>
            <a:r>
              <a:rPr lang="ru-RU" sz="2400" dirty="0"/>
              <a:t>– </a:t>
            </a:r>
            <a:r>
              <a:rPr lang="ru-RU" sz="2400" i="1" dirty="0"/>
              <a:t>стоимость экономических ресурсов, затраченных на создание благ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400" i="1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400" b="1" i="1" dirty="0"/>
              <a:t>трансакционные издержки </a:t>
            </a:r>
            <a:r>
              <a:rPr lang="ru-RU" sz="2400" i="1" dirty="0"/>
              <a:t>– стоимость экономических ресурсов, затраченных на заключение сделки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748F2E-B9D4-DFF0-C1AE-42591BFE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585776"/>
            <a:ext cx="7772400" cy="6588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Виды трансакционных издержек</a:t>
            </a:r>
          </a:p>
        </p:txBody>
      </p:sp>
      <p:pic>
        <p:nvPicPr>
          <p:cNvPr id="46082" name="Объект 4">
            <a:extLst>
              <a:ext uri="{FF2B5EF4-FFF2-40B4-BE49-F238E27FC236}">
                <a16:creationId xmlns:a16="http://schemas.microsoft.com/office/drawing/2014/main" id="{FB297FD0-1727-6F9B-BD4C-99808AEAA1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9388" y="1385888"/>
            <a:ext cx="6245225" cy="48625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51525C-A9DE-3131-3BFC-335118AEC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00088"/>
            <a:ext cx="7772400" cy="5457825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400" i="1" dirty="0">
                <a:solidFill>
                  <a:srgbClr val="FF0000"/>
                </a:solidFill>
              </a:rPr>
              <a:t>Издержки поиска альтернатив: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поиск информации о контрагентах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поиск информации о ценах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поиск информации о характеристиках благ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4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dirty="0"/>
              <a:t>Какие институты минимизируют издержки поиска альтернатив?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биржа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деловая репутация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товарный знак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51A34A-66D3-70A9-FD57-06239DAC5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772400" cy="575945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Издержки измерения</a:t>
            </a:r>
            <a:r>
              <a:rPr lang="ru-RU" sz="2400" i="1" dirty="0">
                <a:solidFill>
                  <a:srgbClr val="FF0000"/>
                </a:solidFill>
              </a:rPr>
              <a:t>:</a:t>
            </a:r>
          </a:p>
          <a:p>
            <a:pPr marL="612775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tabLst>
                <a:tab pos="625475" algn="l"/>
              </a:tabLst>
              <a:defRPr/>
            </a:pPr>
            <a:r>
              <a:rPr lang="ru-RU" sz="2400" dirty="0"/>
              <a:t>  оценка комплекса полезных свойств блага</a:t>
            </a:r>
          </a:p>
          <a:p>
            <a:pPr marL="612775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tabLst>
                <a:tab pos="625475" algn="l"/>
              </a:tabLst>
              <a:defRPr/>
            </a:pPr>
            <a:r>
              <a:rPr lang="ru-RU" sz="2400" dirty="0"/>
              <a:t>  оценка ожидаемой полезности блага</a:t>
            </a:r>
          </a:p>
          <a:p>
            <a:pPr marL="612775" indent="-342900" eaLnBrk="1" fontAlgn="auto" hangingPunct="1">
              <a:spcAft>
                <a:spcPts val="0"/>
              </a:spcAft>
              <a:buFont typeface="Wingdings" pitchFamily="2" charset="2"/>
              <a:buChar char="§"/>
              <a:tabLst>
                <a:tab pos="625475" algn="l"/>
              </a:tabLst>
              <a:defRPr/>
            </a:pPr>
            <a:r>
              <a:rPr lang="ru-RU" sz="2400" dirty="0"/>
              <a:t>  затраты времени</a:t>
            </a:r>
          </a:p>
          <a:p>
            <a:pPr indent="-3175" eaLnBrk="1" fontAlgn="auto" hangingPunct="1">
              <a:spcAft>
                <a:spcPts val="0"/>
              </a:spcAft>
              <a:buFont typeface="Wingdings"/>
              <a:buChar char=""/>
              <a:tabLst>
                <a:tab pos="625475" algn="l"/>
              </a:tabLst>
              <a:defRPr/>
            </a:pPr>
            <a:endParaRPr lang="ru-RU" sz="24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tabLst>
                <a:tab pos="625475" algn="l"/>
              </a:tabLst>
              <a:defRPr/>
            </a:pPr>
            <a:r>
              <a:rPr lang="ru-RU" sz="2400" b="1" i="1" dirty="0"/>
              <a:t>Исследуемые блага </a:t>
            </a:r>
            <a:r>
              <a:rPr lang="ru-RU" sz="2400" dirty="0"/>
              <a:t>– их можно оценить до потребления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tabLst>
                <a:tab pos="625475" algn="l"/>
              </a:tabLst>
              <a:defRPr/>
            </a:pPr>
            <a:r>
              <a:rPr lang="ru-RU" sz="2400" b="1" i="1" dirty="0"/>
              <a:t>Опытные блага </a:t>
            </a:r>
            <a:r>
              <a:rPr lang="ru-RU" sz="2400" dirty="0"/>
              <a:t>- их можно оценить в только в процессе потребления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tabLst>
                <a:tab pos="625475" algn="l"/>
              </a:tabLst>
              <a:defRPr/>
            </a:pPr>
            <a:r>
              <a:rPr lang="ru-RU" sz="2400" b="1" i="1" dirty="0"/>
              <a:t>Доверительные блага </a:t>
            </a:r>
            <a:r>
              <a:rPr lang="ru-RU" sz="2400" dirty="0"/>
              <a:t>– сложно оценить как до, так и после потребления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tabLst>
                <a:tab pos="625475" algn="l"/>
              </a:tabLst>
              <a:defRPr/>
            </a:pPr>
            <a:endParaRPr lang="ru-RU" sz="24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tabLst>
                <a:tab pos="625475" algn="l"/>
              </a:tabLst>
              <a:defRPr/>
            </a:pPr>
            <a:r>
              <a:rPr lang="ru-RU" sz="2400" b="1" i="1" dirty="0"/>
              <a:t>Институты, сокращающие издержки измерения</a:t>
            </a:r>
            <a:r>
              <a:rPr lang="ru-RU" sz="2400" dirty="0"/>
              <a:t>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tabLst>
                <a:tab pos="625475" algn="l"/>
              </a:tabLst>
              <a:defRPr/>
            </a:pPr>
            <a:r>
              <a:rPr lang="ru-RU" sz="2400" dirty="0"/>
              <a:t>система мер и весов,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tabLst>
                <a:tab pos="625475" algn="l"/>
              </a:tabLst>
              <a:defRPr/>
            </a:pPr>
            <a:r>
              <a:rPr lang="ru-RU" sz="2400" dirty="0"/>
              <a:t>различные системы оценивания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FA7B3A-6DC6-0841-B1C8-4E5E1D31D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150"/>
            <a:ext cx="7772400" cy="509905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Издержки ведения переговоров и заключения контрактов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разработка контракта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обсуждение условий сделки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заключение контракта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4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i="1" dirty="0"/>
              <a:t>Институты, сокращающие издержки ведения переговоров и заключения контрактов</a:t>
            </a:r>
            <a:r>
              <a:rPr lang="ru-RU" sz="2400" dirty="0"/>
              <a:t>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стандартная форма того или иного контракта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привлечение третьей стороны – гаранта контракта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91F6A3-A3C2-962F-6717-6360AFCF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813"/>
            <a:ext cx="8218488" cy="59039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Char char=""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Издержки спецификации и защиты прав собственности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определение субъекта и объекта права собственности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определение способа наделения правом собственности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защита прав собственности/соблюдения условий контакта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4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i="1" dirty="0"/>
              <a:t>Институты, сокращающие издержки спецификации и защиты прав собственности</a:t>
            </a:r>
            <a:r>
              <a:rPr lang="ru-RU" sz="2400" b="1" dirty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затраты общества на содержание судов и органов правопорядка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затраты на создание и содержание системы законодательства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затраты на судебные тяжбы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затраты на идеологию и другие затраты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F7F966-290E-366E-BA47-8F2C7319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731838"/>
          </a:xfrm>
        </p:spPr>
        <p:txBody>
          <a:bodyPr/>
          <a:lstStyle/>
          <a:p>
            <a:pPr>
              <a:defRPr/>
            </a:pPr>
            <a:r>
              <a:rPr lang="ru-RU" dirty="0"/>
              <a:t>Оппортунизм и его издержки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016FE-F830-817B-9A87-256400D1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4825"/>
            <a:ext cx="7772400" cy="445135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i="1" dirty="0"/>
              <a:t>Оппортунизм</a:t>
            </a:r>
            <a:r>
              <a:rPr lang="ru-RU" sz="2400" dirty="0"/>
              <a:t>   – преследование личного 	интереса с использованием коварства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Издержки оппортунистического поведения</a:t>
            </a:r>
            <a:r>
              <a:rPr lang="ru-RU" sz="2400" dirty="0">
                <a:solidFill>
                  <a:srgbClr val="FF0000"/>
                </a:solidFill>
              </a:rPr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затраты на мониторинг и контроль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затраты на сопровождение и обслуживание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sz="2400" dirty="0"/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400" b="1" i="1" dirty="0"/>
              <a:t>Институты, сокращающие издержки оппортунизма</a:t>
            </a:r>
            <a:r>
              <a:rPr lang="ru-RU" sz="2400" dirty="0"/>
              <a:t>: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послепродажное обслуживание,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собеседование и рекомендации,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/>
              <a:t>видеонаблюдение и т.д.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A8FA1A-CB90-85E9-F969-139A73013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3375"/>
            <a:ext cx="8362950" cy="6191250"/>
          </a:xfrm>
        </p:spPr>
        <p:txBody>
          <a:bodyPr/>
          <a:lstStyle/>
          <a:p>
            <a:pPr>
              <a:defRPr/>
            </a:pPr>
            <a:r>
              <a:rPr lang="ru-RU" dirty="0"/>
              <a:t>Трансакционные издержки. Понятие и виды трансакций. Платность информации. Оппортунизм субъектов экономики. Асимметрия информации. Ограниченная рациональность поведения. Экономическое значение трансакционных издержек. Факторы, снижающие трансакционные издержки.</a:t>
            </a:r>
          </a:p>
          <a:p>
            <a:pPr>
              <a:defRPr/>
            </a:pPr>
            <a:r>
              <a:rPr lang="ru-RU" dirty="0"/>
              <a:t>Информация. Экономическая сущность информации причины и последствия ее неполноты. Информация как ресурс. Информационная асимметрия и рынок «лимонов». Фиаско на рынке «лимонов». Роль государства в сглаживании асимметричности информации.</a:t>
            </a:r>
          </a:p>
          <a:p>
            <a:pPr>
              <a:defRPr/>
            </a:pPr>
            <a:r>
              <a:rPr lang="ru-RU" dirty="0"/>
              <a:t>Риск и неопределенность. Экономический выбор в условиях неопределенности и риска. Предпринимательство и риск. Неопределенность и предпринимательство. Методы снижения риска.</a:t>
            </a:r>
          </a:p>
          <a:p>
            <a:pPr>
              <a:defRPr/>
            </a:pPr>
            <a:r>
              <a:rPr lang="ru-RU" dirty="0"/>
              <a:t>Барьер трансакционных издержек на пути к полной информации. Способы устранения информационной асимметрии. Риск и поведенческая неопределенность. Роль контрактов в снижении риска. Роль государства в снижении системных рисков. Управление рисками и предпринимательская бдительность.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Объект 4">
            <a:extLst>
              <a:ext uri="{FF2B5EF4-FFF2-40B4-BE49-F238E27FC236}">
                <a16:creationId xmlns:a16="http://schemas.microsoft.com/office/drawing/2014/main" id="{E0CED788-736B-B641-102C-718D148876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25" y="1023938"/>
            <a:ext cx="8108950" cy="48101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6B427-1B39-C498-1FBA-4E9D3F94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6588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Оценка трансакционных издержек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ADAFC1-F928-CBA5-7609-7867C4ED7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41538"/>
            <a:ext cx="8291513" cy="3649662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altLang="ru-RU" sz="2400" dirty="0"/>
              <a:t>Оценка трансакционных издержек экономического субъекта</a:t>
            </a:r>
          </a:p>
          <a:p>
            <a:pPr>
              <a:buFont typeface="Wingdings" pitchFamily="2" charset="2"/>
              <a:buChar char="ü"/>
              <a:defRPr/>
            </a:pPr>
            <a:endParaRPr lang="ru-RU" altLang="ru-RU" sz="2400" dirty="0"/>
          </a:p>
          <a:p>
            <a:pPr>
              <a:buFont typeface="Wingdings" pitchFamily="2" charset="2"/>
              <a:buChar char="ü"/>
              <a:defRPr/>
            </a:pPr>
            <a:r>
              <a:rPr lang="ru-RU" altLang="ru-RU" sz="2400" dirty="0"/>
              <a:t>Оценка трансакционных издержек в различных видах деятельности</a:t>
            </a:r>
          </a:p>
          <a:p>
            <a:pPr>
              <a:buFont typeface="Wingdings" pitchFamily="2" charset="2"/>
              <a:buChar char="ü"/>
              <a:defRPr/>
            </a:pPr>
            <a:endParaRPr lang="ru-RU" altLang="ru-RU" sz="2400" dirty="0"/>
          </a:p>
          <a:p>
            <a:pPr>
              <a:buFont typeface="Wingdings" pitchFamily="2" charset="2"/>
              <a:buChar char="ü"/>
              <a:defRPr/>
            </a:pPr>
            <a:r>
              <a:rPr lang="ru-RU" altLang="ru-RU" sz="2400" dirty="0"/>
              <a:t>Оценка трансакционных издержек в экономике в целом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ъект 2">
            <a:extLst>
              <a:ext uri="{FF2B5EF4-FFF2-40B4-BE49-F238E27FC236}">
                <a16:creationId xmlns:a16="http://schemas.microsoft.com/office/drawing/2014/main" id="{5F7DADC0-5B8F-78EF-1733-D203F28ED6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362950" cy="61912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ru-RU" altLang="ru-RU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24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6000" b="1" dirty="0">
                <a:solidFill>
                  <a:srgbClr val="7030A0"/>
                </a:solidFill>
              </a:rPr>
              <a:t>Информация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4800" b="1" dirty="0">
              <a:solidFill>
                <a:srgbClr val="7030A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4800" b="1" dirty="0">
              <a:solidFill>
                <a:srgbClr val="7030A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4800" b="1" dirty="0">
              <a:solidFill>
                <a:srgbClr val="7030A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4800" b="1" dirty="0">
              <a:solidFill>
                <a:srgbClr val="7030A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4800" b="1" dirty="0">
              <a:solidFill>
                <a:srgbClr val="7030A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4800" b="1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98AB2-9848-CB3B-807B-E7B877CD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731838"/>
          </a:xfrm>
        </p:spPr>
        <p:txBody>
          <a:bodyPr/>
          <a:lstStyle/>
          <a:p>
            <a:pPr>
              <a:defRPr/>
            </a:pPr>
            <a:r>
              <a:rPr lang="ru-RU" dirty="0"/>
              <a:t>Информация – что это?</a:t>
            </a:r>
          </a:p>
        </p:txBody>
      </p:sp>
      <p:sp>
        <p:nvSpPr>
          <p:cNvPr id="55298" name="Объект 2">
            <a:extLst>
              <a:ext uri="{FF2B5EF4-FFF2-40B4-BE49-F238E27FC236}">
                <a16:creationId xmlns:a16="http://schemas.microsoft.com/office/drawing/2014/main" id="{582102CB-EB22-3303-DDB9-CBB2BAC345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74800"/>
            <a:ext cx="7772400" cy="48069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F2A225-4709-4B6E-9CAA-1599B5B685FA}"/>
              </a:ext>
            </a:extLst>
          </p:cNvPr>
          <p:cNvSpPr/>
          <p:nvPr/>
        </p:nvSpPr>
        <p:spPr>
          <a:xfrm>
            <a:off x="2267744" y="1587534"/>
            <a:ext cx="4608512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Информация</a:t>
            </a:r>
          </a:p>
        </p:txBody>
      </p:sp>
      <p:sp>
        <p:nvSpPr>
          <p:cNvPr id="5" name="Прямоугольник с двумя учесеченными противолежащими углами 4">
            <a:extLst>
              <a:ext uri="{FF2B5EF4-FFF2-40B4-BE49-F238E27FC236}">
                <a16:creationId xmlns:a16="http://schemas.microsoft.com/office/drawing/2014/main" id="{C502BDBC-7BC5-B785-D6FD-474E9DFE48CA}"/>
              </a:ext>
            </a:extLst>
          </p:cNvPr>
          <p:cNvSpPr/>
          <p:nvPr/>
        </p:nvSpPr>
        <p:spPr>
          <a:xfrm>
            <a:off x="914400" y="3635375"/>
            <a:ext cx="2232025" cy="1377950"/>
          </a:xfrm>
          <a:prstGeom prst="snip2Diag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Набор фактов </a:t>
            </a:r>
          </a:p>
        </p:txBody>
      </p:sp>
      <p:sp>
        <p:nvSpPr>
          <p:cNvPr id="6" name="Прямоугольник с двумя усеченными соседними углами 5">
            <a:extLst>
              <a:ext uri="{FF2B5EF4-FFF2-40B4-BE49-F238E27FC236}">
                <a16:creationId xmlns:a16="http://schemas.microsoft.com/office/drawing/2014/main" id="{01F0D46D-7FFF-56B3-B191-241875F0FA66}"/>
              </a:ext>
            </a:extLst>
          </p:cNvPr>
          <p:cNvSpPr/>
          <p:nvPr/>
        </p:nvSpPr>
        <p:spPr>
          <a:xfrm>
            <a:off x="3527425" y="4635500"/>
            <a:ext cx="2325688" cy="1295400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Экономический ресурс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DC17615-C82F-33C2-B256-738EB3108E99}"/>
              </a:ext>
            </a:extLst>
          </p:cNvPr>
          <p:cNvSpPr/>
          <p:nvPr/>
        </p:nvSpPr>
        <p:spPr>
          <a:xfrm>
            <a:off x="5853113" y="3408363"/>
            <a:ext cx="2376487" cy="17287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/>
              <a:t>Набор впечатлений</a:t>
            </a: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79312930-8769-2B51-C154-026B74CDB7F4}"/>
              </a:ext>
            </a:extLst>
          </p:cNvPr>
          <p:cNvSpPr/>
          <p:nvPr/>
        </p:nvSpPr>
        <p:spPr>
          <a:xfrm>
            <a:off x="2268538" y="2776538"/>
            <a:ext cx="647700" cy="493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25296F91-96A4-88B3-3384-E496592EDE2B}"/>
              </a:ext>
            </a:extLst>
          </p:cNvPr>
          <p:cNvSpPr/>
          <p:nvPr/>
        </p:nvSpPr>
        <p:spPr>
          <a:xfrm>
            <a:off x="4067175" y="2749550"/>
            <a:ext cx="865188" cy="1317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>
            <a:extLst>
              <a:ext uri="{FF2B5EF4-FFF2-40B4-BE49-F238E27FC236}">
                <a16:creationId xmlns:a16="http://schemas.microsoft.com/office/drawing/2014/main" id="{236C19B3-7D3A-1721-B5EC-F8ECDD52563A}"/>
              </a:ext>
            </a:extLst>
          </p:cNvPr>
          <p:cNvSpPr/>
          <p:nvPr/>
        </p:nvSpPr>
        <p:spPr>
          <a:xfrm>
            <a:off x="6227763" y="2646363"/>
            <a:ext cx="647700" cy="623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Объект 5">
            <a:extLst>
              <a:ext uri="{FF2B5EF4-FFF2-40B4-BE49-F238E27FC236}">
                <a16:creationId xmlns:a16="http://schemas.microsoft.com/office/drawing/2014/main" id="{08F149CE-016D-87D3-8EEB-20790A8764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046288"/>
            <a:ext cx="2413000" cy="3263900"/>
          </a:xfrm>
        </p:spPr>
      </p:pic>
      <p:sp>
        <p:nvSpPr>
          <p:cNvPr id="4" name="Прямоугольник с одним скругленным углом 3">
            <a:extLst>
              <a:ext uri="{FF2B5EF4-FFF2-40B4-BE49-F238E27FC236}">
                <a16:creationId xmlns:a16="http://schemas.microsoft.com/office/drawing/2014/main" id="{069B0A60-F3CA-024F-1125-D68DE03C7268}"/>
              </a:ext>
            </a:extLst>
          </p:cNvPr>
          <p:cNvSpPr/>
          <p:nvPr/>
        </p:nvSpPr>
        <p:spPr>
          <a:xfrm>
            <a:off x="3275856" y="476672"/>
            <a:ext cx="2592288" cy="5616624"/>
          </a:xfrm>
          <a:prstGeom prst="round1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>
              <a:defRPr/>
            </a:pPr>
            <a:r>
              <a:rPr lang="ru-RU" sz="2800" b="1" dirty="0"/>
              <a:t>Информация</a:t>
            </a:r>
            <a:r>
              <a:rPr lang="ru-RU" sz="2000" b="1" dirty="0"/>
              <a:t> </a:t>
            </a:r>
          </a:p>
        </p:txBody>
      </p:sp>
      <p:pic>
        <p:nvPicPr>
          <p:cNvPr id="56323" name="Рисунок 7">
            <a:extLst>
              <a:ext uri="{FF2B5EF4-FFF2-40B4-BE49-F238E27FC236}">
                <a16:creationId xmlns:a16="http://schemas.microsoft.com/office/drawing/2014/main" id="{D9A6E7FE-F166-9AC0-5639-F1385F037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2033588"/>
            <a:ext cx="2432050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71DF0-18D9-652C-5ABE-DB2573DEB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6588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Рационален ли человек?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A57B34-F3DE-4EAC-1C9D-60C02B9BA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557338"/>
            <a:ext cx="7772400" cy="4967287"/>
          </a:xfrm>
        </p:spPr>
        <p:txBody>
          <a:bodyPr/>
          <a:lstStyle/>
          <a:p>
            <a:pPr marL="3175" indent="-3175">
              <a:buFont typeface="Arial" panose="020B0604020202020204" pitchFamily="34" charset="0"/>
              <a:buNone/>
              <a:defRPr/>
            </a:pPr>
            <a:r>
              <a:rPr lang="ru-RU" b="1" i="1" dirty="0"/>
              <a:t>Дж. </a:t>
            </a:r>
            <a:r>
              <a:rPr lang="ru-RU" b="1" i="1" dirty="0" err="1"/>
              <a:t>Кейнс</a:t>
            </a:r>
            <a:endParaRPr lang="ru-RU" b="1" i="1" dirty="0"/>
          </a:p>
          <a:p>
            <a:pPr marL="3175" indent="-3175">
              <a:buFont typeface="Arial" panose="020B0604020202020204" pitchFamily="34" charset="0"/>
              <a:buNone/>
              <a:defRPr/>
            </a:pPr>
            <a:r>
              <a:rPr lang="ru-RU" dirty="0"/>
              <a:t>На поведение человека влияют объективные (внешние) факторы и субъективные (обусловленные психологическими особенностями человека) факторы.</a:t>
            </a:r>
          </a:p>
          <a:p>
            <a:pPr marL="3175" indent="-3175">
              <a:buFont typeface="Arial" panose="020B0604020202020204" pitchFamily="34" charset="0"/>
              <a:buNone/>
              <a:defRPr/>
            </a:pPr>
            <a:r>
              <a:rPr lang="ru-RU" b="1" i="1" dirty="0"/>
              <a:t>Б. Рассел</a:t>
            </a:r>
          </a:p>
          <a:p>
            <a:pPr marL="3175" indent="-3175">
              <a:buFont typeface="Arial" panose="020B0604020202020204" pitchFamily="34" charset="0"/>
              <a:buNone/>
              <a:defRPr/>
            </a:pPr>
            <a:r>
              <a:rPr lang="ru-RU" dirty="0"/>
              <a:t>Человек выделяет и систематизирует лишь ту информацию, которая представляет для него эмоциональный интерес.</a:t>
            </a:r>
          </a:p>
          <a:p>
            <a:pPr marL="3175" indent="-3175">
              <a:buFont typeface="Arial" panose="020B0604020202020204" pitchFamily="34" charset="0"/>
              <a:buNone/>
              <a:defRPr/>
            </a:pPr>
            <a:r>
              <a:rPr lang="ru-RU" b="1" i="1" dirty="0"/>
              <a:t>С. Линденберг</a:t>
            </a:r>
          </a:p>
          <a:p>
            <a:pPr marL="3175" indent="-3175">
              <a:buFont typeface="Arial" panose="020B0604020202020204" pitchFamily="34" charset="0"/>
              <a:buNone/>
              <a:defRPr/>
            </a:pPr>
            <a:r>
              <a:rPr lang="ru-RU" dirty="0"/>
              <a:t>Человек действует самостоятельно в рамках ролей и ограничений, налагаемых социумом.</a:t>
            </a:r>
          </a:p>
          <a:p>
            <a:pPr marL="3175" indent="-3175">
              <a:buFont typeface="Arial" panose="020B0604020202020204" pitchFamily="34" charset="0"/>
              <a:buNone/>
              <a:defRPr/>
            </a:pPr>
            <a:r>
              <a:rPr lang="ru-RU" b="1" i="1" dirty="0"/>
              <a:t>Д. </a:t>
            </a:r>
            <a:r>
              <a:rPr lang="ru-RU" b="1" i="1" dirty="0" err="1"/>
              <a:t>Канеман</a:t>
            </a:r>
            <a:r>
              <a:rPr lang="ru-RU" b="1" i="1" dirty="0"/>
              <a:t>, А. </a:t>
            </a:r>
            <a:r>
              <a:rPr lang="ru-RU" b="1" i="1" dirty="0" err="1"/>
              <a:t>Тверски</a:t>
            </a:r>
            <a:endParaRPr lang="ru-RU" b="1" i="1" dirty="0"/>
          </a:p>
          <a:p>
            <a:pPr marL="3175" indent="-3175">
              <a:buFont typeface="Arial" panose="020B0604020202020204" pitchFamily="34" charset="0"/>
              <a:buNone/>
              <a:defRPr/>
            </a:pPr>
            <a:r>
              <a:rPr lang="ru-RU" dirty="0"/>
              <a:t>Люди «экономят на мышлении»: вместо трезвого расчета - привычные стереотипы, эмоциональные предпочтения, случайные внешние подсказки.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B1064-B4D3-D683-F798-9912E3F0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9275"/>
            <a:ext cx="7772400" cy="6588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err="1"/>
              <a:t>Органиченная</a:t>
            </a:r>
            <a:r>
              <a:rPr lang="ru-RU" dirty="0"/>
              <a:t> рациональность Г. </a:t>
            </a:r>
            <a:r>
              <a:rPr lang="ru-RU" dirty="0" err="1"/>
              <a:t>саймона</a:t>
            </a:r>
            <a:endParaRPr lang="ru-RU" dirty="0"/>
          </a:p>
        </p:txBody>
      </p:sp>
      <p:sp>
        <p:nvSpPr>
          <p:cNvPr id="58370" name="Объект 2">
            <a:extLst>
              <a:ext uri="{FF2B5EF4-FFF2-40B4-BE49-F238E27FC236}">
                <a16:creationId xmlns:a16="http://schemas.microsoft.com/office/drawing/2014/main" id="{04DC5B4E-2C05-54CC-ACD1-1A5C431130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700213"/>
            <a:ext cx="7772400" cy="46085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/>
              <a:t>Г. Саймон: Административное поведение  (1947),  Модели человека (1957), Организация (1958), Рациональность как процесс и продукт мышления (1978).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rgbClr val="002060"/>
                </a:solidFill>
              </a:rPr>
              <a:t>Результаты исследований Г. Саймона: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память человека ограничена;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способность к расчетам – ограничена;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человек не может предвидеть все последствия принимаемых им решений;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на решения человека влияют личные устремления и социальные перспективы;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люди сотрудничают для достижения общих целей.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ъект 2">
            <a:extLst>
              <a:ext uri="{FF2B5EF4-FFF2-40B4-BE49-F238E27FC236}">
                <a16:creationId xmlns:a16="http://schemas.microsoft.com/office/drawing/2014/main" id="{99B21628-3880-AE6E-ABA5-D23E12BECF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8475" y="476250"/>
            <a:ext cx="8147050" cy="59055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002060"/>
                </a:solidFill>
              </a:rPr>
              <a:t>Когнитивные способности человека несовершенны: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400"/>
              <a:t>человек не обладает всей информацией об альтернативах;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400"/>
              <a:t>существуют информационные издержки (высокие затраты на получение информации и «рациональное невежество»);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400"/>
              <a:t>человек не может воспринять доступную информацию;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400"/>
              <a:t>человек не может  в полной мере оценить альтернативы.</a:t>
            </a:r>
          </a:p>
          <a:p>
            <a:pPr marL="0" indent="0">
              <a:buFont typeface="Wingdings" pitchFamily="2" charset="2"/>
              <a:buChar char="ü"/>
            </a:pPr>
            <a:endParaRPr lang="ru-RU" altLang="ru-RU" sz="2400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b="1" u="sng">
                <a:solidFill>
                  <a:srgbClr val="FF0000"/>
                </a:solidFill>
              </a:rPr>
              <a:t>Ограниченно рациональный выбор: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b="1">
                <a:solidFill>
                  <a:srgbClr val="FF0000"/>
                </a:solidFill>
              </a:rPr>
              <a:t>выбор удовлетворительного варианта из доступных.</a:t>
            </a:r>
            <a:endParaRPr lang="ru-RU" alt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1C4AE-20A8-E8E7-5B44-533B95B0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354888" cy="803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Органическая (процедурная) рациональность О. Уильямсона</a:t>
            </a:r>
          </a:p>
        </p:txBody>
      </p:sp>
      <p:sp>
        <p:nvSpPr>
          <p:cNvPr id="60418" name="Объект 2">
            <a:extLst>
              <a:ext uri="{FF2B5EF4-FFF2-40B4-BE49-F238E27FC236}">
                <a16:creationId xmlns:a16="http://schemas.microsoft.com/office/drawing/2014/main" id="{83E8EC13-DD6C-B474-A087-B9A1CD5997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/>
              <a:t>Поведение человека обусловлено личным интересом (целевой функцией).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/>
              <a:t>Целевые функции индивидов могут совпадать / быть различны.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/>
              <a:t>Формы рациональности соответствуют формам следования личным интересам.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ъект 2">
            <a:extLst>
              <a:ext uri="{FF2B5EF4-FFF2-40B4-BE49-F238E27FC236}">
                <a16:creationId xmlns:a16="http://schemas.microsoft.com/office/drawing/2014/main" id="{482478C5-BA90-B4FB-EB1B-CC472A51ED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88913"/>
            <a:ext cx="8218488" cy="597693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rgbClr val="002060"/>
                </a:solidFill>
              </a:rPr>
              <a:t>Формы следования личным интересам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i="1">
                <a:solidFill>
                  <a:srgbClr val="002060"/>
                </a:solidFill>
              </a:rPr>
              <a:t>Слабая форма </a:t>
            </a:r>
            <a:r>
              <a:rPr lang="ru-RU" altLang="ru-RU" sz="2000"/>
              <a:t>следования личным интересам (</a:t>
            </a:r>
            <a:r>
              <a:rPr lang="ru-RU" altLang="ru-RU" sz="2000" b="1" i="1">
                <a:solidFill>
                  <a:srgbClr val="002060"/>
                </a:solidFill>
              </a:rPr>
              <a:t>послушание</a:t>
            </a:r>
            <a:r>
              <a:rPr lang="ru-RU" altLang="ru-RU" sz="2000"/>
              <a:t>): индивид отождествляет свою целевую функцию с целевой функцией контрагента или их целевые функции совпадают; индивиды соблюдают обязательства.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i="1">
                <a:solidFill>
                  <a:srgbClr val="002060"/>
                </a:solidFill>
              </a:rPr>
              <a:t>Средняя форма </a:t>
            </a:r>
            <a:r>
              <a:rPr lang="ru-RU" altLang="ru-RU" sz="2000"/>
              <a:t>следования личным интересам (</a:t>
            </a:r>
            <a:r>
              <a:rPr lang="ru-RU" altLang="ru-RU" sz="2000" b="1" i="1">
                <a:solidFill>
                  <a:srgbClr val="002060"/>
                </a:solidFill>
              </a:rPr>
              <a:t>простое следование личным интересам</a:t>
            </a:r>
            <a:r>
              <a:rPr lang="ru-RU" altLang="ru-RU" sz="2000"/>
              <a:t>): целевые функции индивидов не совпадают, но один из них (оба) подчиняется существующим правилам и соблюдают обязательства.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i="1">
                <a:solidFill>
                  <a:srgbClr val="002060"/>
                </a:solidFill>
              </a:rPr>
              <a:t>Сильная форма </a:t>
            </a:r>
            <a:r>
              <a:rPr lang="ru-RU" altLang="ru-RU" sz="2000"/>
              <a:t>следования личным интересам (</a:t>
            </a:r>
            <a:r>
              <a:rPr lang="ru-RU" altLang="ru-RU" sz="2000" b="1" i="1">
                <a:solidFill>
                  <a:srgbClr val="002060"/>
                </a:solidFill>
              </a:rPr>
              <a:t>оппортунизм</a:t>
            </a:r>
            <a:r>
              <a:rPr lang="ru-RU" altLang="ru-RU" sz="2000"/>
              <a:t>): целевые функции индивидов не совпадают , один из них (оба) готовы нарушить существующие правила; обязательства не соблюдаются.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ъект 2">
            <a:extLst>
              <a:ext uri="{FF2B5EF4-FFF2-40B4-BE49-F238E27FC236}">
                <a16:creationId xmlns:a16="http://schemas.microsoft.com/office/drawing/2014/main" id="{1CC9E3A1-A107-6362-65BB-C1FF02E6C8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362950" cy="619125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endParaRPr lang="ru-RU" altLang="ru-RU" sz="6000" dirty="0">
              <a:solidFill>
                <a:srgbClr val="7030A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altLang="ru-RU" sz="6000" dirty="0">
              <a:solidFill>
                <a:srgbClr val="7030A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altLang="ru-RU" sz="6000" b="1" dirty="0">
                <a:solidFill>
                  <a:srgbClr val="7030A0"/>
                </a:solidFill>
              </a:rPr>
              <a:t>Трансакционные издержки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118974-29AA-65DB-F4CA-597125C4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8075613" cy="5759450"/>
          </a:xfrm>
        </p:spPr>
        <p:txBody>
          <a:bodyPr/>
          <a:lstStyle/>
          <a:p>
            <a:pPr marL="274320" indent="-274320">
              <a:buFont typeface="Arial" panose="020B0604020202020204" pitchFamily="34" charset="0"/>
              <a:buNone/>
              <a:defRPr/>
            </a:pPr>
            <a:r>
              <a:rPr lang="ru-RU" sz="2000" b="1" dirty="0">
                <a:solidFill>
                  <a:srgbClr val="002060"/>
                </a:solidFill>
              </a:rPr>
              <a:t>Формы рациональности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Сильная форма рациональности </a:t>
            </a:r>
            <a:r>
              <a:rPr lang="ru-RU" sz="2000" dirty="0"/>
              <a:t>– полная рациональность: максимизация полезности / прибыли (см. аксиоматику теории предельной полезности).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Средняя форма рациональности </a:t>
            </a:r>
            <a:r>
              <a:rPr lang="ru-RU" sz="2000" dirty="0"/>
              <a:t>– ограниченная рациональность: выбор удовлетворительного результата из доступных.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ru-RU" sz="20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Слабая форма рациональности </a:t>
            </a:r>
            <a:r>
              <a:rPr lang="ru-RU" sz="2000" dirty="0"/>
              <a:t>(органическая рациональность / процедурная рациональность) – рациональным является не результат выбора, а процесс принятия решения (процедура).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7FA20-488F-8D53-3475-C0224724E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6588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Органическая рациональность Г. Клейнера</a:t>
            </a:r>
          </a:p>
        </p:txBody>
      </p:sp>
      <p:sp>
        <p:nvSpPr>
          <p:cNvPr id="63490" name="Объект 2">
            <a:extLst>
              <a:ext uri="{FF2B5EF4-FFF2-40B4-BE49-F238E27FC236}">
                <a16:creationId xmlns:a16="http://schemas.microsoft.com/office/drawing/2014/main" id="{FDAD4507-28E9-56CE-A196-3FD562273F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57338"/>
            <a:ext cx="8291513" cy="48244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>
                <a:solidFill>
                  <a:srgbClr val="FF0000"/>
                </a:solidFill>
              </a:rPr>
              <a:t>Клейнер Г.Б. Рациональность, неполная рациональность:  психологические факторы</a:t>
            </a:r>
            <a:r>
              <a:rPr lang="ru-RU" altLang="ru-RU" sz="2000"/>
              <a:t>. / </a:t>
            </a:r>
            <a:r>
              <a:rPr lang="en-US" altLang="ru-RU" sz="2000"/>
              <a:t>Homo institutius</a:t>
            </a:r>
            <a:r>
              <a:rPr lang="ru-RU" altLang="ru-RU" sz="2000"/>
              <a:t> – человек институциональный. – Под ред. д.э.н. О.В. Иншакова. – Волгоград: ВолГУ, 2005. - Глава 9.</a:t>
            </a:r>
          </a:p>
          <a:p>
            <a:pPr marL="0" indent="0"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ru-RU" altLang="ru-RU" sz="2000"/>
              <a:t>Чем может быть обусловлено нарушение рациональности?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000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/>
              <a:t>Не только неполнотой информации и несовершенством когнитивных способностей, но и </a:t>
            </a:r>
            <a:r>
              <a:rPr lang="ru-RU" altLang="ru-RU" sz="2000" b="1" i="1"/>
              <a:t>субъективными психологическими предпосылками нарушения рациональности поведения</a:t>
            </a:r>
            <a:r>
              <a:rPr lang="ru-RU" altLang="ru-RU" sz="200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i="1">
                <a:solidFill>
                  <a:srgbClr val="FF0000"/>
                </a:solidFill>
              </a:rPr>
              <a:t>Органическая иррациональность </a:t>
            </a:r>
            <a:r>
              <a:rPr lang="ru-RU" altLang="ru-RU" sz="2000"/>
              <a:t>– это неполная рациональность выбора, обусловленная психологическими факторами нарушения рациональности поведения.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ъект 2">
            <a:extLst>
              <a:ext uri="{FF2B5EF4-FFF2-40B4-BE49-F238E27FC236}">
                <a16:creationId xmlns:a16="http://schemas.microsoft.com/office/drawing/2014/main" id="{477CE622-43B7-6635-6FAB-FF7CD311EC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7772400" cy="5761038"/>
          </a:xfrm>
        </p:spPr>
        <p:txBody>
          <a:bodyPr/>
          <a:lstStyle/>
          <a:p>
            <a:pPr marL="0" indent="0"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ru-RU" altLang="ru-RU" sz="2000" b="1" i="1">
                <a:solidFill>
                  <a:srgbClr val="002060"/>
                </a:solidFill>
              </a:rPr>
              <a:t>В целом нарушение рациональности выбора конкретным субъектом может быть связано: </a:t>
            </a:r>
          </a:p>
          <a:p>
            <a:pPr marL="0" indent="0"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ru-RU" altLang="ru-RU" sz="2000"/>
              <a:t>а) с недостатком у него информационных и иных ресурсов для проведения всех или некоторых этапов процесса выбора; </a:t>
            </a:r>
          </a:p>
          <a:p>
            <a:pPr marL="0" indent="0"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ru-RU" altLang="ru-RU" sz="2000"/>
              <a:t>б) некорректной или неэффективной технологией анализа и сравнения вариантов и поиска наилучшего; </a:t>
            </a:r>
          </a:p>
          <a:p>
            <a:pPr marL="0" indent="0"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ru-RU" altLang="ru-RU" sz="2000"/>
              <a:t>в) сознательным нежеланием в полном объеме осуществлять все необходимые для формирования и решения задачи выбора действия; </a:t>
            </a:r>
          </a:p>
          <a:p>
            <a:pPr marL="0" indent="0">
              <a:spcBef>
                <a:spcPts val="900"/>
              </a:spcBef>
              <a:buFont typeface="Arial" panose="020B0604020202020204" pitchFamily="34" charset="0"/>
              <a:buNone/>
            </a:pPr>
            <a:r>
              <a:rPr lang="ru-RU" altLang="ru-RU" sz="2000"/>
              <a:t>г) неосознаваемыми антипатиями к определенного рода мыслительной, аналитической или волевой деятельности, необходимой для прохождения этапов принятия решения.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EB3CC-FE5F-3DA5-F528-40038DD2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404813"/>
            <a:ext cx="7772400" cy="658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Сравним концепции рационального поведения</a:t>
            </a:r>
          </a:p>
        </p:txBody>
      </p:sp>
      <p:sp>
        <p:nvSpPr>
          <p:cNvPr id="65538" name="Объект 2">
            <a:extLst>
              <a:ext uri="{FF2B5EF4-FFF2-40B4-BE49-F238E27FC236}">
                <a16:creationId xmlns:a16="http://schemas.microsoft.com/office/drawing/2014/main" id="{31589567-BCB7-5612-50E8-C1A33CE3AE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18488" cy="5184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i="1">
                <a:solidFill>
                  <a:srgbClr val="002060"/>
                </a:solidFill>
              </a:rPr>
              <a:t>Концепция полной рациональности: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относительно проста в использовании;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позволяет применять формальные методы;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даёт упрощенное объяснение отдельным видам случаям экономического поведения (излишне абстрактна).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i="1">
                <a:solidFill>
                  <a:srgbClr val="002060"/>
                </a:solidFill>
              </a:rPr>
              <a:t>Концепция ограниченной рациональности: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относительно более реалистична;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акцентирует внимание на информационных издержках и рациональном неведении;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позволяет применять формальные методы.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5A755-29DE-0146-315B-01609488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404813"/>
            <a:ext cx="7772400" cy="6588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Сравним концепции рационального поведения</a:t>
            </a:r>
          </a:p>
        </p:txBody>
      </p:sp>
      <p:sp>
        <p:nvSpPr>
          <p:cNvPr id="66562" name="Объект 2">
            <a:extLst>
              <a:ext uri="{FF2B5EF4-FFF2-40B4-BE49-F238E27FC236}">
                <a16:creationId xmlns:a16="http://schemas.microsoft.com/office/drawing/2014/main" id="{BF6D8E5B-82FC-595C-0D75-9B368BB769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18488" cy="51847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i="1">
                <a:solidFill>
                  <a:srgbClr val="002060"/>
                </a:solidFill>
              </a:rPr>
              <a:t>Концепция органической (процедурной) рациональности: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относительно более реалистична;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акцентирует внимание на рациональности процесса выбора;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позволяет применять формальные методы.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 b="1" i="1">
                <a:solidFill>
                  <a:srgbClr val="002060"/>
                </a:solidFill>
              </a:rPr>
              <a:t>Концепция органической иррациональности: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наиболее реалистична; 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акцентирует внимание на психологических факторах, препятствующих рациональному выбору; </a:t>
            </a:r>
          </a:p>
          <a:p>
            <a:pPr marL="0" indent="0">
              <a:buFont typeface="Wingdings" pitchFamily="2" charset="2"/>
              <a:buChar char="ü"/>
            </a:pPr>
            <a:r>
              <a:rPr lang="ru-RU" altLang="ru-RU" sz="2000"/>
              <a:t>возможно применение психологических и формальных методов.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AE4A1-D776-552C-1392-6E8DBD5A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55557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7030A0"/>
                </a:solidFill>
              </a:rPr>
              <a:t>Риск </a:t>
            </a:r>
            <a:br>
              <a:rPr lang="ru-RU" sz="6000" b="1" dirty="0">
                <a:solidFill>
                  <a:srgbClr val="7030A0"/>
                </a:solidFill>
              </a:rPr>
            </a:br>
            <a:r>
              <a:rPr lang="ru-RU" sz="6000" b="1" dirty="0">
                <a:solidFill>
                  <a:srgbClr val="7030A0"/>
                </a:solidFill>
              </a:rPr>
              <a:t>и </a:t>
            </a:r>
            <a:br>
              <a:rPr lang="ru-RU" sz="6000" b="1" dirty="0">
                <a:solidFill>
                  <a:srgbClr val="7030A0"/>
                </a:solidFill>
              </a:rPr>
            </a:br>
            <a:r>
              <a:rPr lang="ru-RU" sz="6000" b="1" dirty="0">
                <a:solidFill>
                  <a:srgbClr val="7030A0"/>
                </a:solidFill>
              </a:rPr>
              <a:t>неопределенность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AE4A1-D776-552C-1392-6E8DBD5A6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731838"/>
          </a:xfrm>
        </p:spPr>
        <p:txBody>
          <a:bodyPr/>
          <a:lstStyle/>
          <a:p>
            <a:pPr>
              <a:defRPr/>
            </a:pPr>
            <a:r>
              <a:rPr lang="ru-RU" dirty="0"/>
              <a:t>Риск и неопределенность</a:t>
            </a:r>
          </a:p>
        </p:txBody>
      </p:sp>
      <p:sp>
        <p:nvSpPr>
          <p:cNvPr id="67586" name="Объект 2">
            <a:extLst>
              <a:ext uri="{FF2B5EF4-FFF2-40B4-BE49-F238E27FC236}">
                <a16:creationId xmlns:a16="http://schemas.microsoft.com/office/drawing/2014/main" id="{B1208E00-15EF-1E4E-C680-C9C31450B7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4497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FF0000"/>
                </a:solidFill>
              </a:rPr>
              <a:t>Риск</a:t>
            </a:r>
            <a:r>
              <a:rPr lang="ru-RU" altLang="ru-RU" sz="2400"/>
              <a:t> – это количественно измеримая (например, с помощью теории вероятности) составляющая неопределенности.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FF0000"/>
                </a:solidFill>
              </a:rPr>
              <a:t>Неопределенность</a:t>
            </a:r>
            <a:r>
              <a:rPr lang="ru-RU" altLang="ru-RU" sz="2400"/>
              <a:t> – все, что не поддается количественной оценке; неотъемлемое свойство реальности.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FF0000"/>
                </a:solidFill>
              </a:rPr>
              <a:t>Поведенческая неопределенность </a:t>
            </a:r>
            <a:r>
              <a:rPr lang="ru-RU" altLang="ru-RU" sz="2400"/>
              <a:t>– неспособность предсказать поведение контрагента в конкретной 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360988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5BB9-2E14-899C-E720-DEE5267C5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9477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Что такое риск для экономического агента?</a:t>
            </a:r>
          </a:p>
        </p:txBody>
      </p:sp>
      <p:sp>
        <p:nvSpPr>
          <p:cNvPr id="68610" name="Объект 2">
            <a:extLst>
              <a:ext uri="{FF2B5EF4-FFF2-40B4-BE49-F238E27FC236}">
                <a16:creationId xmlns:a16="http://schemas.microsoft.com/office/drawing/2014/main" id="{5D7EA431-8F97-AEC0-2E28-D03DF60BD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218488" cy="475297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/>
              <a:t>Риск – это вероятность недополучения / неполучения положительного результата (прибыли, полезности) и / или риск получения отрицательного результата.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400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400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</p:txBody>
      </p:sp>
      <p:pic>
        <p:nvPicPr>
          <p:cNvPr id="68611" name="Рисунок 4">
            <a:extLst>
              <a:ext uri="{FF2B5EF4-FFF2-40B4-BE49-F238E27FC236}">
                <a16:creationId xmlns:a16="http://schemas.microsoft.com/office/drawing/2014/main" id="{EF88DF11-1FC6-1336-D9CF-F16276A3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076700"/>
            <a:ext cx="29591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1C48F-2349-4D8B-7EC9-86CD34D4A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803275"/>
          </a:xfrm>
        </p:spPr>
        <p:txBody>
          <a:bodyPr/>
          <a:lstStyle/>
          <a:p>
            <a:pPr>
              <a:defRPr/>
            </a:pPr>
            <a:r>
              <a:rPr lang="ru-RU" dirty="0"/>
              <a:t>Какие бывают риски?</a:t>
            </a:r>
          </a:p>
        </p:txBody>
      </p:sp>
      <p:pic>
        <p:nvPicPr>
          <p:cNvPr id="69634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6C2071C4-F5C3-5824-AB30-9ED636B35B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088" y="1916113"/>
            <a:ext cx="8505825" cy="3767137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898FA5-A749-A0F3-098A-DD15367D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8147050" cy="9286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Экономический субъект, не склонный к риску</a:t>
            </a:r>
          </a:p>
        </p:txBody>
      </p:sp>
      <p:pic>
        <p:nvPicPr>
          <p:cNvPr id="70658" name="Объект 4">
            <a:extLst>
              <a:ext uri="{FF2B5EF4-FFF2-40B4-BE49-F238E27FC236}">
                <a16:creationId xmlns:a16="http://schemas.microsoft.com/office/drawing/2014/main" id="{92BDBB66-E720-60F5-ADAB-4C26C5A767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8" y="1773238"/>
            <a:ext cx="8159750" cy="40322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D83D30-3B35-2DAD-28BE-20260C61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803275"/>
          </a:xfrm>
        </p:spPr>
        <p:txBody>
          <a:bodyPr/>
          <a:lstStyle/>
          <a:p>
            <a:pPr>
              <a:defRPr/>
            </a:pPr>
            <a:r>
              <a:rPr lang="ru-RU" dirty="0"/>
              <a:t>Что такое «трансакция»?</a:t>
            </a:r>
          </a:p>
        </p:txBody>
      </p:sp>
      <p:sp>
        <p:nvSpPr>
          <p:cNvPr id="35842" name="Объект 2">
            <a:extLst>
              <a:ext uri="{FF2B5EF4-FFF2-40B4-BE49-F238E27FC236}">
                <a16:creationId xmlns:a16="http://schemas.microsoft.com/office/drawing/2014/main" id="{76AF7207-27D4-940A-DCEE-B089892BC5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00213"/>
            <a:ext cx="8001000" cy="41624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FF0000"/>
                </a:solidFill>
              </a:rPr>
              <a:t>Трансакция</a:t>
            </a:r>
            <a:r>
              <a:rPr lang="ru-RU" altLang="ru-RU" sz="2400"/>
              <a:t> – это…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/>
              <a:t>…сделка / обмен / контракт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/>
              <a:t>…обмен товарами и услугами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 b="1"/>
              <a:t>…обмен правами 	собственности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ru-RU" altLang="ru-RU" sz="240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FF0000"/>
                </a:solidFill>
              </a:rPr>
              <a:t>Трансакция </a:t>
            </a:r>
            <a:r>
              <a:rPr lang="ru-RU" altLang="ru-RU" sz="2400"/>
              <a:t>   – 	отчуждение и присвоение (обмен) прав собственности и прав свободы, принятых в обществе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CBC9C-3118-8979-8E85-891369B2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Экономический субъект, склонный к риску</a:t>
            </a:r>
          </a:p>
        </p:txBody>
      </p:sp>
      <p:pic>
        <p:nvPicPr>
          <p:cNvPr id="71682" name="Объект 4">
            <a:extLst>
              <a:ext uri="{FF2B5EF4-FFF2-40B4-BE49-F238E27FC236}">
                <a16:creationId xmlns:a16="http://schemas.microsoft.com/office/drawing/2014/main" id="{7A66CCEC-5E5E-85B9-9B4D-7F9DC8BFFE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2604294"/>
            <a:ext cx="5816600" cy="27940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E31A1-C138-E60E-C450-0941B3C87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731838"/>
          </a:xfrm>
        </p:spPr>
        <p:txBody>
          <a:bodyPr/>
          <a:lstStyle/>
          <a:p>
            <a:pPr>
              <a:defRPr/>
            </a:pPr>
            <a:r>
              <a:rPr lang="ru-RU" dirty="0"/>
              <a:t>Возможно ли управлять риском?</a:t>
            </a:r>
          </a:p>
        </p:txBody>
      </p:sp>
      <p:sp>
        <p:nvSpPr>
          <p:cNvPr id="72706" name="Объект 2">
            <a:extLst>
              <a:ext uri="{FF2B5EF4-FFF2-40B4-BE49-F238E27FC236}">
                <a16:creationId xmlns:a16="http://schemas.microsoft.com/office/drawing/2014/main" id="{4C85FE48-90B4-13A4-3E46-9CA9A4A2B0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001000" cy="496728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/>
              <a:t>Институты, минимизирующие / оптимизирующие риск: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2800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/>
              <a:t>Институт страхования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/>
              <a:t>Биржевое дело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/>
              <a:t>Консалтинг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/>
              <a:t>Поручительство и банковская гарантия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800"/>
              <a:t>Контракт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Объект 2">
            <a:extLst>
              <a:ext uri="{FF2B5EF4-FFF2-40B4-BE49-F238E27FC236}">
                <a16:creationId xmlns:a16="http://schemas.microsoft.com/office/drawing/2014/main" id="{4EDBD490-A30B-2BF2-3B49-1F2BE05FC8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0767"/>
            <a:ext cx="8362950" cy="518385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Вопросы для самостоятельного изучения.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sz="2400" dirty="0"/>
          </a:p>
          <a:p>
            <a:pPr>
              <a:defRPr/>
            </a:pPr>
            <a:r>
              <a:rPr lang="ru-RU" altLang="ru-RU" sz="2400" dirty="0"/>
              <a:t>Барьер трансакционных издержек на пути к полной информации. </a:t>
            </a:r>
          </a:p>
          <a:p>
            <a:pPr>
              <a:defRPr/>
            </a:pPr>
            <a:r>
              <a:rPr lang="ru-RU" altLang="ru-RU" sz="2400" dirty="0"/>
              <a:t>Способы устранения информационной асимметрии. </a:t>
            </a:r>
          </a:p>
          <a:p>
            <a:pPr>
              <a:defRPr/>
            </a:pPr>
            <a:r>
              <a:rPr lang="ru-RU" altLang="ru-RU" sz="2400" dirty="0"/>
              <a:t>Риск и поведенческая неопределенность. </a:t>
            </a:r>
          </a:p>
          <a:p>
            <a:pPr>
              <a:defRPr/>
            </a:pPr>
            <a:r>
              <a:rPr lang="ru-RU" altLang="ru-RU" sz="2400" dirty="0"/>
              <a:t>Роль контрактов в снижении риска. </a:t>
            </a:r>
          </a:p>
          <a:p>
            <a:pPr>
              <a:defRPr/>
            </a:pPr>
            <a:r>
              <a:rPr lang="ru-RU" altLang="ru-RU" sz="2400" dirty="0"/>
              <a:t>Роль государства в снижении системных рисков. </a:t>
            </a:r>
          </a:p>
          <a:p>
            <a:pPr>
              <a:defRPr/>
            </a:pPr>
            <a:r>
              <a:rPr lang="ru-RU" altLang="ru-RU" sz="2400" dirty="0"/>
              <a:t>Управление рисками и предпринимательская бдительность. </a:t>
            </a:r>
            <a:endParaRPr lang="ru-RU" altLang="ru-RU" sz="2400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Объект 2">
            <a:extLst>
              <a:ext uri="{FF2B5EF4-FFF2-40B4-BE49-F238E27FC236}">
                <a16:creationId xmlns:a16="http://schemas.microsoft.com/office/drawing/2014/main" id="{B0147A96-2873-6268-9D9C-390FE44116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3122" y="1700808"/>
            <a:ext cx="5937755" cy="310198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ru-RU" altLang="ru-RU" dirty="0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300" b="1" dirty="0">
                <a:solidFill>
                  <a:schemeClr val="accent1"/>
                </a:solidFill>
              </a:rPr>
              <a:t>БЛАГОДАРЮ ЗА ВНИМАНИЕ!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3300" b="1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3300" b="1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altLang="ru-RU" sz="33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203-9C5F-9290-F9A8-2686E9D5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6588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Виды трансакций</a:t>
            </a:r>
          </a:p>
        </p:txBody>
      </p:sp>
      <p:pic>
        <p:nvPicPr>
          <p:cNvPr id="36866" name="Объект 7">
            <a:extLst>
              <a:ext uri="{FF2B5EF4-FFF2-40B4-BE49-F238E27FC236}">
                <a16:creationId xmlns:a16="http://schemas.microsoft.com/office/drawing/2014/main" id="{67A50889-E650-547C-2C93-2DB82274E9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6731000" cy="431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ъект 2">
            <a:extLst>
              <a:ext uri="{FF2B5EF4-FFF2-40B4-BE49-F238E27FC236}">
                <a16:creationId xmlns:a16="http://schemas.microsoft.com/office/drawing/2014/main" id="{CC1227E2-EB80-46DE-68FA-511DB8AD2E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18488" cy="56880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400" b="1" i="1">
                <a:solidFill>
                  <a:srgbClr val="FF0000"/>
                </a:solidFill>
              </a:rPr>
              <a:t>Торговая трансакция </a:t>
            </a:r>
            <a:r>
              <a:rPr lang="ru-RU" altLang="ru-RU" sz="2400" i="1"/>
              <a:t>– обмен правами собственности на основе добровольного соглашения сторон. </a:t>
            </a:r>
          </a:p>
          <a:p>
            <a:pPr marL="0" indent="0" eaLnBrk="1" hangingPunct="1">
              <a:buFont typeface="Wingdings 2" pitchFamily="2" charset="2"/>
              <a:buNone/>
            </a:pPr>
            <a:endParaRPr lang="ru-RU" altLang="ru-RU" sz="2400" b="1" i="1"/>
          </a:p>
          <a:p>
            <a:pPr marL="0" indent="0" eaLnBrk="1" hangingPunct="1">
              <a:buFont typeface="Wingdings 2" pitchFamily="2" charset="2"/>
              <a:buNone/>
            </a:pPr>
            <a:r>
              <a:rPr lang="ru-RU" altLang="ru-RU" sz="2400" b="1" i="1"/>
              <a:t>Признаки торговой трансакции: 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400"/>
              <a:t>ценность объекта сделки признается обеими сторонами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400"/>
              <a:t>правовой статус сторон симметричен (они самостоятельно принимают решение об участии в сделке)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2400"/>
              <a:t>переговорная сила сторон может быть различна, а обмен – несимметричным</a:t>
            </a:r>
            <a:endParaRPr lang="ru-RU" altLang="ru-RU"/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0E660-A980-DF4C-30D5-E064D3757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772400" cy="587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Примеры торговых трансакций</a:t>
            </a:r>
          </a:p>
        </p:txBody>
      </p:sp>
      <p:sp>
        <p:nvSpPr>
          <p:cNvPr id="38914" name="Объект 2">
            <a:extLst>
              <a:ext uri="{FF2B5EF4-FFF2-40B4-BE49-F238E27FC236}">
                <a16:creationId xmlns:a16="http://schemas.microsoft.com/office/drawing/2014/main" id="{212E16B5-68DE-72A1-7F98-8F5245FBE4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2133600"/>
            <a:ext cx="8064500" cy="3649663"/>
          </a:xfrm>
        </p:spPr>
        <p:txBody>
          <a:bodyPr/>
          <a:lstStyle/>
          <a:p>
            <a:pPr marL="0" indent="0" eaLnBrk="1" hangingPunct="1">
              <a:buFont typeface="Wingdings 2" pitchFamily="2" charset="2"/>
              <a:buNone/>
            </a:pPr>
            <a:r>
              <a:rPr lang="ru-RU" altLang="ru-RU" sz="3200" b="1" i="1"/>
              <a:t>Торговые трансакции:</a:t>
            </a:r>
            <a:r>
              <a:rPr lang="ru-RU" altLang="ru-RU" sz="3200" i="1"/>
              <a:t> 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3200" i="1"/>
              <a:t>купля-продажа товаров/услуг, 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3200" i="1"/>
              <a:t>найм на работу, </a:t>
            </a:r>
          </a:p>
          <a:p>
            <a:pPr marL="0" indent="0" eaLnBrk="1" hangingPunct="1">
              <a:buFont typeface="Wingdings" pitchFamily="2" charset="2"/>
              <a:buChar char="ü"/>
            </a:pPr>
            <a:r>
              <a:rPr lang="ru-RU" altLang="ru-RU" sz="3200" i="1"/>
              <a:t>поведение законодателей (голосование за тот или иной закон) и др.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658F7C-42AB-4967-AAD6-4306E201D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5175"/>
            <a:ext cx="8218488" cy="50260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</a:rPr>
              <a:t>Трансакция управления</a:t>
            </a:r>
            <a:r>
              <a:rPr lang="ru-RU" altLang="ru-RU" sz="2400" b="1" dirty="0"/>
              <a:t> </a:t>
            </a:r>
            <a:r>
              <a:rPr lang="ru-RU" altLang="ru-RU" sz="2400" dirty="0"/>
              <a:t>- </a:t>
            </a:r>
            <a:r>
              <a:rPr lang="ru-RU" altLang="ru-RU" sz="2400" i="1" dirty="0"/>
              <a:t>обмен права контроля на доход между принципалом и агентом. Принципал получает право распоряжения свободным временем агента в обмен на доход.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altLang="ru-RU" sz="2400" i="1" dirty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altLang="ru-RU" sz="2400" b="1" i="1" dirty="0"/>
              <a:t>Признаки трансакции управления: 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ru-RU" altLang="ru-RU" sz="2400" dirty="0"/>
              <a:t>отношения управления-подчинения (принципал-агент)</a:t>
            </a:r>
          </a:p>
          <a:p>
            <a:pPr marL="0" indent="0" eaLnBrk="1" hangingPunct="1">
              <a:buFont typeface="Wingdings" pitchFamily="2" charset="2"/>
              <a:buChar char="ü"/>
              <a:defRPr/>
            </a:pPr>
            <a:r>
              <a:rPr lang="ru-RU" altLang="ru-RU" sz="2400" dirty="0"/>
              <a:t>правовой статус сторон асимметричен (право принятия решений принадлежит одной стороне)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31B7F8-8859-C072-D5A2-D8C126C0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Примеры управленческих трансакций</a:t>
            </a:r>
          </a:p>
        </p:txBody>
      </p:sp>
      <p:sp>
        <p:nvSpPr>
          <p:cNvPr id="40962" name="Объект 2">
            <a:extLst>
              <a:ext uri="{FF2B5EF4-FFF2-40B4-BE49-F238E27FC236}">
                <a16:creationId xmlns:a16="http://schemas.microsoft.com/office/drawing/2014/main" id="{5290EB48-7678-2710-CB42-A061F9E015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800" b="1" i="1"/>
              <a:t>Трансакции управления: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altLang="ru-RU" sz="2800" b="1" i="1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800" i="1"/>
              <a:t>отношения внутри организации,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2800" i="1"/>
              <a:t>основанной на иерархии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alt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2584</TotalTime>
  <Words>1562</Words>
  <Application>Microsoft Macintosh PowerPoint</Application>
  <PresentationFormat>Экран (4:3)</PresentationFormat>
  <Paragraphs>253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51" baseType="lpstr">
      <vt:lpstr>Calibri</vt:lpstr>
      <vt:lpstr>Arial</vt:lpstr>
      <vt:lpstr>Calibri Light</vt:lpstr>
      <vt:lpstr>Wingdings 2</vt:lpstr>
      <vt:lpstr>Times New Roman</vt:lpstr>
      <vt:lpstr>Wingdings</vt:lpstr>
      <vt:lpstr>HDOfficeLightV0</vt:lpstr>
      <vt:lpstr>Тема Office</vt:lpstr>
      <vt:lpstr>Презентация PowerPoint</vt:lpstr>
      <vt:lpstr>Презентация PowerPoint</vt:lpstr>
      <vt:lpstr>Презентация PowerPoint</vt:lpstr>
      <vt:lpstr>Что такое «трансакция»?</vt:lpstr>
      <vt:lpstr>Виды трансакций</vt:lpstr>
      <vt:lpstr>Презентация PowerPoint</vt:lpstr>
      <vt:lpstr>Примеры торговых трансакций</vt:lpstr>
      <vt:lpstr>Презентация PowerPoint</vt:lpstr>
      <vt:lpstr>Примеры управленческих трансакций</vt:lpstr>
      <vt:lpstr>Презентация PowerPoint</vt:lpstr>
      <vt:lpstr>Примеры рационирующих трансакций</vt:lpstr>
      <vt:lpstr>Что такое  «трансакционные издержки»?</vt:lpstr>
      <vt:lpstr>Трансформационные и трансакционные издержки</vt:lpstr>
      <vt:lpstr>Виды трансакционных издержек</vt:lpstr>
      <vt:lpstr>Презентация PowerPoint</vt:lpstr>
      <vt:lpstr>Презентация PowerPoint</vt:lpstr>
      <vt:lpstr>Презентация PowerPoint</vt:lpstr>
      <vt:lpstr>Презентация PowerPoint</vt:lpstr>
      <vt:lpstr>Оппортунизм и его издержки</vt:lpstr>
      <vt:lpstr>Презентация PowerPoint</vt:lpstr>
      <vt:lpstr>Оценка трансакционных издержек</vt:lpstr>
      <vt:lpstr>Презентация PowerPoint</vt:lpstr>
      <vt:lpstr>Информация – что это?</vt:lpstr>
      <vt:lpstr>Презентация PowerPoint</vt:lpstr>
      <vt:lpstr>Рационален ли человек?</vt:lpstr>
      <vt:lpstr>Органиченная рациональность Г. саймона</vt:lpstr>
      <vt:lpstr>Презентация PowerPoint</vt:lpstr>
      <vt:lpstr>Органическая (процедурная) рациональность О. Уильямсона</vt:lpstr>
      <vt:lpstr>Презентация PowerPoint</vt:lpstr>
      <vt:lpstr>Презентация PowerPoint</vt:lpstr>
      <vt:lpstr>Органическая рациональность Г. Клейнера</vt:lpstr>
      <vt:lpstr>Презентация PowerPoint</vt:lpstr>
      <vt:lpstr>Сравним концепции рационального поведения</vt:lpstr>
      <vt:lpstr>Сравним концепции рационального поведения</vt:lpstr>
      <vt:lpstr>Риск  и  неопределенность</vt:lpstr>
      <vt:lpstr>Риск и неопределенность</vt:lpstr>
      <vt:lpstr>Что такое риск для экономического агента?</vt:lpstr>
      <vt:lpstr>Какие бывают риски?</vt:lpstr>
      <vt:lpstr>Экономический субъект, не склонный к риску</vt:lpstr>
      <vt:lpstr>Экономический субъект, склонный к риску</vt:lpstr>
      <vt:lpstr>Возможно ли управлять риском?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Экономическая теория</dc:title>
  <dc:creator>11</dc:creator>
  <cp:lastModifiedBy>Анастасия Сазанова</cp:lastModifiedBy>
  <cp:revision>326</cp:revision>
  <dcterms:created xsi:type="dcterms:W3CDTF">2016-09-04T09:35:00Z</dcterms:created>
  <dcterms:modified xsi:type="dcterms:W3CDTF">2022-11-02T15:06:54Z</dcterms:modified>
</cp:coreProperties>
</file>