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4"/>
  </p:notesMasterIdLst>
  <p:sldIdLst>
    <p:sldId id="302" r:id="rId2"/>
    <p:sldId id="257" r:id="rId3"/>
    <p:sldId id="258" r:id="rId4"/>
    <p:sldId id="335" r:id="rId5"/>
    <p:sldId id="272" r:id="rId6"/>
    <p:sldId id="337" r:id="rId7"/>
    <p:sldId id="346" r:id="rId8"/>
    <p:sldId id="345" r:id="rId9"/>
    <p:sldId id="328" r:id="rId10"/>
    <p:sldId id="329" r:id="rId11"/>
    <p:sldId id="262" r:id="rId12"/>
    <p:sldId id="341" r:id="rId13"/>
    <p:sldId id="334" r:id="rId14"/>
    <p:sldId id="333" r:id="rId15"/>
    <p:sldId id="336" r:id="rId16"/>
    <p:sldId id="332" r:id="rId17"/>
    <p:sldId id="264" r:id="rId18"/>
    <p:sldId id="265" r:id="rId19"/>
    <p:sldId id="276" r:id="rId20"/>
    <p:sldId id="293" r:id="rId21"/>
    <p:sldId id="290" r:id="rId22"/>
    <p:sldId id="292" r:id="rId23"/>
    <p:sldId id="294" r:id="rId24"/>
    <p:sldId id="338" r:id="rId25"/>
    <p:sldId id="339" r:id="rId26"/>
    <p:sldId id="295" r:id="rId27"/>
    <p:sldId id="296" r:id="rId28"/>
    <p:sldId id="340" r:id="rId29"/>
    <p:sldId id="298" r:id="rId30"/>
    <p:sldId id="343" r:id="rId31"/>
    <p:sldId id="342" r:id="rId32"/>
    <p:sldId id="34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E8F"/>
    <a:srgbClr val="4D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0"/>
  </p:normalViewPr>
  <p:slideViewPr>
    <p:cSldViewPr>
      <p:cViewPr>
        <p:scale>
          <a:sx n="73" d="100"/>
          <a:sy n="73" d="100"/>
        </p:scale>
        <p:origin x="1016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8B058-C97C-4EDB-9406-90C83B0EDF1A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D7B4E-BE6A-4CD8-B869-0E14C2F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F2CA46EF-B966-4388-BC48-76953DD4C0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E786A480-6473-4D6C-B537-3D45FAB5E5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C719FF2E-9CC0-473A-A6A0-52EF53807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89DB0F-1E50-4B7A-876C-C874CC1767A7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0892-9A26-F44A-B3EB-E05C963EB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CDA65C-1686-C342-A534-4D579E3F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1A815-4B7D-A642-A9A1-0D58C01B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533FA-2310-3B40-AF15-40FF5D51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929F4-E2D1-6947-BC78-392CB6FE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9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5524D-B450-F844-8FF3-F5E2A264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88FC45-3738-2D46-9FC3-F9A0CF894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0D156-7B35-D84B-A51C-506C923D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669C4-DEE3-8948-ABBF-77133E5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0167B-6C50-854E-AB6A-691A13B1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520404-1919-744B-95F2-AC61CBB32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F9A533-9526-C84E-8F4C-CB6432D08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3A0F7-FF97-E64C-A477-270B756C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3A4EA-4884-C948-A8BD-7AEFCCAC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DAA66-F8D0-F649-9082-C107CE60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99C93-E3C2-194B-B2E3-A98F6B5E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98EDC-F0A7-9546-B4BD-48F341AF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DBB235-A4BF-E14E-BCD0-220C6C90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675E5-2276-9440-97C8-31F2F7B9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A6D85-4DDE-C649-97FA-306AAF0F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F141B-06E4-3149-B65D-EDDE5DA1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2A986-4BFC-564C-A7AC-ED24D353A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450D1-DC02-074B-AF8B-B3385774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05E5E-C4FE-4742-9976-4C418B08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94D4-376E-C244-8BF2-FC4E499C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BB5A2-45D2-9743-B0E1-AC7FDCD9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5BBDF-1400-1A4C-9A63-1EF82C651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F3CB91-EDA8-F044-B28B-499A9384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56A7B-6ECD-814C-932E-8E258FA4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42CB2-0D82-714D-A37D-DC7C5AEC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9A7AE-F4E0-0F46-B7CC-F4F5EE6F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6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84AD1-A6C3-714C-986A-A98CB52A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A99766-F40D-F044-A951-24B50D12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252821-4A68-A74D-AC58-AA8FB1F1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B497AB-E231-1F4E-B642-6FCB6CBE8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AB30DA-69DC-5E41-BBBF-59F03A850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CBF28E-7A6F-6043-BA74-CE2C7B29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2C7D23-E155-E348-A44A-C216B948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8909C-BA85-E643-96D9-00475362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2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B77A2-9590-0E41-83A8-4BAE5730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EE3204-99E5-0842-99D2-42D11246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8327C7-FE4D-A64C-8AB6-72E8167C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ACAE2F-A128-E140-99E5-28F8084D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2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A35ADE-B76C-124F-865C-23EBA6D0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FE70B1-BE6C-814A-A089-C28EAD84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9628B-B744-0D4B-8859-E502500D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7F1D4-0897-1E43-AB23-424EDF8E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4C6CB-C091-2747-80B4-900057E3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C455DE-11B4-AD40-967C-8085BDF6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1C38E-CE01-2844-984A-5DBEB324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003AF1-6854-2941-9BBA-5563CC5D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205DB0-7082-8143-B0E2-F612F3D3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2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00D88-ACA5-F242-B9C7-CFA8D049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21F467-53DE-734B-B24C-EDDAAC00A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A952DD-C5DF-CB4F-9077-924758CF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CA0671-1554-7C4E-96CC-A6523B7B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FED59-3E32-E547-B424-A7373504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414E7-7944-4049-9CC9-CDF8B8D4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02C24-3248-BE43-AB73-EF0A489B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806305-B60B-294E-BD59-18030F68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018A0-0E45-6C41-912B-113CD91B2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CE9B4-735E-7644-85E4-780FDC303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8A8B4-5EE9-A647-8521-FAFB3164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lumMod val="85000"/>
                <a:lumOff val="15000"/>
              </a:srgbClr>
            </a:gs>
            <a:gs pos="89000">
              <a:srgbClr val="658E8F"/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9920" y="646500"/>
            <a:ext cx="5022560" cy="544679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ru-RU" sz="4000" b="1"/>
          </a:p>
          <a:p>
            <a:pPr>
              <a:lnSpc>
                <a:spcPct val="90000"/>
              </a:lnSpc>
            </a:pPr>
            <a:endParaRPr lang="ru-RU" sz="4000" b="1"/>
          </a:p>
          <a:p>
            <a:pPr>
              <a:lnSpc>
                <a:spcPct val="90000"/>
              </a:lnSpc>
            </a:pPr>
            <a:endParaRPr lang="ru-RU" sz="4000" b="1"/>
          </a:p>
          <a:p>
            <a:pPr>
              <a:lnSpc>
                <a:spcPct val="90000"/>
              </a:lnSpc>
            </a:pPr>
            <a:r>
              <a:rPr lang="en-US" sz="4000" b="1"/>
              <a:t>МИКРОЭКОНОМИКА</a:t>
            </a:r>
            <a:endParaRPr lang="ru-RU" sz="4000" b="1"/>
          </a:p>
          <a:p>
            <a:pPr>
              <a:lnSpc>
                <a:spcPct val="90000"/>
              </a:lnSpc>
            </a:pPr>
            <a:endParaRPr lang="ru-RU" sz="4000" b="1"/>
          </a:p>
          <a:p>
            <a:pPr algn="ctr">
              <a:lnSpc>
                <a:spcPct val="90000"/>
              </a:lnSpc>
            </a:pPr>
            <a:r>
              <a:rPr lang="ru-RU" sz="3500" b="1">
                <a:solidFill>
                  <a:srgbClr val="FF0000"/>
                </a:solidFill>
              </a:rPr>
              <a:t>Фирма в рыночной экономике: производство, издержки, прибыль </a:t>
            </a:r>
          </a:p>
          <a:p>
            <a:pPr algn="ctr">
              <a:lnSpc>
                <a:spcPct val="90000"/>
              </a:lnSpc>
            </a:pPr>
            <a:r>
              <a:rPr lang="ru-RU" sz="3500" b="1">
                <a:solidFill>
                  <a:srgbClr val="FF0000"/>
                </a:solidFill>
              </a:rPr>
              <a:t>(часть 1)</a:t>
            </a:r>
          </a:p>
          <a:p>
            <a:pPr>
              <a:lnSpc>
                <a:spcPct val="90000"/>
              </a:lnSpc>
            </a:pPr>
            <a:endParaRPr lang="ru-RU" sz="2400" b="1"/>
          </a:p>
          <a:p>
            <a:pPr>
              <a:lnSpc>
                <a:spcPct val="90000"/>
              </a:lnSpc>
            </a:pPr>
            <a:r>
              <a:rPr lang="en-US" sz="2800" b="1"/>
              <a:t>Сазанова Светлана Леонидовна</a:t>
            </a:r>
            <a:r>
              <a:rPr lang="en-US" sz="2800"/>
              <a:t>, </a:t>
            </a:r>
          </a:p>
          <a:p>
            <a:pPr>
              <a:lnSpc>
                <a:spcPct val="90000"/>
              </a:lnSpc>
            </a:pPr>
            <a:r>
              <a:rPr lang="en-US" sz="2800"/>
              <a:t>канд. экон. наук, доцент, </a:t>
            </a:r>
          </a:p>
          <a:p>
            <a:pPr>
              <a:lnSpc>
                <a:spcPct val="90000"/>
              </a:lnSpc>
            </a:pPr>
            <a:r>
              <a:rPr lang="en-US" sz="2800" b="1"/>
              <a:t>www.sazanova.org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30B7F-AB8D-49AE-9913-2D57A0318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7" r="13262" b="-4"/>
          <a:stretch/>
        </p:blipFill>
        <p:spPr>
          <a:xfrm>
            <a:off x="564153" y="629265"/>
            <a:ext cx="2834911" cy="55852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4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52A3354C-57E1-4B96-A3D7-696BCA50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Частнопредпринимательская фирма </a:t>
            </a:r>
            <a:r>
              <a:rPr lang="ru-RU" sz="2400" dirty="0"/>
              <a:t>– </a:t>
            </a:r>
            <a:r>
              <a:rPr lang="ru-RU" sz="2400" dirty="0" err="1"/>
              <a:t>фирма</a:t>
            </a:r>
            <a:r>
              <a:rPr lang="ru-RU" sz="2400" dirty="0"/>
              <a:t>, владелец которой самостоятельно ведет дела, получает прибыль и распоряжается ею, несет полную ответственность по обязательствам.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Партнерство</a:t>
            </a:r>
            <a:r>
              <a:rPr lang="ru-RU" sz="2400" dirty="0"/>
              <a:t> – фирма, организованная двумя и более лицами, которые совместно владеют фирмой, управляют ею, несут ответственность по обязательствам.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Корпорация</a:t>
            </a:r>
            <a:r>
              <a:rPr lang="ru-RU" sz="2400" dirty="0"/>
              <a:t> – фирма, основанная на долевом участии ее собственников (паях, акциях), ответственность и полномочия которых определяются их вкладом в данное предприятие.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50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804780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Производство экономических благ.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Производство с одним переменным фактором. </a:t>
            </a: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Производственная функция (общий вид):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3500" b="1" dirty="0" err="1"/>
              <a:t>Q</a:t>
            </a:r>
            <a:r>
              <a:rPr lang="ru-RU" sz="3500" b="1" dirty="0"/>
              <a:t> = f (F</a:t>
            </a:r>
            <a:r>
              <a:rPr lang="ru-RU" sz="3500" b="1" baseline="-25000" dirty="0"/>
              <a:t>1</a:t>
            </a:r>
            <a:r>
              <a:rPr lang="ru-RU" sz="3500" b="1" dirty="0"/>
              <a:t>, F</a:t>
            </a:r>
            <a:r>
              <a:rPr lang="ru-RU" sz="3500" b="1" baseline="-25000" dirty="0"/>
              <a:t>2</a:t>
            </a:r>
            <a:r>
              <a:rPr lang="ru-RU" sz="3500" b="1" dirty="0"/>
              <a:t>, … , </a:t>
            </a:r>
            <a:r>
              <a:rPr lang="ru-RU" sz="3500" b="1" dirty="0" err="1"/>
              <a:t>F</a:t>
            </a:r>
            <a:r>
              <a:rPr lang="ru-RU" sz="3500" b="1" baseline="-25000" dirty="0" err="1"/>
              <a:t>n</a:t>
            </a:r>
            <a:r>
              <a:rPr lang="ru-RU" sz="3500" b="1" dirty="0"/>
              <a:t>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err="1"/>
              <a:t>Q</a:t>
            </a:r>
            <a:r>
              <a:rPr lang="ru-RU" sz="2400" dirty="0"/>
              <a:t> – объем производства при заданных затратах</a:t>
            </a:r>
          </a:p>
          <a:p>
            <a:pPr marL="0" indent="0">
              <a:buNone/>
            </a:pPr>
            <a:r>
              <a:rPr lang="ru-RU" sz="2400" dirty="0"/>
              <a:t>F</a:t>
            </a:r>
            <a:r>
              <a:rPr lang="ru-RU" sz="2400" baseline="-25000" dirty="0"/>
              <a:t>1, </a:t>
            </a:r>
            <a:r>
              <a:rPr lang="ru-RU" sz="2400" dirty="0"/>
              <a:t>F</a:t>
            </a:r>
            <a:r>
              <a:rPr lang="ru-RU" sz="2400" baseline="-25000" dirty="0"/>
              <a:t>2, … , </a:t>
            </a:r>
            <a:r>
              <a:rPr lang="ru-RU" sz="2400" dirty="0" err="1"/>
              <a:t>F</a:t>
            </a:r>
            <a:r>
              <a:rPr lang="ru-RU" sz="2400" baseline="-25000" dirty="0" err="1"/>
              <a:t>n</a:t>
            </a:r>
            <a:r>
              <a:rPr lang="ru-RU" sz="2400" dirty="0"/>
              <a:t> – количество использованного фактора 1, 2, … , </a:t>
            </a:r>
            <a:r>
              <a:rPr lang="ru-RU" sz="2400" dirty="0" err="1"/>
              <a:t>n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61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804780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Свойства производственной функции: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dirty="0"/>
              <a:t>каждая производственная функция соответствует определенной технологии</a:t>
            </a:r>
          </a:p>
          <a:p>
            <a:r>
              <a:rPr lang="ru-RU" sz="2400" dirty="0"/>
              <a:t>при изменении технологии меняется производственная функция</a:t>
            </a:r>
          </a:p>
          <a:p>
            <a:r>
              <a:rPr lang="ru-RU" sz="2400" dirty="0"/>
              <a:t>выпуск продукции невозможен, если отсутствует хотя бы один фактор производства</a:t>
            </a:r>
          </a:p>
          <a:p>
            <a:r>
              <a:rPr lang="ru-RU" sz="2400" dirty="0"/>
              <a:t>расширение производства по данной технологии имеет место, если фирма увеличивает применение одного ресурса при неизменном количестве других ресурсов или увеличивает использование всех ресурсов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E8D11B8-1C9C-B345-8EE5-3D3B5F0C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Производственная функция </a:t>
            </a:r>
            <a:r>
              <a:rPr lang="ru-RU" sz="3200" b="1" dirty="0" err="1">
                <a:solidFill>
                  <a:srgbClr val="FF0000"/>
                </a:solidFill>
              </a:rPr>
              <a:t>Кобба</a:t>
            </a:r>
            <a:r>
              <a:rPr lang="ru-RU" sz="3200" b="1" dirty="0">
                <a:solidFill>
                  <a:srgbClr val="FF0000"/>
                </a:solidFill>
              </a:rPr>
              <a:t>-Дугласа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C6991-5C83-7640-AD3D-7AEF4E6A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BDA522-3C58-0D45-AC3F-7D6BEB624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0" y="1091085"/>
            <a:ext cx="7873733" cy="1663948"/>
          </a:xfrm>
          <a:prstGeom prst="rect">
            <a:avLst/>
          </a:prstGeom>
        </p:spPr>
      </p:pic>
      <p:pic>
        <p:nvPicPr>
          <p:cNvPr id="2050" name="Picture 2" descr="КНУТ ВИКСЕЛЛЬ - История экономических учений">
            <a:extLst>
              <a:ext uri="{FF2B5EF4-FFF2-40B4-BE49-F238E27FC236}">
                <a16:creationId xmlns:a16="http://schemas.microsoft.com/office/drawing/2014/main" id="{26CD7962-B07A-F941-97A1-4FF9EB89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78583"/>
            <a:ext cx="2438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мужчина, галстук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02802638-AABE-FF4F-B1B6-837ECEF1A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14" y="3274887"/>
            <a:ext cx="1784524" cy="2312515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AC72D11-1F18-1944-9A62-39CBE483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9" y="3248929"/>
            <a:ext cx="2601579" cy="23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6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8A8D94-7941-DC4E-9093-F7DA1B44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Производственная функция </a:t>
            </a:r>
            <a:r>
              <a:rPr lang="ru-RU" sz="3200" b="1" dirty="0" err="1">
                <a:solidFill>
                  <a:srgbClr val="FF0000"/>
                </a:solidFill>
              </a:rPr>
              <a:t>Кобба</a:t>
            </a:r>
            <a:r>
              <a:rPr lang="ru-RU" sz="3200" b="1" dirty="0">
                <a:solidFill>
                  <a:srgbClr val="FF0000"/>
                </a:solidFill>
              </a:rPr>
              <a:t>-Дугласа (труд-капитал)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C8D3FB-41D2-5F4F-B131-FB3559267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2" y="2248161"/>
            <a:ext cx="8210555" cy="2852564"/>
          </a:xfrm>
        </p:spPr>
      </p:pic>
    </p:spTree>
    <p:extLst>
      <p:ext uri="{BB962C8B-B14F-4D97-AF65-F5344CB8AC3E}">
        <p14:creationId xmlns:p14="http://schemas.microsoft.com/office/powerpoint/2010/main" val="378317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5AA42-B7CF-3145-A814-88573C3B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График производственной функции: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два ресурса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C9677-2D69-864E-8995-F0014C7E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25624"/>
            <a:ext cx="7975797" cy="41236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152911-518E-554E-9EB9-8280A60A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37" y="2420888"/>
            <a:ext cx="6353125" cy="30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9FB4-1306-6744-BB3C-DFD468B8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Производственная функция </a:t>
            </a:r>
            <a:r>
              <a:rPr lang="ru-RU" sz="3200" b="1" dirty="0" err="1">
                <a:solidFill>
                  <a:srgbClr val="FF0000"/>
                </a:solidFill>
              </a:rPr>
              <a:t>Кобба</a:t>
            </a:r>
            <a:r>
              <a:rPr lang="ru-RU" sz="3200" b="1" dirty="0">
                <a:solidFill>
                  <a:srgbClr val="FF0000"/>
                </a:solidFill>
              </a:rPr>
              <a:t>-Дугласа (труд-капитал-сырье)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35F5E7-D6DB-1248-86F8-C486475A9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988344"/>
            <a:ext cx="7112000" cy="4025900"/>
          </a:xfrm>
        </p:spPr>
      </p:pic>
    </p:spTree>
    <p:extLst>
      <p:ext uri="{BB962C8B-B14F-4D97-AF65-F5344CB8AC3E}">
        <p14:creationId xmlns:p14="http://schemas.microsoft.com/office/powerpoint/2010/main" val="40969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FF0000"/>
                </a:solidFill>
              </a:rPr>
              <a:t>Общий и предельный продукт фирмы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Общий продукт </a:t>
            </a:r>
            <a:r>
              <a:rPr lang="ru-RU" sz="2400" dirty="0"/>
              <a:t>(</a:t>
            </a:r>
            <a:r>
              <a:rPr lang="ru-RU" sz="2400" dirty="0" err="1"/>
              <a:t>Total</a:t>
            </a:r>
            <a:r>
              <a:rPr lang="ru-RU" sz="2400" dirty="0"/>
              <a:t> </a:t>
            </a:r>
            <a:r>
              <a:rPr lang="ru-RU" sz="2400" dirty="0" err="1"/>
              <a:t>Product</a:t>
            </a:r>
            <a:r>
              <a:rPr lang="ru-RU" sz="2400" dirty="0"/>
              <a:t>, TP) – это количество экономического блага, произведенное с использованием некоторого количества переменного фактора производства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Предельный продукт </a:t>
            </a:r>
            <a:r>
              <a:rPr lang="ru-RU" sz="2400" dirty="0"/>
              <a:t>(</a:t>
            </a:r>
            <a:r>
              <a:rPr lang="ru-RU" sz="2400" dirty="0" err="1"/>
              <a:t>Marginal</a:t>
            </a:r>
            <a:r>
              <a:rPr lang="ru-RU" sz="2400" dirty="0"/>
              <a:t> </a:t>
            </a:r>
            <a:r>
              <a:rPr lang="ru-RU" sz="2400" dirty="0" err="1"/>
              <a:t>Product,MP</a:t>
            </a:r>
            <a:r>
              <a:rPr lang="ru-RU" sz="2400" dirty="0"/>
              <a:t>) - это прирост совокупного продукта, полученный в результате бесконечно малых приращений количества использованного переменного фактора производства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https://studfiles.net/html/2706/1096/html_CwCvaOICg3.sWNO/img-mvQ_zS.png">
            <a:extLst>
              <a:ext uri="{FF2B5EF4-FFF2-40B4-BE49-F238E27FC236}">
                <a16:creationId xmlns:a16="http://schemas.microsoft.com/office/drawing/2014/main" id="{BDFC85CE-0D51-4795-8935-D80DDE0B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77" y="4941168"/>
            <a:ext cx="147584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8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8863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800" b="1" dirty="0">
                <a:solidFill>
                  <a:srgbClr val="FF0000"/>
                </a:solidFill>
              </a:rPr>
              <a:t>Предельный продукт в денежной форме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Спрос на ресурсы является производным от спроса на потребительские блага.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Предельный продукт в денежном выражении - MRP (</a:t>
            </a:r>
            <a:r>
              <a:rPr lang="ru-RU" sz="6000" dirty="0" err="1"/>
              <a:t>Marginal</a:t>
            </a:r>
            <a:r>
              <a:rPr lang="ru-RU" sz="6000" dirty="0"/>
              <a:t> </a:t>
            </a:r>
            <a:r>
              <a:rPr lang="ru-RU" sz="6000" dirty="0" err="1"/>
              <a:t>Revenue</a:t>
            </a:r>
            <a:r>
              <a:rPr lang="ru-RU" sz="6000" dirty="0"/>
              <a:t> </a:t>
            </a:r>
            <a:r>
              <a:rPr lang="ru-RU" sz="6000" dirty="0" err="1"/>
              <a:t>Product</a:t>
            </a:r>
            <a:r>
              <a:rPr lang="ru-RU" sz="6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Предельные издержки - MRC (</a:t>
            </a:r>
            <a:r>
              <a:rPr lang="ru-RU" sz="6000" dirty="0" err="1"/>
              <a:t>Marginal</a:t>
            </a:r>
            <a:r>
              <a:rPr lang="ru-RU" sz="6000" dirty="0"/>
              <a:t> </a:t>
            </a:r>
            <a:r>
              <a:rPr lang="ru-RU" sz="6000" dirty="0" err="1"/>
              <a:t>Resource</a:t>
            </a:r>
            <a:r>
              <a:rPr lang="ru-RU" sz="6000" dirty="0"/>
              <a:t> </a:t>
            </a:r>
            <a:r>
              <a:rPr lang="ru-RU" sz="6000" dirty="0" err="1"/>
              <a:t>Cost</a:t>
            </a:r>
            <a:r>
              <a:rPr lang="ru-RU" sz="6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Правило использования ресурсов может быть выражено равенством:  </a:t>
            </a:r>
            <a:r>
              <a:rPr lang="en-US" sz="6000" b="1" dirty="0">
                <a:solidFill>
                  <a:srgbClr val="FF0000"/>
                </a:solidFill>
              </a:rPr>
              <a:t>MRP = MRC. </a:t>
            </a:r>
            <a:endParaRPr lang="ru-RU" sz="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6000" dirty="0"/>
          </a:p>
          <a:p>
            <a:pPr marL="0" indent="0">
              <a:buNone/>
            </a:pPr>
            <a:r>
              <a:rPr lang="ru-RU" sz="6000" b="1" dirty="0"/>
              <a:t>Условие равновесия производителя: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s://studfiles.net/html/2706/1096/html_CwCvaOICg3.sWNO/img-J9HpGB.png">
            <a:extLst>
              <a:ext uri="{FF2B5EF4-FFF2-40B4-BE49-F238E27FC236}">
                <a16:creationId xmlns:a16="http://schemas.microsoft.com/office/drawing/2014/main" id="{634F8B37-AADB-4F5C-A532-B28A7D5BA4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40672"/>
            <a:ext cx="3145313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52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1880BF26-2F7B-44F6-B852-353EB1E6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5945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Производственные возможности общества </a:t>
            </a:r>
            <a:r>
              <a:rPr lang="ru-RU" sz="2000" dirty="0">
                <a:cs typeface="Times New Roman" pitchFamily="18" charset="0"/>
              </a:rPr>
              <a:t>– возможный объем производства благ при полном и эффективном использовании всех ресурсов общества при данной технологии.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Кривая производственных возможностей (КПВ) </a:t>
            </a:r>
            <a:r>
              <a:rPr lang="ru-RU" sz="2000" dirty="0">
                <a:cs typeface="Times New Roman" pitchFamily="18" charset="0"/>
              </a:rPr>
              <a:t>– графическая модель производственных возможностей общества. На кривой расположены точки наилучших комбинаций благ, которые может производить общество.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000" dirty="0">
                <a:cs typeface="Times New Roman" pitchFamily="18" charset="0"/>
              </a:rPr>
              <a:t>Внутри КПВ – все комбинации благ, которые может производить общество; снаружи – все комбинации благ, которые не может производить общество. Поэтому КПВ –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граница производственных возможностей.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4" name="Picture 2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ериалы к практическим занятиям\Тема 2.2\078.jpg">
            <a:extLst>
              <a:ext uri="{FF2B5EF4-FFF2-40B4-BE49-F238E27FC236}">
                <a16:creationId xmlns:a16="http://schemas.microsoft.com/office/drawing/2014/main" id="{BEBFE577-6782-4A49-9B1C-A4BBDCF3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3932904"/>
            <a:ext cx="3600400" cy="2736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586066"/>
            <a:ext cx="8178799" cy="5590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ru-RU" sz="3200" dirty="0"/>
              <a:t>Теории фирмы: классическая, неоклассическая, институциональная.</a:t>
            </a:r>
          </a:p>
          <a:p>
            <a:r>
              <a:rPr lang="ru-RU" sz="3200" dirty="0"/>
              <a:t>Производство экономических благ. Производство с одним переменным фактором. </a:t>
            </a:r>
          </a:p>
          <a:p>
            <a:r>
              <a:rPr lang="ru-RU" sz="3200" dirty="0"/>
              <a:t>Общий и предельный продукт фирмы.</a:t>
            </a:r>
          </a:p>
          <a:p>
            <a:r>
              <a:rPr lang="ru-RU" sz="3200" dirty="0"/>
              <a:t>Закон убывающей отдачи. Производственная функция. Определение производительности фактора производства. </a:t>
            </a:r>
          </a:p>
          <a:p>
            <a:r>
              <a:rPr lang="ru-RU" sz="3200" dirty="0" err="1"/>
              <a:t>Изокванта</a:t>
            </a:r>
            <a:r>
              <a:rPr lang="ru-RU" sz="3200" dirty="0"/>
              <a:t>. </a:t>
            </a:r>
            <a:r>
              <a:rPr lang="ru-RU" sz="3200" dirty="0" err="1"/>
              <a:t>Изокоста</a:t>
            </a:r>
            <a:r>
              <a:rPr lang="ru-RU" sz="3200" dirty="0"/>
              <a:t>. Оптимум производителя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952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8387D5FE-BE9B-4137-A09F-A791792B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919936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От закона убывающего плодородия – к закону убывающей предельной производительности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97750E-DC57-4C8D-91E5-3AA3AC9966F8}"/>
              </a:ext>
            </a:extLst>
          </p:cNvPr>
          <p:cNvSpPr/>
          <p:nvPr/>
        </p:nvSpPr>
        <p:spPr>
          <a:xfrm>
            <a:off x="2339975" y="1341438"/>
            <a:ext cx="4176713" cy="64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Закон убывающего плодородия почв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38981F-A95F-4727-AC08-11993CFD2B26}"/>
              </a:ext>
            </a:extLst>
          </p:cNvPr>
          <p:cNvSpPr/>
          <p:nvPr/>
        </p:nvSpPr>
        <p:spPr>
          <a:xfrm>
            <a:off x="2339975" y="2636838"/>
            <a:ext cx="4176713" cy="64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Закон убывающей доходности земли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391B0-237A-48B4-8A1E-66A1C5A3D0D1}"/>
              </a:ext>
            </a:extLst>
          </p:cNvPr>
          <p:cNvSpPr/>
          <p:nvPr/>
        </p:nvSpPr>
        <p:spPr>
          <a:xfrm>
            <a:off x="2339975" y="3933825"/>
            <a:ext cx="4176713" cy="64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Закон убывающей производительности фактора производства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F76570-D15F-4626-AF4E-50C05F90FBCE}"/>
              </a:ext>
            </a:extLst>
          </p:cNvPr>
          <p:cNvSpPr/>
          <p:nvPr/>
        </p:nvSpPr>
        <p:spPr>
          <a:xfrm>
            <a:off x="2339975" y="5300663"/>
            <a:ext cx="4176713" cy="649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Закон убывающей предельной производительности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5AEB3BC8-D6E9-4F06-B78F-67FDA400B57A}"/>
              </a:ext>
            </a:extLst>
          </p:cNvPr>
          <p:cNvSpPr/>
          <p:nvPr/>
        </p:nvSpPr>
        <p:spPr>
          <a:xfrm>
            <a:off x="4140200" y="2133600"/>
            <a:ext cx="50323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BF213E3F-5757-4BB5-8A23-B98C26F34FD7}"/>
              </a:ext>
            </a:extLst>
          </p:cNvPr>
          <p:cNvSpPr/>
          <p:nvPr/>
        </p:nvSpPr>
        <p:spPr>
          <a:xfrm>
            <a:off x="4211638" y="3500438"/>
            <a:ext cx="504825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0E7832E4-A21B-4DBD-BC64-0258C1815540}"/>
              </a:ext>
            </a:extLst>
          </p:cNvPr>
          <p:cNvSpPr/>
          <p:nvPr/>
        </p:nvSpPr>
        <p:spPr>
          <a:xfrm>
            <a:off x="4211638" y="4797425"/>
            <a:ext cx="5048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B136676-69FD-4869-A322-9D71B47A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291512" cy="72005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Совокупный, средний, предельный продукт. </a:t>
            </a:r>
            <a:r>
              <a:rPr lang="ru-RU" altLang="ru-RU" sz="3200" b="1" dirty="0" err="1">
                <a:solidFill>
                  <a:srgbClr val="FF0000"/>
                </a:solidFill>
              </a:rPr>
              <a:t>Изокванта</a:t>
            </a:r>
            <a:r>
              <a:rPr lang="ru-RU" altLang="ru-RU" sz="3200" b="1" dirty="0">
                <a:solidFill>
                  <a:srgbClr val="FF0000"/>
                </a:solidFill>
              </a:rPr>
              <a:t>. </a:t>
            </a:r>
            <a:r>
              <a:rPr lang="ru-RU" altLang="ru-RU" sz="3200" b="1" dirty="0" err="1">
                <a:solidFill>
                  <a:srgbClr val="FF0000"/>
                </a:solidFill>
              </a:rPr>
              <a:t>Изокоста</a:t>
            </a:r>
            <a:r>
              <a:rPr lang="ru-RU" altLang="ru-RU" sz="3200" b="1" dirty="0">
                <a:solidFill>
                  <a:srgbClr val="FF0000"/>
                </a:solidFill>
              </a:rPr>
              <a:t>. Оптимум производителя.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0C5658AF-DB46-42FB-9544-FA22E14E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24412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Производительность</a:t>
            </a:r>
            <a:r>
              <a:rPr lang="ru-RU" sz="2000" dirty="0">
                <a:cs typeface="Times New Roman" pitchFamily="18" charset="0"/>
              </a:rPr>
              <a:t> – отдача фактора (-</a:t>
            </a:r>
            <a:r>
              <a:rPr lang="ru-RU" sz="2000" dirty="0" err="1">
                <a:cs typeface="Times New Roman" pitchFamily="18" charset="0"/>
              </a:rPr>
              <a:t>ов</a:t>
            </a:r>
            <a:r>
              <a:rPr lang="ru-RU" sz="2000" dirty="0">
                <a:cs typeface="Times New Roman" pitchFamily="18" charset="0"/>
              </a:rPr>
              <a:t>) производства.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Факторы производства: </a:t>
            </a:r>
            <a:r>
              <a:rPr lang="ru-RU" sz="2000" dirty="0">
                <a:cs typeface="Times New Roman" pitchFamily="18" charset="0"/>
              </a:rPr>
              <a:t>постоянные и переменные.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Общий (совокупный) продукт </a:t>
            </a:r>
            <a:r>
              <a:rPr lang="en-US" sz="2000" dirty="0">
                <a:cs typeface="Times New Roman" pitchFamily="18" charset="0"/>
              </a:rPr>
              <a:t>(Total product, TP)</a:t>
            </a:r>
            <a:r>
              <a:rPr lang="ru-RU" sz="2000" dirty="0">
                <a:cs typeface="Times New Roman" pitchFamily="18" charset="0"/>
              </a:rPr>
              <a:t> – продукт, произведенный с применением некоторого количества переменного фактора производства (труда) при постоянном количестве другого фактора (капитала).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cs typeface="Times New Roman" pitchFamily="18" charset="0"/>
              </a:rPr>
              <a:t>Q = f (L), </a:t>
            </a:r>
            <a:r>
              <a:rPr lang="en-US" sz="2000" b="1" dirty="0" err="1">
                <a:cs typeface="Times New Roman" pitchFamily="18" charset="0"/>
              </a:rPr>
              <a:t>при</a:t>
            </a:r>
            <a:r>
              <a:rPr lang="en-US" sz="2000" b="1" dirty="0">
                <a:cs typeface="Times New Roman" pitchFamily="18" charset="0"/>
              </a:rPr>
              <a:t> K — const</a:t>
            </a:r>
            <a:endParaRPr lang="ru-RU" sz="2000" dirty="0"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Средний продукт </a:t>
            </a:r>
            <a:r>
              <a:rPr lang="en-US" sz="2000" dirty="0">
                <a:cs typeface="Times New Roman" pitchFamily="18" charset="0"/>
              </a:rPr>
              <a:t>(Average product, AP)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– продукт, в расчете на одну единицу переменного фактора производства.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cs typeface="Times New Roman" pitchFamily="18" charset="0"/>
              </a:rPr>
              <a:t>AP</a:t>
            </a:r>
            <a:r>
              <a:rPr lang="en-US" sz="2000" b="1" baseline="-25000" dirty="0">
                <a:cs typeface="Times New Roman" pitchFamily="18" charset="0"/>
              </a:rPr>
              <a:t>L</a:t>
            </a:r>
            <a:r>
              <a:rPr lang="en-US" sz="2000" b="1" dirty="0">
                <a:cs typeface="Times New Roman" pitchFamily="18" charset="0"/>
              </a:rPr>
              <a:t> = Q / L</a:t>
            </a:r>
            <a:endParaRPr lang="ru-RU" sz="2000" dirty="0"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Предельный продукт </a:t>
            </a:r>
            <a:r>
              <a:rPr lang="ru-RU" sz="2000" dirty="0">
                <a:cs typeface="Times New Roman" pitchFamily="18" charset="0"/>
              </a:rPr>
              <a:t>– количество продукта, произведенное с помощью дополнительной единицы переменного фактора производства </a:t>
            </a:r>
            <a:r>
              <a:rPr lang="en-US" sz="2000" dirty="0">
                <a:cs typeface="Times New Roman" pitchFamily="18" charset="0"/>
              </a:rPr>
              <a:t>(Marginal product, MP)</a:t>
            </a:r>
            <a:r>
              <a:rPr lang="ru-RU" sz="2000" dirty="0">
                <a:cs typeface="Times New Roman" pitchFamily="18" charset="0"/>
              </a:rPr>
              <a:t>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cs typeface="Times New Roman" pitchFamily="18" charset="0"/>
              </a:rPr>
              <a:t>MP</a:t>
            </a:r>
            <a:r>
              <a:rPr lang="en-US" sz="2000" b="1" baseline="-25000" dirty="0">
                <a:cs typeface="Times New Roman" pitchFamily="18" charset="0"/>
              </a:rPr>
              <a:t>L</a:t>
            </a:r>
            <a:r>
              <a:rPr lang="en-US" sz="2000" b="1" dirty="0">
                <a:cs typeface="Times New Roman" pitchFamily="18" charset="0"/>
              </a:rPr>
              <a:t> = </a:t>
            </a:r>
            <a:r>
              <a:rPr lang="el-GR" sz="2000" b="1" dirty="0">
                <a:cs typeface="Times New Roman" pitchFamily="18" charset="0"/>
              </a:rPr>
              <a:t>Δ</a:t>
            </a:r>
            <a:r>
              <a:rPr lang="en-US" sz="2000" b="1" dirty="0">
                <a:cs typeface="Times New Roman" pitchFamily="18" charset="0"/>
              </a:rPr>
              <a:t>Q / </a:t>
            </a:r>
            <a:r>
              <a:rPr lang="el-GR" sz="2000" b="1" dirty="0">
                <a:cs typeface="Times New Roman" pitchFamily="18" charset="0"/>
              </a:rPr>
              <a:t>Δ</a:t>
            </a:r>
            <a:r>
              <a:rPr lang="en-US" sz="2000" b="1" dirty="0">
                <a:cs typeface="Times New Roman" pitchFamily="18" charset="0"/>
              </a:rPr>
              <a:t>L</a:t>
            </a: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>
            <a:extLst>
              <a:ext uri="{FF2B5EF4-FFF2-40B4-BE49-F238E27FC236}">
                <a16:creationId xmlns:a16="http://schemas.microsoft.com/office/drawing/2014/main" id="{078FD826-5E1E-4010-9A72-48B49FD8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Взаимосвязь между общим, средним и предельным продуктом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2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ериалы к практическим занятиям\Тема 2.2\total_product.jpg">
            <a:extLst>
              <a:ext uri="{FF2B5EF4-FFF2-40B4-BE49-F238E27FC236}">
                <a16:creationId xmlns:a16="http://schemas.microsoft.com/office/drawing/2014/main" id="{B3939ADD-63BC-4AF9-B188-DB22B07A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8324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5FD947E3-0594-4E75-A508-67B31E29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833194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Изокоста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. Как формируются затраты производителя?</a:t>
            </a:r>
            <a:endParaRPr lang="ru-RU" sz="2400" dirty="0"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1800" dirty="0"/>
          </a:p>
        </p:txBody>
      </p:sp>
      <p:pic>
        <p:nvPicPr>
          <p:cNvPr id="7170" name="Picture 2" descr="Производство в долговременном периоде - УПРАВЛЕНЧЕСКАЯ ЭКОНОМИКА">
            <a:extLst>
              <a:ext uri="{FF2B5EF4-FFF2-40B4-BE49-F238E27FC236}">
                <a16:creationId xmlns:a16="http://schemas.microsoft.com/office/drawing/2014/main" id="{AB25EF46-9145-6946-A81E-9116CEE1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494"/>
            <a:ext cx="5674375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5FD947E3-0594-4E75-A508-67B31E29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833194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Изокоста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. Как формируются затраты производителя?</a:t>
            </a:r>
            <a:endParaRPr lang="ru-RU" sz="2400" dirty="0"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Изокоста</a:t>
            </a:r>
            <a:r>
              <a:rPr lang="ru-RU" sz="2400" dirty="0"/>
              <a:t> – графическая модель комбинаций затрат производителя на факторы производства.</a:t>
            </a:r>
            <a:endParaRPr lang="en-US" sz="24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Какие комбинации факторов производства лежат ниже </a:t>
            </a:r>
            <a:r>
              <a:rPr lang="ru-RU" sz="2400" dirty="0" err="1"/>
              <a:t>изокосты</a:t>
            </a:r>
            <a:r>
              <a:rPr lang="ru-RU" sz="2400" dirty="0"/>
              <a:t>?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Какие комбинации факторов производства лежат выше </a:t>
            </a:r>
            <a:r>
              <a:rPr lang="ru-RU" sz="2400" dirty="0" err="1"/>
              <a:t>изокосты</a:t>
            </a:r>
            <a:r>
              <a:rPr lang="ru-RU" sz="2400" dirty="0"/>
              <a:t>?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Что произойдет с графиком </a:t>
            </a:r>
            <a:r>
              <a:rPr lang="ru-RU" sz="2400" dirty="0" err="1"/>
              <a:t>изокосты</a:t>
            </a:r>
            <a:r>
              <a:rPr lang="ru-RU" sz="2400" dirty="0"/>
              <a:t>: 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изменении цен ресурсов?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увеличении / уменьшении совокупных затрат производителя?</a:t>
            </a:r>
          </a:p>
        </p:txBody>
      </p:sp>
    </p:spTree>
    <p:extLst>
      <p:ext uri="{BB962C8B-B14F-4D97-AF65-F5344CB8AC3E}">
        <p14:creationId xmlns:p14="http://schemas.microsoft.com/office/powerpoint/2010/main" val="72479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5FD947E3-0594-4E75-A508-67B31E29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833194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Что произойдет с графиком </a:t>
            </a:r>
            <a:r>
              <a:rPr lang="ru-RU" sz="2400" dirty="0" err="1">
                <a:solidFill>
                  <a:srgbClr val="FF0000"/>
                </a:solidFill>
              </a:rPr>
              <a:t>изокосты</a:t>
            </a:r>
            <a:r>
              <a:rPr lang="ru-RU" sz="2400" dirty="0">
                <a:solidFill>
                  <a:srgbClr val="FF0000"/>
                </a:solidFill>
              </a:rPr>
              <a:t>: 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изменении цен ресурсов?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увеличении / уменьшении совокупных затрат производителя?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endParaRPr lang="ru-RU" sz="2400" dirty="0"/>
          </a:p>
          <a:p>
            <a:pPr marL="0" indent="0" algn="just" eaLnBrk="1" hangingPunct="1">
              <a:buNone/>
              <a:defRPr/>
            </a:pPr>
            <a:endParaRPr lang="ru-RU" sz="2400" dirty="0"/>
          </a:p>
        </p:txBody>
      </p:sp>
      <p:pic>
        <p:nvPicPr>
          <p:cNvPr id="9220" name="Picture 4" descr="Сдвиги изокосты - Экономическая теория. Вводный курс. Микроэкономика">
            <a:extLst>
              <a:ext uri="{FF2B5EF4-FFF2-40B4-BE49-F238E27FC236}">
                <a16:creationId xmlns:a16="http://schemas.microsoft.com/office/drawing/2014/main" id="{5C384407-F5EF-1044-BEC0-3CFAF591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85" y="2708920"/>
            <a:ext cx="5614329" cy="3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66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7EE3750C-5E9C-48FB-9ABB-6EE920F4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609353"/>
            <a:ext cx="8229600" cy="5843836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Изокванта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. Как формируются комбинации факторов производства?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Изокванта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ru-RU" sz="2400" dirty="0">
                <a:cs typeface="Times New Roman" pitchFamily="18" charset="0"/>
              </a:rPr>
              <a:t>графическая модель всех комбинаций факторов производства, обладающих одинаковой производительностью.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5122" name="Picture 2" descr="Изокванта (равноколичественная линия)">
            <a:extLst>
              <a:ext uri="{FF2B5EF4-FFF2-40B4-BE49-F238E27FC236}">
                <a16:creationId xmlns:a16="http://schemas.microsoft.com/office/drawing/2014/main" id="{3FC9D7C6-5BA0-D84B-8B3F-52293B02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813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2E9E0D19-AD63-43F5-ADAF-8E981B36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476673"/>
            <a:ext cx="8229600" cy="5976516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Свойства </a:t>
            </a:r>
            <a:r>
              <a:rPr lang="ru-RU" sz="2400" b="1" dirty="0" err="1">
                <a:solidFill>
                  <a:srgbClr val="FF0000"/>
                </a:solidFill>
              </a:rPr>
              <a:t>изоквант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 err="1"/>
              <a:t>изокванта</a:t>
            </a:r>
            <a:r>
              <a:rPr lang="ru-RU" sz="2400" dirty="0"/>
              <a:t> выпукла по отношению к началу координат;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/>
              <a:t>для любого заданного объема выпуска (в любой точке плоскости) может быть проведена своя </a:t>
            </a:r>
            <a:r>
              <a:rPr lang="ru-RU" sz="2400" dirty="0" err="1"/>
              <a:t>изокванта</a:t>
            </a:r>
            <a:r>
              <a:rPr lang="ru-RU" sz="2400" dirty="0"/>
              <a:t>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 err="1"/>
              <a:t>изокванты</a:t>
            </a:r>
            <a:r>
              <a:rPr lang="ru-RU" sz="2400" dirty="0"/>
              <a:t>, описывающие данную производственную функцию, никогда не пересекаются;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 err="1"/>
              <a:t>изокванты</a:t>
            </a:r>
            <a:r>
              <a:rPr lang="ru-RU" sz="2400" dirty="0"/>
              <a:t>, расположенные выше, содержат комбинации факторов производства, характеризующиеся большей производительностью;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/>
              <a:t>MRTS (</a:t>
            </a:r>
            <a:r>
              <a:rPr lang="ru-RU" sz="2400" dirty="0"/>
              <a:t>предельная норма технологического замещения) характеризует наклон </a:t>
            </a:r>
            <a:r>
              <a:rPr lang="ru-RU" sz="2400" dirty="0" err="1"/>
              <a:t>изокванты</a:t>
            </a:r>
            <a:r>
              <a:rPr lang="ru-RU" sz="2400" dirty="0"/>
              <a:t> и убывает </a:t>
            </a:r>
            <a:r>
              <a:rPr lang="ru-RU" sz="2400" dirty="0" err="1"/>
              <a:t>слева-направо</a:t>
            </a:r>
            <a:r>
              <a:rPr lang="ru-RU" sz="2400" dirty="0"/>
              <a:t>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/>
              <a:t>			</a:t>
            </a:r>
            <a:r>
              <a:rPr lang="en-US" sz="2400" b="1" dirty="0"/>
              <a:t>MRTS</a:t>
            </a:r>
            <a:r>
              <a:rPr lang="ru-RU" sz="2400" b="1" dirty="0"/>
              <a:t> = - (</a:t>
            </a:r>
            <a:r>
              <a:rPr lang="ru-RU" sz="2400" b="1" dirty="0">
                <a:sym typeface="Symbol"/>
              </a:rPr>
              <a:t></a:t>
            </a:r>
            <a:r>
              <a:rPr lang="en-US" sz="2400" b="1" dirty="0">
                <a:sym typeface="Symbol"/>
              </a:rPr>
              <a:t>K / </a:t>
            </a:r>
            <a:r>
              <a:rPr lang="ru-RU" sz="2400" b="1" dirty="0">
                <a:sym typeface="Symbol"/>
              </a:rPr>
              <a:t></a:t>
            </a:r>
            <a:r>
              <a:rPr lang="en-US" sz="2400" b="1" dirty="0">
                <a:sym typeface="Symbol"/>
              </a:rPr>
              <a:t>L</a:t>
            </a:r>
            <a:r>
              <a:rPr lang="ru-RU" sz="2400" b="1" dirty="0">
                <a:sym typeface="Symbol"/>
              </a:rPr>
              <a:t>)</a:t>
            </a:r>
            <a:endParaRPr lang="ru-RU" sz="2400" b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FCE48-0308-A04D-A0C3-BC7D642F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Карта </a:t>
            </a:r>
            <a:r>
              <a:rPr lang="ru-RU" sz="3600" b="1" dirty="0" err="1">
                <a:solidFill>
                  <a:srgbClr val="FF0000"/>
                </a:solidFill>
              </a:rPr>
              <a:t>изоквант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D7B9F-5218-2447-B158-1E77D8F3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8021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E88520-1B75-A74E-9AE3-71405E1E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96753"/>
            <a:ext cx="6837538" cy="46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6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6A8D2AB1-327C-45BE-AD38-17AA407E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48680"/>
            <a:ext cx="7848872" cy="5868977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600" b="1" dirty="0">
                <a:solidFill>
                  <a:srgbClr val="FF0000"/>
                </a:solidFill>
                <a:cs typeface="Times New Roman" pitchFamily="18" charset="0"/>
              </a:rPr>
              <a:t>Оптимум производителя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 – </a:t>
            </a:r>
            <a:r>
              <a:rPr lang="ru-RU" sz="2600" dirty="0">
                <a:cs typeface="Times New Roman" pitchFamily="18" charset="0"/>
              </a:rPr>
              <a:t>графическая модель, отражающая комбинацию  факторов производства с наибольшей производительностью  в условиях данной технологии.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146" name="Picture 2" descr="Изокванта и изокоста. Равновесие производителя. Отдача от масштаба -  Микроэкономика (Вечканов Г.С., 2010)">
            <a:extLst>
              <a:ext uri="{FF2B5EF4-FFF2-40B4-BE49-F238E27FC236}">
                <a16:creationId xmlns:a16="http://schemas.microsoft.com/office/drawing/2014/main" id="{0FED5774-80CD-064E-980C-21863EC4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15" y="2420888"/>
            <a:ext cx="4528093" cy="31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b-garantiya.ru/images/topimage1.jpg">
            <a:extLst>
              <a:ext uri="{FF2B5EF4-FFF2-40B4-BE49-F238E27FC236}">
                <a16:creationId xmlns:a16="http://schemas.microsoft.com/office/drawing/2014/main" id="{1CB521DC-C3C3-4927-AC2C-C446699F8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r="1452" b="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Что такое фирма?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Почему она существует?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От чего зависит ее размер? / Каковы границы фирмы?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6757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5EC75-1BE4-EF44-AFBF-E23C7DE4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Равновесие производителя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7F792-3F01-F14B-9BB1-BED82051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5"/>
            <a:ext cx="7886700" cy="5544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Условие равновесия производителя: </a:t>
            </a:r>
          </a:p>
          <a:p>
            <a:pPr marL="0" indent="0">
              <a:buNone/>
            </a:pPr>
            <a:r>
              <a:rPr lang="ru-RU" sz="2400" dirty="0"/>
              <a:t>отдача от 1 руб., вложенного в капитал равна 1 руб., вложенному в труд.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163B8-9F03-C94C-A32B-63FF67A1C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5"/>
            <a:ext cx="4896544" cy="30920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328D2-52CE-B64B-8EF2-BA9A948D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44440"/>
            <a:ext cx="3695700" cy="889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3BFA12-5EBF-0945-9A1F-D92544E58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14" y="4461165"/>
            <a:ext cx="5473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9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D869D-6CC0-EE4D-9A33-882AB8C0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Оптимум производителя и траектория развития фирмы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DF754-98E4-4D49-A3F7-5719500D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BF5E11-3B92-574B-91F3-F253C0BF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0" y="1822176"/>
            <a:ext cx="49106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9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F1EFF-56B6-8B4F-B38D-324CA1F4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EDCDA-3460-ED40-B050-9B1DB681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Литература по теме: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err="1"/>
              <a:t>Липсиц</a:t>
            </a:r>
            <a:r>
              <a:rPr lang="ru-RU" sz="2800" dirty="0"/>
              <a:t> И.В. Микроэкономика. Макроэкономика. – М.: КНОРУС, 2016. – 608 с.</a:t>
            </a:r>
          </a:p>
          <a:p>
            <a:pPr marL="0" indent="0">
              <a:buNone/>
            </a:pPr>
            <a:r>
              <a:rPr lang="ru-RU" sz="2800" dirty="0"/>
              <a:t>Экономическая теория: учебное пособие. – под ред. </a:t>
            </a:r>
            <a:r>
              <a:rPr lang="ru-RU" sz="2800" dirty="0" err="1"/>
              <a:t>В.М.Соколинского</a:t>
            </a:r>
            <a:r>
              <a:rPr lang="ru-RU" sz="2800" dirty="0"/>
              <a:t>. – М.: КНОРУС, 2014. – 464 с.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344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AE97C-D661-F84F-A8BB-C882A077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marL="0" indent="0"/>
            <a:r>
              <a:rPr lang="ru-RU" sz="3600" b="1" dirty="0">
                <a:solidFill>
                  <a:srgbClr val="FF0000"/>
                </a:solidFill>
              </a:rPr>
              <a:t>Теории фирмы: от </a:t>
            </a:r>
            <a:r>
              <a:rPr lang="ru-RU" sz="3600" b="1" dirty="0" err="1">
                <a:solidFill>
                  <a:srgbClr val="FF0000"/>
                </a:solidFill>
              </a:rPr>
              <a:t>А.Смита</a:t>
            </a:r>
            <a:r>
              <a:rPr lang="ru-RU" sz="3600" b="1" dirty="0">
                <a:solidFill>
                  <a:srgbClr val="FF0000"/>
                </a:solidFill>
              </a:rPr>
              <a:t> к </a:t>
            </a:r>
            <a:r>
              <a:rPr lang="ru-RU" sz="3600" b="1" dirty="0" err="1">
                <a:solidFill>
                  <a:srgbClr val="FF0000"/>
                </a:solidFill>
              </a:rPr>
              <a:t>Р.Коузу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2090B-4B60-4B4F-BADF-CE673944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классическая теория фирмы </a:t>
            </a:r>
            <a:r>
              <a:rPr lang="ru-RU" sz="2400" dirty="0"/>
              <a:t>(</a:t>
            </a:r>
            <a:r>
              <a:rPr lang="ru-RU" sz="2400" dirty="0" err="1"/>
              <a:t>А.Смит</a:t>
            </a:r>
            <a:r>
              <a:rPr lang="ru-RU" sz="2400" dirty="0"/>
              <a:t>): фирма – это экономический субъект, играющий ведущую роль в производстве экономических благ на основе разделения труда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неоклассическая теория фирмы </a:t>
            </a:r>
            <a:r>
              <a:rPr lang="ru-RU" sz="2400" dirty="0"/>
              <a:t>(</a:t>
            </a:r>
            <a:r>
              <a:rPr lang="ru-RU" sz="2400" dirty="0" err="1"/>
              <a:t>Дж.Хикс</a:t>
            </a:r>
            <a:r>
              <a:rPr lang="ru-RU" sz="2400" dirty="0"/>
              <a:t>): фирма- это экономический субъект, максимизирующий прибыль в условиях ограниченности ресурсов</a:t>
            </a:r>
          </a:p>
          <a:p>
            <a:r>
              <a:rPr lang="ru-RU" sz="2400" b="1" dirty="0"/>
              <a:t>институциональная теория фирмы</a:t>
            </a:r>
            <a:r>
              <a:rPr lang="ru-RU" sz="2400" dirty="0"/>
              <a:t> (</a:t>
            </a:r>
            <a:r>
              <a:rPr lang="ru-RU" sz="2400" dirty="0" err="1"/>
              <a:t>Р.Коуз</a:t>
            </a:r>
            <a:r>
              <a:rPr lang="ru-RU" sz="2400" dirty="0"/>
              <a:t>): фирма  - это иерархическая структура, </a:t>
            </a:r>
            <a:r>
              <a:rPr lang="ru-RU" sz="2400" dirty="0" err="1"/>
              <a:t>минимизурующая</a:t>
            </a:r>
            <a:r>
              <a:rPr lang="ru-RU" sz="2400" dirty="0"/>
              <a:t> </a:t>
            </a:r>
            <a:r>
              <a:rPr lang="ru-RU" sz="2400" dirty="0" err="1"/>
              <a:t>трансакционные</a:t>
            </a:r>
            <a:r>
              <a:rPr lang="ru-RU" sz="2400" dirty="0"/>
              <a:t> издержки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72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D05B3D-7A9F-4335-8DA9-8D35929D4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72" y="4660643"/>
            <a:ext cx="5113166" cy="13798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Фирма как «черный ящик»: неоклассический подход</a:t>
            </a:r>
          </a:p>
        </p:txBody>
      </p:sp>
      <p:pic>
        <p:nvPicPr>
          <p:cNvPr id="7" name="Рисунок 6" descr="Стрелка: небольшой изгиб">
            <a:extLst>
              <a:ext uri="{FF2B5EF4-FFF2-40B4-BE49-F238E27FC236}">
                <a16:creationId xmlns:a16="http://schemas.microsoft.com/office/drawing/2014/main" id="{324860D8-72CA-4B52-B235-D21075137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343" y="2254528"/>
            <a:ext cx="1861585" cy="186158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4A7657-3606-40D5-9FFE-561858B75D0E}"/>
              </a:ext>
            </a:extLst>
          </p:cNvPr>
          <p:cNvSpPr/>
          <p:nvPr/>
        </p:nvSpPr>
        <p:spPr>
          <a:xfrm>
            <a:off x="3239852" y="2420888"/>
            <a:ext cx="2664296" cy="16561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ФИРМА</a:t>
            </a:r>
            <a:endParaRPr lang="ru-RU" sz="4400"/>
          </a:p>
        </p:txBody>
      </p:sp>
      <p:sp>
        <p:nvSpPr>
          <p:cNvPr id="2" name="Рисунок 5" descr="Стрелка: небольшой изгиб">
            <a:extLst>
              <a:ext uri="{FF2B5EF4-FFF2-40B4-BE49-F238E27FC236}">
                <a16:creationId xmlns:a16="http://schemas.microsoft.com/office/drawing/2014/main" id="{F999C0A0-F926-450A-B906-8482B38BD723}"/>
              </a:ext>
            </a:extLst>
          </p:cNvPr>
          <p:cNvSpPr/>
          <p:nvPr/>
        </p:nvSpPr>
        <p:spPr>
          <a:xfrm>
            <a:off x="6229982" y="2714686"/>
            <a:ext cx="1687300" cy="920317"/>
          </a:xfrm>
          <a:custGeom>
            <a:avLst/>
            <a:gdLst>
              <a:gd name="connsiteX0" fmla="*/ 1687248 w 1687300"/>
              <a:gd name="connsiteY0" fmla="*/ 460159 h 920317"/>
              <a:gd name="connsiteX1" fmla="*/ 1227089 w 1687300"/>
              <a:gd name="connsiteY1" fmla="*/ 0 h 920317"/>
              <a:gd name="connsiteX2" fmla="*/ 1227089 w 1687300"/>
              <a:gd name="connsiteY2" fmla="*/ 287599 h 920317"/>
              <a:gd name="connsiteX3" fmla="*/ 0 w 1687300"/>
              <a:gd name="connsiteY3" fmla="*/ 287599 h 920317"/>
              <a:gd name="connsiteX4" fmla="*/ 1227089 w 1687300"/>
              <a:gd name="connsiteY4" fmla="*/ 728584 h 920317"/>
              <a:gd name="connsiteX5" fmla="*/ 1227089 w 1687300"/>
              <a:gd name="connsiteY5" fmla="*/ 920317 h 920317"/>
              <a:gd name="connsiteX6" fmla="*/ 1687248 w 1687300"/>
              <a:gd name="connsiteY6" fmla="*/ 460159 h 9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300" h="920317">
                <a:moveTo>
                  <a:pt x="1687248" y="460159"/>
                </a:moveTo>
                <a:cubicBezTo>
                  <a:pt x="1693000" y="460159"/>
                  <a:pt x="1227089" y="0"/>
                  <a:pt x="1227089" y="0"/>
                </a:cubicBezTo>
                <a:lnTo>
                  <a:pt x="1227089" y="287599"/>
                </a:lnTo>
                <a:cubicBezTo>
                  <a:pt x="922234" y="425647"/>
                  <a:pt x="0" y="287599"/>
                  <a:pt x="0" y="287599"/>
                </a:cubicBezTo>
                <a:cubicBezTo>
                  <a:pt x="0" y="287599"/>
                  <a:pt x="653809" y="788021"/>
                  <a:pt x="1227089" y="728584"/>
                </a:cubicBezTo>
                <a:lnTo>
                  <a:pt x="1227089" y="920317"/>
                </a:lnTo>
                <a:lnTo>
                  <a:pt x="1687248" y="4601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914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5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89DEF-B706-F94F-A5D4-2343B876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47815"/>
            <a:ext cx="3875389" cy="1680519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Рынок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688D1-3646-1447-A2C3-1FA4BD88D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964" y="547815"/>
            <a:ext cx="3884220" cy="1680519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ru-RU" sz="3600" dirty="0">
                <a:solidFill>
                  <a:srgbClr val="FF0000"/>
                </a:solidFill>
              </a:rPr>
              <a:t>Фирма </a:t>
            </a:r>
          </a:p>
        </p:txBody>
      </p:sp>
      <p:pic>
        <p:nvPicPr>
          <p:cNvPr id="4100" name="Picture 4" descr="Рынок — что это такое и каковы его функции в экономике | KtoNaNovenkogo.ru">
            <a:extLst>
              <a:ext uri="{FF2B5EF4-FFF2-40B4-BE49-F238E27FC236}">
                <a16:creationId xmlns:a16="http://schemas.microsoft.com/office/drawing/2014/main" id="{86E96B16-8309-2649-9074-531B9CE1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48" y="2921111"/>
            <a:ext cx="3875389" cy="27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к устроены компании: от жесткой иерархии до холакратии | LABA (ЛАБА)">
            <a:extLst>
              <a:ext uri="{FF2B5EF4-FFF2-40B4-BE49-F238E27FC236}">
                <a16:creationId xmlns:a16="http://schemas.microsoft.com/office/drawing/2014/main" id="{02D61F78-B746-9C42-BC6D-BC8C5836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795" y="2969554"/>
            <a:ext cx="3875389" cy="26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0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0813C-A9A0-CE47-BF62-85AF4AB3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19814" cy="6156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Границы фирмы: институциональный подход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1C68F4-5AC5-7F49-807A-0816AA2E6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21" y="1122092"/>
            <a:ext cx="3852758" cy="5370781"/>
          </a:xfrm>
        </p:spPr>
      </p:pic>
    </p:spTree>
    <p:extLst>
      <p:ext uri="{BB962C8B-B14F-4D97-AF65-F5344CB8AC3E}">
        <p14:creationId xmlns:p14="http://schemas.microsoft.com/office/powerpoint/2010/main" val="283963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EB9D-D023-354F-A3A7-299ADAF3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Выгоды общества от фирмы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25BA3-C829-A040-87B9-A7F7EFFC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Дшш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B9473-4447-2743-BE0B-764CED78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" y="1853211"/>
            <a:ext cx="8289479" cy="37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563C7241-D9E5-4D04-B078-C264EE64D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44" y="692696"/>
            <a:ext cx="4518983" cy="5400600"/>
          </a:xfrm>
        </p:spPr>
        <p:txBody>
          <a:bodyPr anchor="ctr"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Формы деловых предприятий: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endParaRPr lang="ru-RU" altLang="ru-R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частнопредпринимательские фирмы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корпорации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общества с ограниченной ответственностью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партнерства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регулируемые фирмы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государственные фирмы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потребительские кооперативы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/>
              <a:t>некоммерческие организации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61833-B865-B942-8CB3-8D58CF694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33215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1035</Words>
  <Application>Microsoft Macintosh PowerPoint</Application>
  <PresentationFormat>Экран (4:3)</PresentationFormat>
  <Paragraphs>171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Теории фирмы: от А.Смита к Р.Коузу</vt:lpstr>
      <vt:lpstr>Презентация PowerPoint</vt:lpstr>
      <vt:lpstr>Рынок</vt:lpstr>
      <vt:lpstr>Границы фирмы: институциональный подход</vt:lpstr>
      <vt:lpstr>Выгоды общества от фирмы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Производственная функция Кобба-Дугласа</vt:lpstr>
      <vt:lpstr>Производственная функция Кобба-Дугласа (труд-капитал)</vt:lpstr>
      <vt:lpstr>График производственной функции:  два ресурса</vt:lpstr>
      <vt:lpstr>Производственная функция Кобба-Дугласа (труд-капитал-сырье)</vt:lpstr>
      <vt:lpstr>Презентация PowerPoint</vt:lpstr>
      <vt:lpstr>Презентация PowerPoint</vt:lpstr>
      <vt:lpstr>Презентация PowerPoint</vt:lpstr>
      <vt:lpstr>Презентация PowerPoint</vt:lpstr>
      <vt:lpstr>Совокупный, средний, предельный продукт. Изокванта. Изокоста. Оптимум производителя.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изоквант</vt:lpstr>
      <vt:lpstr>Презентация PowerPoint</vt:lpstr>
      <vt:lpstr>Равновесие производителя</vt:lpstr>
      <vt:lpstr>Оптимум производителя и траектория развития фирмы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Микроэкономика 2019-2020  осенний семестр</dc:title>
  <dc:creator>Анастасия Сазанова</dc:creator>
  <cp:lastModifiedBy>Анастасия Сазанова</cp:lastModifiedBy>
  <cp:revision>13</cp:revision>
  <dcterms:created xsi:type="dcterms:W3CDTF">2020-11-01T16:07:12Z</dcterms:created>
  <dcterms:modified xsi:type="dcterms:W3CDTF">2020-11-01T17:30:49Z</dcterms:modified>
</cp:coreProperties>
</file>