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2" r:id="rId1"/>
    <p:sldMasterId id="2147484252" r:id="rId2"/>
  </p:sldMasterIdLst>
  <p:notesMasterIdLst>
    <p:notesMasterId r:id="rId48"/>
  </p:notesMasterIdLst>
  <p:sldIdLst>
    <p:sldId id="256" r:id="rId3"/>
    <p:sldId id="338" r:id="rId4"/>
    <p:sldId id="339" r:id="rId5"/>
    <p:sldId id="340" r:id="rId6"/>
    <p:sldId id="269" r:id="rId7"/>
    <p:sldId id="270" r:id="rId8"/>
    <p:sldId id="271" r:id="rId9"/>
    <p:sldId id="272" r:id="rId10"/>
    <p:sldId id="273" r:id="rId11"/>
    <p:sldId id="293" r:id="rId12"/>
    <p:sldId id="294" r:id="rId13"/>
    <p:sldId id="274" r:id="rId14"/>
    <p:sldId id="275" r:id="rId15"/>
    <p:sldId id="295" r:id="rId16"/>
    <p:sldId id="292" r:id="rId17"/>
    <p:sldId id="276" r:id="rId18"/>
    <p:sldId id="277" r:id="rId19"/>
    <p:sldId id="278" r:id="rId20"/>
    <p:sldId id="279" r:id="rId21"/>
    <p:sldId id="280" r:id="rId22"/>
    <p:sldId id="361" r:id="rId23"/>
    <p:sldId id="281" r:id="rId24"/>
    <p:sldId id="282" r:id="rId25"/>
    <p:sldId id="283" r:id="rId26"/>
    <p:sldId id="285" r:id="rId27"/>
    <p:sldId id="260" r:id="rId28"/>
    <p:sldId id="262" r:id="rId29"/>
    <p:sldId id="263" r:id="rId30"/>
    <p:sldId id="287" r:id="rId31"/>
    <p:sldId id="288" r:id="rId32"/>
    <p:sldId id="289" r:id="rId33"/>
    <p:sldId id="290" r:id="rId34"/>
    <p:sldId id="291" r:id="rId35"/>
    <p:sldId id="341" r:id="rId36"/>
    <p:sldId id="342" r:id="rId37"/>
    <p:sldId id="343" r:id="rId38"/>
    <p:sldId id="299" r:id="rId39"/>
    <p:sldId id="300" r:id="rId40"/>
    <p:sldId id="267" r:id="rId41"/>
    <p:sldId id="301" r:id="rId42"/>
    <p:sldId id="355" r:id="rId43"/>
    <p:sldId id="303" r:id="rId44"/>
    <p:sldId id="360" r:id="rId45"/>
    <p:sldId id="296" r:id="rId46"/>
    <p:sldId id="286" r:id="rId4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75" autoAdjust="0"/>
    <p:restoredTop sz="94672"/>
  </p:normalViewPr>
  <p:slideViewPr>
    <p:cSldViewPr>
      <p:cViewPr varScale="1">
        <p:scale>
          <a:sx n="99" d="100"/>
          <a:sy n="99" d="100"/>
        </p:scale>
        <p:origin x="1632"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7B0A615B-23A1-A347-9B51-2166908AA7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ru-RU"/>
          </a:p>
        </p:txBody>
      </p:sp>
      <p:sp>
        <p:nvSpPr>
          <p:cNvPr id="3" name="Дата 2">
            <a:extLst>
              <a:ext uri="{FF2B5EF4-FFF2-40B4-BE49-F238E27FC236}">
                <a16:creationId xmlns:a16="http://schemas.microsoft.com/office/drawing/2014/main" id="{D39C1B11-0F85-6753-546F-C9F719BCF3D3}"/>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1FFF3566-EB88-FD43-88F7-6B3568ED65A6}" type="datetimeFigureOut">
              <a:rPr lang="ru-RU"/>
              <a:pPr>
                <a:defRPr/>
              </a:pPr>
              <a:t>26.10.2022</a:t>
            </a:fld>
            <a:endParaRPr lang="ru-RU"/>
          </a:p>
        </p:txBody>
      </p:sp>
      <p:sp>
        <p:nvSpPr>
          <p:cNvPr id="4" name="Образ слайда 3">
            <a:extLst>
              <a:ext uri="{FF2B5EF4-FFF2-40B4-BE49-F238E27FC236}">
                <a16:creationId xmlns:a16="http://schemas.microsoft.com/office/drawing/2014/main" id="{4EC09946-2901-BD6E-8DDC-C615E67E31B8}"/>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a:extLst>
              <a:ext uri="{FF2B5EF4-FFF2-40B4-BE49-F238E27FC236}">
                <a16:creationId xmlns:a16="http://schemas.microsoft.com/office/drawing/2014/main" id="{2D9CCEA9-D75C-C9D8-6FE4-5F21249D01EB}"/>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a:extLst>
              <a:ext uri="{FF2B5EF4-FFF2-40B4-BE49-F238E27FC236}">
                <a16:creationId xmlns:a16="http://schemas.microsoft.com/office/drawing/2014/main" id="{4E1126A1-AA66-880E-8732-65B8B664EA3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a:extLst>
              <a:ext uri="{FF2B5EF4-FFF2-40B4-BE49-F238E27FC236}">
                <a16:creationId xmlns:a16="http://schemas.microsoft.com/office/drawing/2014/main" id="{E221C032-FBAA-B626-CE60-97DC3E0F8E92}"/>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240B0250-5916-D347-ADB1-4533D9273EA7}"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Образ слайда 1">
            <a:extLst>
              <a:ext uri="{FF2B5EF4-FFF2-40B4-BE49-F238E27FC236}">
                <a16:creationId xmlns:a16="http://schemas.microsoft.com/office/drawing/2014/main" id="{451337DB-E242-55F6-743E-15225FF3D70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Заметки 2">
            <a:extLst>
              <a:ext uri="{FF2B5EF4-FFF2-40B4-BE49-F238E27FC236}">
                <a16:creationId xmlns:a16="http://schemas.microsoft.com/office/drawing/2014/main" id="{E2379857-FA10-07AA-C4A4-7D4D20C49A1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41987" name="Номер слайда 3">
            <a:extLst>
              <a:ext uri="{FF2B5EF4-FFF2-40B4-BE49-F238E27FC236}">
                <a16:creationId xmlns:a16="http://schemas.microsoft.com/office/drawing/2014/main" id="{DD12083C-EFB4-7BB1-A0DD-C3D70B69678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8AC190E-2DAC-6344-ABC5-4A43BBCF53A5}" type="slidenum">
              <a:rPr lang="ru-RU" altLang="ru-RU" smtClean="0"/>
              <a:pPr/>
              <a:t>8</a:t>
            </a:fld>
            <a:endParaRPr lang="ru-RU" alt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ru-RU"/>
              <a:t>Образец подзаголовка</a:t>
            </a:r>
            <a:endParaRPr lang="en-US" dirty="0"/>
          </a:p>
        </p:txBody>
      </p:sp>
      <p:sp>
        <p:nvSpPr>
          <p:cNvPr id="4" name="Date Placeholder 3">
            <a:extLst>
              <a:ext uri="{FF2B5EF4-FFF2-40B4-BE49-F238E27FC236}">
                <a16:creationId xmlns:a16="http://schemas.microsoft.com/office/drawing/2014/main" id="{BF378856-2736-0DF4-FD66-2FD19D0FECDF}"/>
              </a:ext>
            </a:extLst>
          </p:cNvPr>
          <p:cNvSpPr>
            <a:spLocks noGrp="1"/>
          </p:cNvSpPr>
          <p:nvPr>
            <p:ph type="dt" sz="half" idx="10"/>
          </p:nvPr>
        </p:nvSpPr>
        <p:spPr/>
        <p:txBody>
          <a:bodyPr/>
          <a:lstStyle>
            <a:lvl1pPr>
              <a:defRPr/>
            </a:lvl1pPr>
          </a:lstStyle>
          <a:p>
            <a:pPr>
              <a:defRPr/>
            </a:pPr>
            <a:fld id="{5B75AF4B-41DD-BF4B-BB07-D0ABD219A225}" type="datetimeFigureOut">
              <a:rPr lang="ru-RU"/>
              <a:pPr>
                <a:defRPr/>
              </a:pPr>
              <a:t>26.10.2022</a:t>
            </a:fld>
            <a:endParaRPr lang="ru-RU"/>
          </a:p>
        </p:txBody>
      </p:sp>
      <p:sp>
        <p:nvSpPr>
          <p:cNvPr id="5" name="Footer Placeholder 4">
            <a:extLst>
              <a:ext uri="{FF2B5EF4-FFF2-40B4-BE49-F238E27FC236}">
                <a16:creationId xmlns:a16="http://schemas.microsoft.com/office/drawing/2014/main" id="{2E51F5B2-CAF0-94B6-E4F2-E3F71AA4CF29}"/>
              </a:ext>
            </a:extLst>
          </p:cNvPr>
          <p:cNvSpPr>
            <a:spLocks noGrp="1"/>
          </p:cNvSpPr>
          <p:nvPr>
            <p:ph type="ftr" sz="quarter" idx="11"/>
          </p:nvPr>
        </p:nvSpPr>
        <p:spPr/>
        <p:txBody>
          <a:bodyPr/>
          <a:lstStyle>
            <a:lvl1pPr>
              <a:defRPr/>
            </a:lvl1pPr>
          </a:lstStyle>
          <a:p>
            <a:pPr>
              <a:defRPr/>
            </a:pPr>
            <a:endParaRPr lang="ru-RU"/>
          </a:p>
        </p:txBody>
      </p:sp>
      <p:sp>
        <p:nvSpPr>
          <p:cNvPr id="6" name="Slide Number Placeholder 5">
            <a:extLst>
              <a:ext uri="{FF2B5EF4-FFF2-40B4-BE49-F238E27FC236}">
                <a16:creationId xmlns:a16="http://schemas.microsoft.com/office/drawing/2014/main" id="{3DD2D010-B8E3-D712-BA1F-03728048C5BD}"/>
              </a:ext>
            </a:extLst>
          </p:cNvPr>
          <p:cNvSpPr>
            <a:spLocks noGrp="1"/>
          </p:cNvSpPr>
          <p:nvPr>
            <p:ph type="sldNum" sz="quarter" idx="12"/>
          </p:nvPr>
        </p:nvSpPr>
        <p:spPr/>
        <p:txBody>
          <a:bodyPr/>
          <a:lstStyle>
            <a:lvl1pPr>
              <a:defRPr/>
            </a:lvl1pPr>
          </a:lstStyle>
          <a:p>
            <a:pPr>
              <a:defRPr/>
            </a:pPr>
            <a:fld id="{3E6F9BD8-8FF5-C142-ABDC-B8C68839F985}" type="slidenum">
              <a:rPr lang="ru-RU" altLang="ru-RU"/>
              <a:pPr>
                <a:defRPr/>
              </a:pPr>
              <a:t>‹#›</a:t>
            </a:fld>
            <a:endParaRPr lang="ru-RU" altLang="ru-RU"/>
          </a:p>
        </p:txBody>
      </p:sp>
    </p:spTree>
    <p:extLst>
      <p:ext uri="{BB962C8B-B14F-4D97-AF65-F5344CB8AC3E}">
        <p14:creationId xmlns:p14="http://schemas.microsoft.com/office/powerpoint/2010/main" val="204381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a:extLst>
              <a:ext uri="{FF2B5EF4-FFF2-40B4-BE49-F238E27FC236}">
                <a16:creationId xmlns:a16="http://schemas.microsoft.com/office/drawing/2014/main" id="{F1603B23-9ABF-6F6F-57F3-2E8D411497AC}"/>
              </a:ext>
            </a:extLst>
          </p:cNvPr>
          <p:cNvSpPr>
            <a:spLocks noGrp="1"/>
          </p:cNvSpPr>
          <p:nvPr>
            <p:ph type="dt" sz="half" idx="10"/>
          </p:nvPr>
        </p:nvSpPr>
        <p:spPr/>
        <p:txBody>
          <a:bodyPr/>
          <a:lstStyle>
            <a:lvl1pPr>
              <a:defRPr/>
            </a:lvl1pPr>
          </a:lstStyle>
          <a:p>
            <a:pPr>
              <a:defRPr/>
            </a:pPr>
            <a:fld id="{DE44F630-121B-1447-AF11-5A5ADE95CA3C}" type="datetimeFigureOut">
              <a:rPr lang="ru-RU"/>
              <a:pPr>
                <a:defRPr/>
              </a:pPr>
              <a:t>26.10.2022</a:t>
            </a:fld>
            <a:endParaRPr lang="ru-RU"/>
          </a:p>
        </p:txBody>
      </p:sp>
      <p:sp>
        <p:nvSpPr>
          <p:cNvPr id="5" name="Footer Placeholder 4">
            <a:extLst>
              <a:ext uri="{FF2B5EF4-FFF2-40B4-BE49-F238E27FC236}">
                <a16:creationId xmlns:a16="http://schemas.microsoft.com/office/drawing/2014/main" id="{7D8B9FE5-BC80-8714-B2E4-B3424F3AB872}"/>
              </a:ext>
            </a:extLst>
          </p:cNvPr>
          <p:cNvSpPr>
            <a:spLocks noGrp="1"/>
          </p:cNvSpPr>
          <p:nvPr>
            <p:ph type="ftr" sz="quarter" idx="11"/>
          </p:nvPr>
        </p:nvSpPr>
        <p:spPr/>
        <p:txBody>
          <a:bodyPr/>
          <a:lstStyle>
            <a:lvl1pPr>
              <a:defRPr/>
            </a:lvl1pPr>
          </a:lstStyle>
          <a:p>
            <a:pPr>
              <a:defRPr/>
            </a:pPr>
            <a:endParaRPr lang="ru-RU"/>
          </a:p>
        </p:txBody>
      </p:sp>
      <p:sp>
        <p:nvSpPr>
          <p:cNvPr id="6" name="Slide Number Placeholder 5">
            <a:extLst>
              <a:ext uri="{FF2B5EF4-FFF2-40B4-BE49-F238E27FC236}">
                <a16:creationId xmlns:a16="http://schemas.microsoft.com/office/drawing/2014/main" id="{2D02653F-79DA-735F-42A0-BA5C30142EC2}"/>
              </a:ext>
            </a:extLst>
          </p:cNvPr>
          <p:cNvSpPr>
            <a:spLocks noGrp="1"/>
          </p:cNvSpPr>
          <p:nvPr>
            <p:ph type="sldNum" sz="quarter" idx="12"/>
          </p:nvPr>
        </p:nvSpPr>
        <p:spPr/>
        <p:txBody>
          <a:bodyPr/>
          <a:lstStyle>
            <a:lvl1pPr>
              <a:defRPr/>
            </a:lvl1pPr>
          </a:lstStyle>
          <a:p>
            <a:pPr>
              <a:defRPr/>
            </a:pPr>
            <a:fld id="{CF13A5E7-CD26-A44E-A4F9-0C6BCF9C4218}" type="slidenum">
              <a:rPr lang="ru-RU" altLang="ru-RU"/>
              <a:pPr>
                <a:defRPr/>
              </a:pPr>
              <a:t>‹#›</a:t>
            </a:fld>
            <a:endParaRPr lang="ru-RU" altLang="ru-RU"/>
          </a:p>
        </p:txBody>
      </p:sp>
    </p:spTree>
    <p:extLst>
      <p:ext uri="{BB962C8B-B14F-4D97-AF65-F5344CB8AC3E}">
        <p14:creationId xmlns:p14="http://schemas.microsoft.com/office/powerpoint/2010/main" val="2298070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a:extLst>
              <a:ext uri="{FF2B5EF4-FFF2-40B4-BE49-F238E27FC236}">
                <a16:creationId xmlns:a16="http://schemas.microsoft.com/office/drawing/2014/main" id="{1D1CBBA5-F98D-D41A-F2A5-798555A6398A}"/>
              </a:ext>
            </a:extLst>
          </p:cNvPr>
          <p:cNvSpPr>
            <a:spLocks noGrp="1"/>
          </p:cNvSpPr>
          <p:nvPr>
            <p:ph type="dt" sz="half" idx="10"/>
          </p:nvPr>
        </p:nvSpPr>
        <p:spPr/>
        <p:txBody>
          <a:bodyPr/>
          <a:lstStyle>
            <a:lvl1pPr>
              <a:defRPr/>
            </a:lvl1pPr>
          </a:lstStyle>
          <a:p>
            <a:pPr>
              <a:defRPr/>
            </a:pPr>
            <a:fld id="{2B446F66-60EA-A245-9F6D-F08611A7C761}" type="datetimeFigureOut">
              <a:rPr lang="ru-RU"/>
              <a:pPr>
                <a:defRPr/>
              </a:pPr>
              <a:t>26.10.2022</a:t>
            </a:fld>
            <a:endParaRPr lang="ru-RU"/>
          </a:p>
        </p:txBody>
      </p:sp>
      <p:sp>
        <p:nvSpPr>
          <p:cNvPr id="5" name="Footer Placeholder 4">
            <a:extLst>
              <a:ext uri="{FF2B5EF4-FFF2-40B4-BE49-F238E27FC236}">
                <a16:creationId xmlns:a16="http://schemas.microsoft.com/office/drawing/2014/main" id="{94E52D2C-61CF-1512-4AA4-A77EEF9B33C4}"/>
              </a:ext>
            </a:extLst>
          </p:cNvPr>
          <p:cNvSpPr>
            <a:spLocks noGrp="1"/>
          </p:cNvSpPr>
          <p:nvPr>
            <p:ph type="ftr" sz="quarter" idx="11"/>
          </p:nvPr>
        </p:nvSpPr>
        <p:spPr/>
        <p:txBody>
          <a:bodyPr/>
          <a:lstStyle>
            <a:lvl1pPr>
              <a:defRPr/>
            </a:lvl1pPr>
          </a:lstStyle>
          <a:p>
            <a:pPr>
              <a:defRPr/>
            </a:pPr>
            <a:endParaRPr lang="ru-RU"/>
          </a:p>
        </p:txBody>
      </p:sp>
      <p:sp>
        <p:nvSpPr>
          <p:cNvPr id="6" name="Slide Number Placeholder 5">
            <a:extLst>
              <a:ext uri="{FF2B5EF4-FFF2-40B4-BE49-F238E27FC236}">
                <a16:creationId xmlns:a16="http://schemas.microsoft.com/office/drawing/2014/main" id="{640C773C-7A94-D4D6-2476-391C69AA8851}"/>
              </a:ext>
            </a:extLst>
          </p:cNvPr>
          <p:cNvSpPr>
            <a:spLocks noGrp="1"/>
          </p:cNvSpPr>
          <p:nvPr>
            <p:ph type="sldNum" sz="quarter" idx="12"/>
          </p:nvPr>
        </p:nvSpPr>
        <p:spPr/>
        <p:txBody>
          <a:bodyPr/>
          <a:lstStyle>
            <a:lvl1pPr>
              <a:defRPr/>
            </a:lvl1pPr>
          </a:lstStyle>
          <a:p>
            <a:pPr>
              <a:defRPr/>
            </a:pPr>
            <a:fld id="{B4614391-7693-2C4F-8BD5-D8466019481E}" type="slidenum">
              <a:rPr lang="ru-RU" altLang="ru-RU"/>
              <a:pPr>
                <a:defRPr/>
              </a:pPr>
              <a:t>‹#›</a:t>
            </a:fld>
            <a:endParaRPr lang="ru-RU" altLang="ru-RU"/>
          </a:p>
        </p:txBody>
      </p:sp>
    </p:spTree>
    <p:extLst>
      <p:ext uri="{BB962C8B-B14F-4D97-AF65-F5344CB8AC3E}">
        <p14:creationId xmlns:p14="http://schemas.microsoft.com/office/powerpoint/2010/main" val="614965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ru-RU"/>
              <a:t>Образец заголовка</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7" name="Date Placeholder 6"/>
          <p:cNvSpPr>
            <a:spLocks noGrp="1"/>
          </p:cNvSpPr>
          <p:nvPr>
            <p:ph type="dt" sz="half" idx="10"/>
          </p:nvPr>
        </p:nvSpPr>
        <p:spPr/>
        <p:txBody>
          <a:bodyPr/>
          <a:lstStyle/>
          <a:p>
            <a:pPr>
              <a:defRPr/>
            </a:pPr>
            <a:fld id="{4615889B-614F-4240-9644-1CEC3807FC1D}" type="datetimeFigureOut">
              <a:rPr lang="ru-RU" smtClean="0"/>
              <a:pPr>
                <a:defRPr/>
              </a:pPr>
              <a:t>26.10.2022</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75D518F6-3571-4642-8E43-59DBCAA26055}" type="slidenum">
              <a:rPr lang="ru-RU" altLang="ru-RU" smtClean="0"/>
              <a:pPr>
                <a:defRPr/>
              </a:pPr>
              <a:t>‹#›</a:t>
            </a:fld>
            <a:endParaRPr lang="ru-RU" altLang="ru-RU"/>
          </a:p>
        </p:txBody>
      </p:sp>
    </p:spTree>
    <p:extLst>
      <p:ext uri="{BB962C8B-B14F-4D97-AF65-F5344CB8AC3E}">
        <p14:creationId xmlns:p14="http://schemas.microsoft.com/office/powerpoint/2010/main" val="92680320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defRPr/>
            </a:pPr>
            <a:fld id="{DD9D28BA-C6DD-074D-A5A7-AB9CBE69D648}" type="datetimeFigureOut">
              <a:rPr lang="ru-RU" smtClean="0"/>
              <a:pPr>
                <a:defRPr/>
              </a:pPr>
              <a:t>26.10.2022</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3D691938-C23F-2845-BE22-53B489152B80}" type="slidenum">
              <a:rPr lang="ru-RU" altLang="ru-RU" smtClean="0"/>
              <a:pPr>
                <a:defRPr/>
              </a:pPr>
              <a:t>‹#›</a:t>
            </a:fld>
            <a:endParaRPr lang="ru-RU" altLang="ru-RU"/>
          </a:p>
        </p:txBody>
      </p:sp>
    </p:spTree>
    <p:extLst>
      <p:ext uri="{BB962C8B-B14F-4D97-AF65-F5344CB8AC3E}">
        <p14:creationId xmlns:p14="http://schemas.microsoft.com/office/powerpoint/2010/main" val="1532667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ru-RU"/>
              <a:t>Образец заголовка</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7" name="Date Placeholder 6"/>
          <p:cNvSpPr>
            <a:spLocks noGrp="1"/>
          </p:cNvSpPr>
          <p:nvPr>
            <p:ph type="dt" sz="half" idx="10"/>
          </p:nvPr>
        </p:nvSpPr>
        <p:spPr/>
        <p:txBody>
          <a:bodyPr/>
          <a:lstStyle/>
          <a:p>
            <a:pPr>
              <a:defRPr/>
            </a:pPr>
            <a:fld id="{2BD43CFE-4AA8-464C-8605-0D5432AF16BC}" type="datetimeFigureOut">
              <a:rPr lang="ru-RU" smtClean="0"/>
              <a:pPr>
                <a:defRPr/>
              </a:pPr>
              <a:t>26.10.2022</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9BC8F6F8-4CCF-3C4E-92F1-4F8A77754ADD}" type="slidenum">
              <a:rPr lang="ru-RU" altLang="ru-RU" smtClean="0"/>
              <a:pPr>
                <a:defRPr/>
              </a:pPr>
              <a:t>‹#›</a:t>
            </a:fld>
            <a:endParaRPr lang="ru-RU" altLang="ru-RU"/>
          </a:p>
        </p:txBody>
      </p:sp>
    </p:spTree>
    <p:extLst>
      <p:ext uri="{BB962C8B-B14F-4D97-AF65-F5344CB8AC3E}">
        <p14:creationId xmlns:p14="http://schemas.microsoft.com/office/powerpoint/2010/main" val="144570066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8" name="Date Placeholder 7"/>
          <p:cNvSpPr>
            <a:spLocks noGrp="1"/>
          </p:cNvSpPr>
          <p:nvPr>
            <p:ph type="dt" sz="half" idx="10"/>
          </p:nvPr>
        </p:nvSpPr>
        <p:spPr/>
        <p:txBody>
          <a:bodyPr/>
          <a:lstStyle/>
          <a:p>
            <a:pPr>
              <a:defRPr/>
            </a:pPr>
            <a:fld id="{67764A3C-032D-C844-A5A2-9DE8805230DD}" type="datetimeFigureOut">
              <a:rPr lang="ru-RU" smtClean="0"/>
              <a:pPr>
                <a:defRPr/>
              </a:pPr>
              <a:t>26.10.2022</a:t>
            </a:fld>
            <a:endParaRPr lang="ru-RU"/>
          </a:p>
        </p:txBody>
      </p:sp>
      <p:sp>
        <p:nvSpPr>
          <p:cNvPr id="9" name="Footer Placeholder 8"/>
          <p:cNvSpPr>
            <a:spLocks noGrp="1"/>
          </p:cNvSpPr>
          <p:nvPr>
            <p:ph type="ftr" sz="quarter" idx="11"/>
          </p:nvPr>
        </p:nvSpPr>
        <p:spPr/>
        <p:txBody>
          <a:bodyPr/>
          <a:lstStyle/>
          <a:p>
            <a:pPr>
              <a:defRPr/>
            </a:pPr>
            <a:endParaRPr lang="ru-RU"/>
          </a:p>
        </p:txBody>
      </p:sp>
      <p:sp>
        <p:nvSpPr>
          <p:cNvPr id="10" name="Slide Number Placeholder 9"/>
          <p:cNvSpPr>
            <a:spLocks noGrp="1"/>
          </p:cNvSpPr>
          <p:nvPr>
            <p:ph type="sldNum" sz="quarter" idx="12"/>
          </p:nvPr>
        </p:nvSpPr>
        <p:spPr/>
        <p:txBody>
          <a:bodyPr/>
          <a:lstStyle/>
          <a:p>
            <a:pPr>
              <a:defRPr/>
            </a:pPr>
            <a:fld id="{1CB6C99D-5AC3-8E48-8D87-A382333484F5}" type="slidenum">
              <a:rPr lang="ru-RU" altLang="ru-RU" smtClean="0"/>
              <a:pPr>
                <a:defRPr/>
              </a:pPr>
              <a:t>‹#›</a:t>
            </a:fld>
            <a:endParaRPr lang="ru-RU" altLang="ru-RU"/>
          </a:p>
        </p:txBody>
      </p:sp>
    </p:spTree>
    <p:extLst>
      <p:ext uri="{BB962C8B-B14F-4D97-AF65-F5344CB8AC3E}">
        <p14:creationId xmlns:p14="http://schemas.microsoft.com/office/powerpoint/2010/main" val="27083469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02239" y="3143250"/>
            <a:ext cx="3288024" cy="259677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7" name="Date Placeholder 6"/>
          <p:cNvSpPr>
            <a:spLocks noGrp="1"/>
          </p:cNvSpPr>
          <p:nvPr>
            <p:ph type="dt" sz="half" idx="10"/>
          </p:nvPr>
        </p:nvSpPr>
        <p:spPr/>
        <p:txBody>
          <a:bodyPr/>
          <a:lstStyle/>
          <a:p>
            <a:pPr>
              <a:defRPr/>
            </a:pPr>
            <a:fld id="{8A933E48-1BF9-674E-A693-2679D0C08B51}" type="datetimeFigureOut">
              <a:rPr lang="ru-RU" smtClean="0"/>
              <a:pPr>
                <a:defRPr/>
              </a:pPr>
              <a:t>26.10.2022</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FC7073F2-EE1F-644A-9F1E-197AA656EADF}" type="slidenum">
              <a:rPr lang="ru-RU" altLang="ru-RU" smtClean="0"/>
              <a:pPr>
                <a:defRPr/>
              </a:pPr>
              <a:t>‹#›</a:t>
            </a:fld>
            <a:endParaRPr lang="ru-RU" altLang="ru-RU"/>
          </a:p>
        </p:txBody>
      </p:sp>
      <p:sp>
        <p:nvSpPr>
          <p:cNvPr id="10" name="Title 9"/>
          <p:cNvSpPr>
            <a:spLocks noGrp="1"/>
          </p:cNvSpPr>
          <p:nvPr>
            <p:ph type="title"/>
          </p:nvPr>
        </p:nvSpPr>
        <p:spPr/>
        <p:txBody>
          <a:bodyPr/>
          <a:lstStyle/>
          <a:p>
            <a:r>
              <a:rPr lang="ru-RU"/>
              <a:t>Образец заголовка</a:t>
            </a:r>
            <a:endParaRPr lang="en-US" dirty="0"/>
          </a:p>
        </p:txBody>
      </p:sp>
    </p:spTree>
    <p:extLst>
      <p:ext uri="{BB962C8B-B14F-4D97-AF65-F5344CB8AC3E}">
        <p14:creationId xmlns:p14="http://schemas.microsoft.com/office/powerpoint/2010/main" val="1254189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a:defRPr/>
            </a:pPr>
            <a:fld id="{3D92DACD-9908-0549-9D63-3105D3BA5FA5}" type="datetimeFigureOut">
              <a:rPr lang="ru-RU" smtClean="0"/>
              <a:pPr>
                <a:defRPr/>
              </a:pPr>
              <a:t>26.10.2022</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46B9656A-FA07-7A46-8271-4B962AD474FE}" type="slidenum">
              <a:rPr lang="ru-RU" altLang="ru-RU" smtClean="0"/>
              <a:pPr>
                <a:defRPr/>
              </a:pPr>
              <a:t>‹#›</a:t>
            </a:fld>
            <a:endParaRPr lang="ru-RU" altLang="ru-RU"/>
          </a:p>
        </p:txBody>
      </p:sp>
    </p:spTree>
    <p:extLst>
      <p:ext uri="{BB962C8B-B14F-4D97-AF65-F5344CB8AC3E}">
        <p14:creationId xmlns:p14="http://schemas.microsoft.com/office/powerpoint/2010/main" val="3776517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28B5C18-F418-064F-8817-6F926BE270AB}" type="datetimeFigureOut">
              <a:rPr lang="ru-RU" smtClean="0"/>
              <a:pPr>
                <a:defRPr/>
              </a:pPr>
              <a:t>26.10.2022</a:t>
            </a:fld>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A98AE4A5-3C10-A94F-8765-E8063A025130}" type="slidenum">
              <a:rPr lang="ru-RU" altLang="ru-RU" smtClean="0"/>
              <a:pPr>
                <a:defRPr/>
              </a:pPr>
              <a:t>‹#›</a:t>
            </a:fld>
            <a:endParaRPr lang="ru-RU" altLang="ru-RU"/>
          </a:p>
        </p:txBody>
      </p:sp>
    </p:spTree>
    <p:extLst>
      <p:ext uri="{BB962C8B-B14F-4D97-AF65-F5344CB8AC3E}">
        <p14:creationId xmlns:p14="http://schemas.microsoft.com/office/powerpoint/2010/main" val="35839264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ru-RU"/>
              <a:t>Образец заголовка</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9" name="Date Placeholder 8"/>
          <p:cNvSpPr>
            <a:spLocks noGrp="1"/>
          </p:cNvSpPr>
          <p:nvPr>
            <p:ph type="dt" sz="half" idx="10"/>
          </p:nvPr>
        </p:nvSpPr>
        <p:spPr/>
        <p:txBody>
          <a:bodyPr/>
          <a:lstStyle/>
          <a:p>
            <a:pPr>
              <a:defRPr/>
            </a:pPr>
            <a:fld id="{DEE35C3E-B397-EA48-A1D0-43AE4A597BC2}" type="datetimeFigureOut">
              <a:rPr lang="ru-RU" smtClean="0"/>
              <a:pPr>
                <a:defRPr/>
              </a:pPr>
              <a:t>26.10.2022</a:t>
            </a:fld>
            <a:endParaRPr lang="ru-RU"/>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pPr>
              <a:defRPr/>
            </a:pPr>
            <a:endParaRPr lang="ru-RU"/>
          </a:p>
        </p:txBody>
      </p:sp>
      <p:sp>
        <p:nvSpPr>
          <p:cNvPr id="11" name="Slide Number Placeholder 10"/>
          <p:cNvSpPr>
            <a:spLocks noGrp="1"/>
          </p:cNvSpPr>
          <p:nvPr>
            <p:ph type="sldNum" sz="quarter" idx="12"/>
          </p:nvPr>
        </p:nvSpPr>
        <p:spPr/>
        <p:txBody>
          <a:bodyPr/>
          <a:lstStyle/>
          <a:p>
            <a:pPr>
              <a:defRPr/>
            </a:pPr>
            <a:fld id="{3FC6B484-040E-4948-A8A3-95C77C930FFA}" type="slidenum">
              <a:rPr lang="ru-RU" altLang="ru-RU" smtClean="0"/>
              <a:pPr>
                <a:defRPr/>
              </a:pPr>
              <a:t>‹#›</a:t>
            </a:fld>
            <a:endParaRPr lang="ru-RU" altLang="ru-RU"/>
          </a:p>
        </p:txBody>
      </p:sp>
    </p:spTree>
    <p:extLst>
      <p:ext uri="{BB962C8B-B14F-4D97-AF65-F5344CB8AC3E}">
        <p14:creationId xmlns:p14="http://schemas.microsoft.com/office/powerpoint/2010/main" val="3286117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a:extLst>
              <a:ext uri="{FF2B5EF4-FFF2-40B4-BE49-F238E27FC236}">
                <a16:creationId xmlns:a16="http://schemas.microsoft.com/office/drawing/2014/main" id="{F1114A2F-B379-B8A0-AC8F-99D0657FFF1B}"/>
              </a:ext>
            </a:extLst>
          </p:cNvPr>
          <p:cNvSpPr>
            <a:spLocks noGrp="1"/>
          </p:cNvSpPr>
          <p:nvPr>
            <p:ph type="dt" sz="half" idx="10"/>
          </p:nvPr>
        </p:nvSpPr>
        <p:spPr/>
        <p:txBody>
          <a:bodyPr/>
          <a:lstStyle>
            <a:lvl1pPr>
              <a:defRPr/>
            </a:lvl1pPr>
          </a:lstStyle>
          <a:p>
            <a:pPr>
              <a:defRPr/>
            </a:pPr>
            <a:fld id="{F093E225-797F-E949-987C-CEB9ABC9EE07}" type="datetimeFigureOut">
              <a:rPr lang="ru-RU"/>
              <a:pPr>
                <a:defRPr/>
              </a:pPr>
              <a:t>26.10.2022</a:t>
            </a:fld>
            <a:endParaRPr lang="ru-RU"/>
          </a:p>
        </p:txBody>
      </p:sp>
      <p:sp>
        <p:nvSpPr>
          <p:cNvPr id="5" name="Footer Placeholder 4">
            <a:extLst>
              <a:ext uri="{FF2B5EF4-FFF2-40B4-BE49-F238E27FC236}">
                <a16:creationId xmlns:a16="http://schemas.microsoft.com/office/drawing/2014/main" id="{A500667F-E91E-E0B1-A824-128D865B4D2C}"/>
              </a:ext>
            </a:extLst>
          </p:cNvPr>
          <p:cNvSpPr>
            <a:spLocks noGrp="1"/>
          </p:cNvSpPr>
          <p:nvPr>
            <p:ph type="ftr" sz="quarter" idx="11"/>
          </p:nvPr>
        </p:nvSpPr>
        <p:spPr/>
        <p:txBody>
          <a:bodyPr/>
          <a:lstStyle>
            <a:lvl1pPr>
              <a:defRPr/>
            </a:lvl1pPr>
          </a:lstStyle>
          <a:p>
            <a:pPr>
              <a:defRPr/>
            </a:pPr>
            <a:endParaRPr lang="ru-RU"/>
          </a:p>
        </p:txBody>
      </p:sp>
      <p:sp>
        <p:nvSpPr>
          <p:cNvPr id="6" name="Slide Number Placeholder 5">
            <a:extLst>
              <a:ext uri="{FF2B5EF4-FFF2-40B4-BE49-F238E27FC236}">
                <a16:creationId xmlns:a16="http://schemas.microsoft.com/office/drawing/2014/main" id="{F2903B63-BD05-F7B1-9213-3762A61E3E09}"/>
              </a:ext>
            </a:extLst>
          </p:cNvPr>
          <p:cNvSpPr>
            <a:spLocks noGrp="1"/>
          </p:cNvSpPr>
          <p:nvPr>
            <p:ph type="sldNum" sz="quarter" idx="12"/>
          </p:nvPr>
        </p:nvSpPr>
        <p:spPr/>
        <p:txBody>
          <a:bodyPr/>
          <a:lstStyle>
            <a:lvl1pPr>
              <a:defRPr/>
            </a:lvl1pPr>
          </a:lstStyle>
          <a:p>
            <a:pPr>
              <a:defRPr/>
            </a:pPr>
            <a:fld id="{96A1500A-F81B-9A4F-AADE-F3624F7EF5CB}" type="slidenum">
              <a:rPr lang="ru-RU" altLang="ru-RU"/>
              <a:pPr>
                <a:defRPr/>
              </a:pPr>
              <a:t>‹#›</a:t>
            </a:fld>
            <a:endParaRPr lang="ru-RU" altLang="ru-RU"/>
          </a:p>
        </p:txBody>
      </p:sp>
    </p:spTree>
    <p:extLst>
      <p:ext uri="{BB962C8B-B14F-4D97-AF65-F5344CB8AC3E}">
        <p14:creationId xmlns:p14="http://schemas.microsoft.com/office/powerpoint/2010/main" val="40156544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1" name="Rectangle 10"/>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4572000" y="0"/>
            <a:ext cx="4576573" cy="6858000"/>
          </a:xfrm>
          <a:solidFill>
            <a:schemeClr val="bg1"/>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pPr>
              <a:defRPr/>
            </a:pPr>
            <a:fld id="{BF8CD5F2-CA42-7B4A-AF3A-6161DDA0942A}" type="datetimeFigureOut">
              <a:rPr lang="ru-RU" smtClean="0"/>
              <a:pPr>
                <a:defRPr/>
              </a:pPr>
              <a:t>26.10.2022</a:t>
            </a:fld>
            <a:endParaRPr lang="ru-RU"/>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pPr>
              <a:defRPr/>
            </a:pPr>
            <a:endParaRPr lang="ru-RU"/>
          </a:p>
        </p:txBody>
      </p:sp>
      <p:sp>
        <p:nvSpPr>
          <p:cNvPr id="10" name="Slide Number Placeholder 9"/>
          <p:cNvSpPr>
            <a:spLocks noGrp="1"/>
          </p:cNvSpPr>
          <p:nvPr>
            <p:ph type="sldNum" sz="quarter" idx="12"/>
          </p:nvPr>
        </p:nvSpPr>
        <p:spPr/>
        <p:txBody>
          <a:bodyPr/>
          <a:lstStyle/>
          <a:p>
            <a:pPr>
              <a:defRPr/>
            </a:pPr>
            <a:fld id="{758739E9-4109-8E40-B7ED-571E9D817903}" type="slidenum">
              <a:rPr lang="ru-RU" altLang="ru-RU" smtClean="0"/>
              <a:pPr>
                <a:defRPr/>
              </a:pPr>
              <a:t>‹#›</a:t>
            </a:fld>
            <a:endParaRPr lang="ru-RU" altLang="ru-RU"/>
          </a:p>
        </p:txBody>
      </p:sp>
    </p:spTree>
    <p:extLst>
      <p:ext uri="{BB962C8B-B14F-4D97-AF65-F5344CB8AC3E}">
        <p14:creationId xmlns:p14="http://schemas.microsoft.com/office/powerpoint/2010/main" val="7061563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fld id="{662A7923-CE54-EA48-B6E2-A908C89FF441}" type="datetimeFigureOut">
              <a:rPr lang="ru-RU" smtClean="0"/>
              <a:pPr>
                <a:defRPr/>
              </a:pPr>
              <a:t>26.10.2022</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4204723A-2774-544B-9B60-C2EDFC5E9341}" type="slidenum">
              <a:rPr lang="ru-RU" altLang="ru-RU" smtClean="0"/>
              <a:pPr>
                <a:defRPr/>
              </a:pPr>
              <a:t>‹#›</a:t>
            </a:fld>
            <a:endParaRPr lang="ru-RU" altLang="ru-RU"/>
          </a:p>
        </p:txBody>
      </p:sp>
    </p:spTree>
    <p:extLst>
      <p:ext uri="{BB962C8B-B14F-4D97-AF65-F5344CB8AC3E}">
        <p14:creationId xmlns:p14="http://schemas.microsoft.com/office/powerpoint/2010/main" val="1686801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fld id="{C729A4BA-E9A4-1041-ACF1-6B0A9C9BB439}" type="datetimeFigureOut">
              <a:rPr lang="ru-RU" smtClean="0"/>
              <a:pPr>
                <a:defRPr/>
              </a:pPr>
              <a:t>26.10.2022</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86B9B22C-BF10-7745-88E9-0343BB9F3002}" type="slidenum">
              <a:rPr lang="ru-RU" altLang="ru-RU" smtClean="0"/>
              <a:pPr>
                <a:defRPr/>
              </a:pPr>
              <a:t>‹#›</a:t>
            </a:fld>
            <a:endParaRPr lang="ru-RU" altLang="ru-RU"/>
          </a:p>
        </p:txBody>
      </p:sp>
    </p:spTree>
    <p:extLst>
      <p:ext uri="{BB962C8B-B14F-4D97-AF65-F5344CB8AC3E}">
        <p14:creationId xmlns:p14="http://schemas.microsoft.com/office/powerpoint/2010/main" val="26823645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dgm">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Рисунок SmartArt 2"/>
          <p:cNvSpPr>
            <a:spLocks noGrp="1"/>
          </p:cNvSpPr>
          <p:nvPr>
            <p:ph type="dgm" idx="1"/>
          </p:nvPr>
        </p:nvSpPr>
        <p:spPr>
          <a:xfrm>
            <a:off x="457200" y="1600200"/>
            <a:ext cx="8229600" cy="4525963"/>
          </a:xfrm>
        </p:spPr>
        <p:txBody>
          <a:bodyPr/>
          <a:lstStyle/>
          <a:p>
            <a:pPr lvl="0"/>
            <a:endParaRPr lang="ru-RU" noProof="0"/>
          </a:p>
        </p:txBody>
      </p:sp>
      <p:sp>
        <p:nvSpPr>
          <p:cNvPr id="4" name="Дата 3">
            <a:extLst>
              <a:ext uri="{FF2B5EF4-FFF2-40B4-BE49-F238E27FC236}">
                <a16:creationId xmlns:a16="http://schemas.microsoft.com/office/drawing/2014/main" id="{3A7F7B0A-0260-0E5B-0582-F141BCC77168}"/>
              </a:ext>
            </a:extLst>
          </p:cNvPr>
          <p:cNvSpPr>
            <a:spLocks noGrp="1"/>
          </p:cNvSpPr>
          <p:nvPr>
            <p:ph type="dt" sz="half" idx="10"/>
          </p:nvPr>
        </p:nvSpPr>
        <p:spPr>
          <a:xfrm>
            <a:off x="457200" y="6245225"/>
            <a:ext cx="2133600" cy="476250"/>
          </a:xfrm>
        </p:spPr>
        <p:txBody>
          <a:bodyPr/>
          <a:lstStyle>
            <a:lvl1pPr>
              <a:defRPr/>
            </a:lvl1pPr>
          </a:lstStyle>
          <a:p>
            <a:pPr>
              <a:defRPr/>
            </a:pPr>
            <a:endParaRPr lang="ru-RU"/>
          </a:p>
        </p:txBody>
      </p:sp>
      <p:sp>
        <p:nvSpPr>
          <p:cNvPr id="5" name="Нижний колонтитул 4">
            <a:extLst>
              <a:ext uri="{FF2B5EF4-FFF2-40B4-BE49-F238E27FC236}">
                <a16:creationId xmlns:a16="http://schemas.microsoft.com/office/drawing/2014/main" id="{94FDD9B2-572D-D728-4F1D-D7CD1953016E}"/>
              </a:ext>
            </a:extLst>
          </p:cNvPr>
          <p:cNvSpPr>
            <a:spLocks noGrp="1"/>
          </p:cNvSpPr>
          <p:nvPr>
            <p:ph type="ftr" sz="quarter" idx="11"/>
          </p:nvPr>
        </p:nvSpPr>
        <p:spPr>
          <a:xfrm>
            <a:off x="3124200" y="6245225"/>
            <a:ext cx="2895600" cy="476250"/>
          </a:xfrm>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76FD24BA-8E48-906B-A552-6C68CAD20A86}"/>
              </a:ext>
            </a:extLst>
          </p:cNvPr>
          <p:cNvSpPr>
            <a:spLocks noGrp="1"/>
          </p:cNvSpPr>
          <p:nvPr>
            <p:ph type="sldNum" sz="quarter" idx="12"/>
          </p:nvPr>
        </p:nvSpPr>
        <p:spPr>
          <a:xfrm>
            <a:off x="6553200" y="6245225"/>
            <a:ext cx="2133600" cy="476250"/>
          </a:xfrm>
        </p:spPr>
        <p:txBody>
          <a:bodyPr/>
          <a:lstStyle>
            <a:lvl1pPr>
              <a:defRPr/>
            </a:lvl1pPr>
          </a:lstStyle>
          <a:p>
            <a:pPr>
              <a:defRPr/>
            </a:pPr>
            <a:fld id="{557D1B62-3B66-144F-A072-8031950EA1A5}" type="slidenum">
              <a:rPr lang="ru-RU" altLang="ru-RU"/>
              <a:pPr>
                <a:defRPr/>
              </a:pPr>
              <a:t>‹#›</a:t>
            </a:fld>
            <a:endParaRPr lang="ru-RU" altLang="ru-RU"/>
          </a:p>
        </p:txBody>
      </p:sp>
    </p:spTree>
    <p:extLst>
      <p:ext uri="{BB962C8B-B14F-4D97-AF65-F5344CB8AC3E}">
        <p14:creationId xmlns:p14="http://schemas.microsoft.com/office/powerpoint/2010/main" val="3686880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ru-RU"/>
              <a:t>Образец заголовка</a:t>
            </a:r>
            <a:endParaRPr lang="en-US" dirty="0"/>
          </a:p>
        </p:txBody>
      </p:sp>
      <p:sp>
        <p:nvSpPr>
          <p:cNvPr id="3" name="Text Placeholder 2"/>
          <p:cNvSpPr>
            <a:spLocks noGrp="1"/>
          </p:cNvSpPr>
          <p:nvPr>
            <p:ph type="body" idx="1"/>
          </p:nvPr>
        </p:nvSpPr>
        <p:spPr>
          <a:xfrm>
            <a:off x="623888" y="4552634"/>
            <a:ext cx="7886700" cy="1500187"/>
          </a:xfrm>
        </p:spPr>
        <p:txBody>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sp>
        <p:nvSpPr>
          <p:cNvPr id="4" name="Date Placeholder 3">
            <a:extLst>
              <a:ext uri="{FF2B5EF4-FFF2-40B4-BE49-F238E27FC236}">
                <a16:creationId xmlns:a16="http://schemas.microsoft.com/office/drawing/2014/main" id="{0416C7B8-3B84-0E78-8AC3-E4B1F15A2E61}"/>
              </a:ext>
            </a:extLst>
          </p:cNvPr>
          <p:cNvSpPr>
            <a:spLocks noGrp="1"/>
          </p:cNvSpPr>
          <p:nvPr>
            <p:ph type="dt" sz="half" idx="10"/>
          </p:nvPr>
        </p:nvSpPr>
        <p:spPr/>
        <p:txBody>
          <a:bodyPr/>
          <a:lstStyle>
            <a:lvl1pPr>
              <a:defRPr/>
            </a:lvl1pPr>
          </a:lstStyle>
          <a:p>
            <a:pPr>
              <a:defRPr/>
            </a:pPr>
            <a:fld id="{9EC56564-9E47-5F4D-AD2F-61674A299686}" type="datetimeFigureOut">
              <a:rPr lang="ru-RU"/>
              <a:pPr>
                <a:defRPr/>
              </a:pPr>
              <a:t>26.10.2022</a:t>
            </a:fld>
            <a:endParaRPr lang="ru-RU"/>
          </a:p>
        </p:txBody>
      </p:sp>
      <p:sp>
        <p:nvSpPr>
          <p:cNvPr id="5" name="Footer Placeholder 4">
            <a:extLst>
              <a:ext uri="{FF2B5EF4-FFF2-40B4-BE49-F238E27FC236}">
                <a16:creationId xmlns:a16="http://schemas.microsoft.com/office/drawing/2014/main" id="{658FDBE2-05F9-6529-224D-940C253F61BB}"/>
              </a:ext>
            </a:extLst>
          </p:cNvPr>
          <p:cNvSpPr>
            <a:spLocks noGrp="1"/>
          </p:cNvSpPr>
          <p:nvPr>
            <p:ph type="ftr" sz="quarter" idx="11"/>
          </p:nvPr>
        </p:nvSpPr>
        <p:spPr/>
        <p:txBody>
          <a:bodyPr/>
          <a:lstStyle>
            <a:lvl1pPr>
              <a:defRPr/>
            </a:lvl1pPr>
          </a:lstStyle>
          <a:p>
            <a:pPr>
              <a:defRPr/>
            </a:pPr>
            <a:endParaRPr lang="ru-RU"/>
          </a:p>
        </p:txBody>
      </p:sp>
      <p:sp>
        <p:nvSpPr>
          <p:cNvPr id="6" name="Slide Number Placeholder 5">
            <a:extLst>
              <a:ext uri="{FF2B5EF4-FFF2-40B4-BE49-F238E27FC236}">
                <a16:creationId xmlns:a16="http://schemas.microsoft.com/office/drawing/2014/main" id="{3E09AFDB-DC03-F100-A190-51E561FB1179}"/>
              </a:ext>
            </a:extLst>
          </p:cNvPr>
          <p:cNvSpPr>
            <a:spLocks noGrp="1"/>
          </p:cNvSpPr>
          <p:nvPr>
            <p:ph type="sldNum" sz="quarter" idx="12"/>
          </p:nvPr>
        </p:nvSpPr>
        <p:spPr/>
        <p:txBody>
          <a:bodyPr/>
          <a:lstStyle>
            <a:lvl1pPr>
              <a:defRPr/>
            </a:lvl1pPr>
          </a:lstStyle>
          <a:p>
            <a:pPr>
              <a:defRPr/>
            </a:pPr>
            <a:fld id="{40F95883-79D8-1747-AAA4-3B1960184742}" type="slidenum">
              <a:rPr lang="ru-RU" altLang="ru-RU"/>
              <a:pPr>
                <a:defRPr/>
              </a:pPr>
              <a:t>‹#›</a:t>
            </a:fld>
            <a:endParaRPr lang="ru-RU" altLang="ru-RU"/>
          </a:p>
        </p:txBody>
      </p:sp>
    </p:spTree>
    <p:extLst>
      <p:ext uri="{BB962C8B-B14F-4D97-AF65-F5344CB8AC3E}">
        <p14:creationId xmlns:p14="http://schemas.microsoft.com/office/powerpoint/2010/main" val="1644833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3">
            <a:extLst>
              <a:ext uri="{FF2B5EF4-FFF2-40B4-BE49-F238E27FC236}">
                <a16:creationId xmlns:a16="http://schemas.microsoft.com/office/drawing/2014/main" id="{4CF45B91-EB61-C3A5-6BB7-CB99E025F564}"/>
              </a:ext>
            </a:extLst>
          </p:cNvPr>
          <p:cNvSpPr>
            <a:spLocks noGrp="1"/>
          </p:cNvSpPr>
          <p:nvPr>
            <p:ph type="dt" sz="half" idx="10"/>
          </p:nvPr>
        </p:nvSpPr>
        <p:spPr/>
        <p:txBody>
          <a:bodyPr/>
          <a:lstStyle>
            <a:lvl1pPr>
              <a:defRPr/>
            </a:lvl1pPr>
          </a:lstStyle>
          <a:p>
            <a:pPr>
              <a:defRPr/>
            </a:pPr>
            <a:fld id="{A6A3F33F-1BEB-5B41-8449-5B49CDDF72BB}" type="datetimeFigureOut">
              <a:rPr lang="ru-RU"/>
              <a:pPr>
                <a:defRPr/>
              </a:pPr>
              <a:t>26.10.2022</a:t>
            </a:fld>
            <a:endParaRPr lang="ru-RU"/>
          </a:p>
        </p:txBody>
      </p:sp>
      <p:sp>
        <p:nvSpPr>
          <p:cNvPr id="6" name="Footer Placeholder 4">
            <a:extLst>
              <a:ext uri="{FF2B5EF4-FFF2-40B4-BE49-F238E27FC236}">
                <a16:creationId xmlns:a16="http://schemas.microsoft.com/office/drawing/2014/main" id="{19360E41-79F9-E4A7-A010-7B585A79D6FD}"/>
              </a:ext>
            </a:extLst>
          </p:cNvPr>
          <p:cNvSpPr>
            <a:spLocks noGrp="1"/>
          </p:cNvSpPr>
          <p:nvPr>
            <p:ph type="ftr" sz="quarter" idx="11"/>
          </p:nvPr>
        </p:nvSpPr>
        <p:spPr/>
        <p:txBody>
          <a:bodyPr/>
          <a:lstStyle>
            <a:lvl1pPr>
              <a:defRPr/>
            </a:lvl1pPr>
          </a:lstStyle>
          <a:p>
            <a:pPr>
              <a:defRPr/>
            </a:pPr>
            <a:endParaRPr lang="ru-RU"/>
          </a:p>
        </p:txBody>
      </p:sp>
      <p:sp>
        <p:nvSpPr>
          <p:cNvPr id="7" name="Slide Number Placeholder 5">
            <a:extLst>
              <a:ext uri="{FF2B5EF4-FFF2-40B4-BE49-F238E27FC236}">
                <a16:creationId xmlns:a16="http://schemas.microsoft.com/office/drawing/2014/main" id="{F6C551E9-7707-1873-A00F-5CCF2264E958}"/>
              </a:ext>
            </a:extLst>
          </p:cNvPr>
          <p:cNvSpPr>
            <a:spLocks noGrp="1"/>
          </p:cNvSpPr>
          <p:nvPr>
            <p:ph type="sldNum" sz="quarter" idx="12"/>
          </p:nvPr>
        </p:nvSpPr>
        <p:spPr/>
        <p:txBody>
          <a:bodyPr/>
          <a:lstStyle>
            <a:lvl1pPr>
              <a:defRPr/>
            </a:lvl1pPr>
          </a:lstStyle>
          <a:p>
            <a:pPr>
              <a:defRPr/>
            </a:pPr>
            <a:fld id="{C2B38536-6385-E749-AB84-6248ABEBD8D4}" type="slidenum">
              <a:rPr lang="ru-RU" altLang="ru-RU"/>
              <a:pPr>
                <a:defRPr/>
              </a:pPr>
              <a:t>‹#›</a:t>
            </a:fld>
            <a:endParaRPr lang="ru-RU" altLang="ru-RU"/>
          </a:p>
        </p:txBody>
      </p:sp>
    </p:spTree>
    <p:extLst>
      <p:ext uri="{BB962C8B-B14F-4D97-AF65-F5344CB8AC3E}">
        <p14:creationId xmlns:p14="http://schemas.microsoft.com/office/powerpoint/2010/main" val="3220890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Content Placeholder 3"/>
          <p:cNvSpPr>
            <a:spLocks noGrp="1"/>
          </p:cNvSpPr>
          <p:nvPr>
            <p:ph sz="half" idx="2"/>
          </p:nvPr>
        </p:nvSpPr>
        <p:spPr>
          <a:xfrm>
            <a:off x="633845" y="2507551"/>
            <a:ext cx="3867150" cy="3680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Content Placeholder 5"/>
          <p:cNvSpPr>
            <a:spLocks noGrp="1"/>
          </p:cNvSpPr>
          <p:nvPr>
            <p:ph sz="quarter" idx="4"/>
          </p:nvPr>
        </p:nvSpPr>
        <p:spPr>
          <a:xfrm>
            <a:off x="4629150" y="2507551"/>
            <a:ext cx="3886201" cy="3680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0" name="Title 9"/>
          <p:cNvSpPr>
            <a:spLocks noGrp="1"/>
          </p:cNvSpPr>
          <p:nvPr>
            <p:ph type="title"/>
          </p:nvPr>
        </p:nvSpPr>
        <p:spPr/>
        <p:txBody>
          <a:bodyPr/>
          <a:lstStyle/>
          <a:p>
            <a:r>
              <a:rPr lang="ru-RU"/>
              <a:t>Образец заголовка</a:t>
            </a:r>
            <a:endParaRPr lang="en-US" dirty="0"/>
          </a:p>
        </p:txBody>
      </p:sp>
      <p:sp>
        <p:nvSpPr>
          <p:cNvPr id="2" name="Date Placeholder 3">
            <a:extLst>
              <a:ext uri="{FF2B5EF4-FFF2-40B4-BE49-F238E27FC236}">
                <a16:creationId xmlns:a16="http://schemas.microsoft.com/office/drawing/2014/main" id="{6E8EFAEB-80BD-DB72-9F19-38407DC7E27F}"/>
              </a:ext>
            </a:extLst>
          </p:cNvPr>
          <p:cNvSpPr>
            <a:spLocks noGrp="1"/>
          </p:cNvSpPr>
          <p:nvPr>
            <p:ph type="dt" sz="half" idx="10"/>
          </p:nvPr>
        </p:nvSpPr>
        <p:spPr/>
        <p:txBody>
          <a:bodyPr/>
          <a:lstStyle>
            <a:lvl1pPr>
              <a:defRPr/>
            </a:lvl1pPr>
          </a:lstStyle>
          <a:p>
            <a:pPr>
              <a:defRPr/>
            </a:pPr>
            <a:fld id="{6690C3E4-95CE-264E-B0D0-100A5636F42B}" type="datetimeFigureOut">
              <a:rPr lang="ru-RU"/>
              <a:pPr>
                <a:defRPr/>
              </a:pPr>
              <a:t>26.10.2022</a:t>
            </a:fld>
            <a:endParaRPr lang="ru-RU"/>
          </a:p>
        </p:txBody>
      </p:sp>
      <p:sp>
        <p:nvSpPr>
          <p:cNvPr id="7" name="Footer Placeholder 4">
            <a:extLst>
              <a:ext uri="{FF2B5EF4-FFF2-40B4-BE49-F238E27FC236}">
                <a16:creationId xmlns:a16="http://schemas.microsoft.com/office/drawing/2014/main" id="{EC047EE9-22C7-67A8-87AD-B09EC57B902B}"/>
              </a:ext>
            </a:extLst>
          </p:cNvPr>
          <p:cNvSpPr>
            <a:spLocks noGrp="1"/>
          </p:cNvSpPr>
          <p:nvPr>
            <p:ph type="ftr" sz="quarter" idx="11"/>
          </p:nvPr>
        </p:nvSpPr>
        <p:spPr/>
        <p:txBody>
          <a:bodyPr/>
          <a:lstStyle>
            <a:lvl1pPr>
              <a:defRPr/>
            </a:lvl1pPr>
          </a:lstStyle>
          <a:p>
            <a:pPr>
              <a:defRPr/>
            </a:pPr>
            <a:endParaRPr lang="ru-RU"/>
          </a:p>
        </p:txBody>
      </p:sp>
      <p:sp>
        <p:nvSpPr>
          <p:cNvPr id="8" name="Slide Number Placeholder 5">
            <a:extLst>
              <a:ext uri="{FF2B5EF4-FFF2-40B4-BE49-F238E27FC236}">
                <a16:creationId xmlns:a16="http://schemas.microsoft.com/office/drawing/2014/main" id="{45F873D3-F541-74BB-1BF7-0CC4A2207496}"/>
              </a:ext>
            </a:extLst>
          </p:cNvPr>
          <p:cNvSpPr>
            <a:spLocks noGrp="1"/>
          </p:cNvSpPr>
          <p:nvPr>
            <p:ph type="sldNum" sz="quarter" idx="12"/>
          </p:nvPr>
        </p:nvSpPr>
        <p:spPr/>
        <p:txBody>
          <a:bodyPr/>
          <a:lstStyle>
            <a:lvl1pPr>
              <a:defRPr/>
            </a:lvl1pPr>
          </a:lstStyle>
          <a:p>
            <a:pPr>
              <a:defRPr/>
            </a:pPr>
            <a:fld id="{57B1D396-14F1-7C4A-8A5A-A7A233D90882}" type="slidenum">
              <a:rPr lang="ru-RU" altLang="ru-RU"/>
              <a:pPr>
                <a:defRPr/>
              </a:pPr>
              <a:t>‹#›</a:t>
            </a:fld>
            <a:endParaRPr lang="ru-RU" altLang="ru-RU"/>
          </a:p>
        </p:txBody>
      </p:sp>
    </p:spTree>
    <p:extLst>
      <p:ext uri="{BB962C8B-B14F-4D97-AF65-F5344CB8AC3E}">
        <p14:creationId xmlns:p14="http://schemas.microsoft.com/office/powerpoint/2010/main" val="3087398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a:t>Образец заголовка</a:t>
            </a:r>
            <a:endParaRPr lang="en-US"/>
          </a:p>
        </p:txBody>
      </p:sp>
      <p:sp>
        <p:nvSpPr>
          <p:cNvPr id="2" name="Date Placeholder 3">
            <a:extLst>
              <a:ext uri="{FF2B5EF4-FFF2-40B4-BE49-F238E27FC236}">
                <a16:creationId xmlns:a16="http://schemas.microsoft.com/office/drawing/2014/main" id="{8C5EE010-8675-249E-EB99-294C03C98251}"/>
              </a:ext>
            </a:extLst>
          </p:cNvPr>
          <p:cNvSpPr>
            <a:spLocks noGrp="1"/>
          </p:cNvSpPr>
          <p:nvPr>
            <p:ph type="dt" sz="half" idx="10"/>
          </p:nvPr>
        </p:nvSpPr>
        <p:spPr/>
        <p:txBody>
          <a:bodyPr/>
          <a:lstStyle>
            <a:lvl1pPr>
              <a:defRPr/>
            </a:lvl1pPr>
          </a:lstStyle>
          <a:p>
            <a:pPr>
              <a:defRPr/>
            </a:pPr>
            <a:fld id="{33D654E2-BBAD-3A4B-B672-54C86DE9A79A}" type="datetimeFigureOut">
              <a:rPr lang="ru-RU"/>
              <a:pPr>
                <a:defRPr/>
              </a:pPr>
              <a:t>26.10.2022</a:t>
            </a:fld>
            <a:endParaRPr lang="ru-RU"/>
          </a:p>
        </p:txBody>
      </p:sp>
      <p:sp>
        <p:nvSpPr>
          <p:cNvPr id="3" name="Footer Placeholder 4">
            <a:extLst>
              <a:ext uri="{FF2B5EF4-FFF2-40B4-BE49-F238E27FC236}">
                <a16:creationId xmlns:a16="http://schemas.microsoft.com/office/drawing/2014/main" id="{D0EC261A-9314-FCAF-B98F-332E8EDF4515}"/>
              </a:ext>
            </a:extLst>
          </p:cNvPr>
          <p:cNvSpPr>
            <a:spLocks noGrp="1"/>
          </p:cNvSpPr>
          <p:nvPr>
            <p:ph type="ftr" sz="quarter" idx="11"/>
          </p:nvPr>
        </p:nvSpPr>
        <p:spPr/>
        <p:txBody>
          <a:bodyPr/>
          <a:lstStyle>
            <a:lvl1pPr>
              <a:defRPr/>
            </a:lvl1pPr>
          </a:lstStyle>
          <a:p>
            <a:pPr>
              <a:defRPr/>
            </a:pPr>
            <a:endParaRPr lang="ru-RU"/>
          </a:p>
        </p:txBody>
      </p:sp>
      <p:sp>
        <p:nvSpPr>
          <p:cNvPr id="4" name="Slide Number Placeholder 5">
            <a:extLst>
              <a:ext uri="{FF2B5EF4-FFF2-40B4-BE49-F238E27FC236}">
                <a16:creationId xmlns:a16="http://schemas.microsoft.com/office/drawing/2014/main" id="{51189ABB-2EAB-7210-26CB-B48B07490F7F}"/>
              </a:ext>
            </a:extLst>
          </p:cNvPr>
          <p:cNvSpPr>
            <a:spLocks noGrp="1"/>
          </p:cNvSpPr>
          <p:nvPr>
            <p:ph type="sldNum" sz="quarter" idx="12"/>
          </p:nvPr>
        </p:nvSpPr>
        <p:spPr/>
        <p:txBody>
          <a:bodyPr/>
          <a:lstStyle>
            <a:lvl1pPr>
              <a:defRPr/>
            </a:lvl1pPr>
          </a:lstStyle>
          <a:p>
            <a:pPr>
              <a:defRPr/>
            </a:pPr>
            <a:fld id="{47A27351-53EE-F74D-99A9-73A09FAD7744}" type="slidenum">
              <a:rPr lang="ru-RU" altLang="ru-RU"/>
              <a:pPr>
                <a:defRPr/>
              </a:pPr>
              <a:t>‹#›</a:t>
            </a:fld>
            <a:endParaRPr lang="ru-RU" altLang="ru-RU"/>
          </a:p>
        </p:txBody>
      </p:sp>
    </p:spTree>
    <p:extLst>
      <p:ext uri="{BB962C8B-B14F-4D97-AF65-F5344CB8AC3E}">
        <p14:creationId xmlns:p14="http://schemas.microsoft.com/office/powerpoint/2010/main" val="2830970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2795FAC-9973-2AC2-7301-3125E1776E0D}"/>
              </a:ext>
            </a:extLst>
          </p:cNvPr>
          <p:cNvSpPr>
            <a:spLocks noGrp="1"/>
          </p:cNvSpPr>
          <p:nvPr>
            <p:ph type="dt" sz="half" idx="10"/>
          </p:nvPr>
        </p:nvSpPr>
        <p:spPr/>
        <p:txBody>
          <a:bodyPr/>
          <a:lstStyle>
            <a:lvl1pPr>
              <a:defRPr/>
            </a:lvl1pPr>
          </a:lstStyle>
          <a:p>
            <a:pPr>
              <a:defRPr/>
            </a:pPr>
            <a:fld id="{2C8525B0-8CD6-C841-9C41-83F04AA44B58}" type="datetimeFigureOut">
              <a:rPr lang="ru-RU"/>
              <a:pPr>
                <a:defRPr/>
              </a:pPr>
              <a:t>26.10.2022</a:t>
            </a:fld>
            <a:endParaRPr lang="ru-RU"/>
          </a:p>
        </p:txBody>
      </p:sp>
      <p:sp>
        <p:nvSpPr>
          <p:cNvPr id="3" name="Footer Placeholder 4">
            <a:extLst>
              <a:ext uri="{FF2B5EF4-FFF2-40B4-BE49-F238E27FC236}">
                <a16:creationId xmlns:a16="http://schemas.microsoft.com/office/drawing/2014/main" id="{7581BFEC-2564-163E-6C2C-B8C2A59BA1A7}"/>
              </a:ext>
            </a:extLst>
          </p:cNvPr>
          <p:cNvSpPr>
            <a:spLocks noGrp="1"/>
          </p:cNvSpPr>
          <p:nvPr>
            <p:ph type="ftr" sz="quarter" idx="11"/>
          </p:nvPr>
        </p:nvSpPr>
        <p:spPr/>
        <p:txBody>
          <a:bodyPr/>
          <a:lstStyle>
            <a:lvl1pPr>
              <a:defRPr/>
            </a:lvl1pPr>
          </a:lstStyle>
          <a:p>
            <a:pPr>
              <a:defRPr/>
            </a:pPr>
            <a:endParaRPr lang="ru-RU"/>
          </a:p>
        </p:txBody>
      </p:sp>
      <p:sp>
        <p:nvSpPr>
          <p:cNvPr id="4" name="Slide Number Placeholder 5">
            <a:extLst>
              <a:ext uri="{FF2B5EF4-FFF2-40B4-BE49-F238E27FC236}">
                <a16:creationId xmlns:a16="http://schemas.microsoft.com/office/drawing/2014/main" id="{AACB7C89-C219-8326-DB83-6D8B896679D1}"/>
              </a:ext>
            </a:extLst>
          </p:cNvPr>
          <p:cNvSpPr>
            <a:spLocks noGrp="1"/>
          </p:cNvSpPr>
          <p:nvPr>
            <p:ph type="sldNum" sz="quarter" idx="12"/>
          </p:nvPr>
        </p:nvSpPr>
        <p:spPr/>
        <p:txBody>
          <a:bodyPr/>
          <a:lstStyle>
            <a:lvl1pPr>
              <a:defRPr/>
            </a:lvl1pPr>
          </a:lstStyle>
          <a:p>
            <a:pPr>
              <a:defRPr/>
            </a:pPr>
            <a:fld id="{5705A7F2-CFDA-144F-9A4C-031D1BD4D12A}" type="slidenum">
              <a:rPr lang="ru-RU" altLang="ru-RU"/>
              <a:pPr>
                <a:defRPr/>
              </a:pPr>
              <a:t>‹#›</a:t>
            </a:fld>
            <a:endParaRPr lang="ru-RU" altLang="ru-RU"/>
          </a:p>
        </p:txBody>
      </p:sp>
    </p:spTree>
    <p:extLst>
      <p:ext uri="{BB962C8B-B14F-4D97-AF65-F5344CB8AC3E}">
        <p14:creationId xmlns:p14="http://schemas.microsoft.com/office/powerpoint/2010/main" val="903881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ru-RU"/>
              <a:t>Образец заголовка</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30936" y="2057399"/>
            <a:ext cx="2948940" cy="3810001"/>
          </a:xfrm>
        </p:spPr>
        <p:txBody>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Date Placeholder 3">
            <a:extLst>
              <a:ext uri="{FF2B5EF4-FFF2-40B4-BE49-F238E27FC236}">
                <a16:creationId xmlns:a16="http://schemas.microsoft.com/office/drawing/2014/main" id="{52239605-82BB-81AD-F308-F0066CA3BA0D}"/>
              </a:ext>
            </a:extLst>
          </p:cNvPr>
          <p:cNvSpPr>
            <a:spLocks noGrp="1"/>
          </p:cNvSpPr>
          <p:nvPr>
            <p:ph type="dt" sz="half" idx="10"/>
          </p:nvPr>
        </p:nvSpPr>
        <p:spPr/>
        <p:txBody>
          <a:bodyPr/>
          <a:lstStyle>
            <a:lvl1pPr>
              <a:defRPr/>
            </a:lvl1pPr>
          </a:lstStyle>
          <a:p>
            <a:pPr>
              <a:defRPr/>
            </a:pPr>
            <a:fld id="{EBEAD47D-4371-4B4E-AB3F-F0E9D83E2237}" type="datetimeFigureOut">
              <a:rPr lang="ru-RU"/>
              <a:pPr>
                <a:defRPr/>
              </a:pPr>
              <a:t>26.10.2022</a:t>
            </a:fld>
            <a:endParaRPr lang="ru-RU"/>
          </a:p>
        </p:txBody>
      </p:sp>
      <p:sp>
        <p:nvSpPr>
          <p:cNvPr id="6" name="Footer Placeholder 4">
            <a:extLst>
              <a:ext uri="{FF2B5EF4-FFF2-40B4-BE49-F238E27FC236}">
                <a16:creationId xmlns:a16="http://schemas.microsoft.com/office/drawing/2014/main" id="{540FA7A1-5E56-CCD6-DB05-2E7BB8040A19}"/>
              </a:ext>
            </a:extLst>
          </p:cNvPr>
          <p:cNvSpPr>
            <a:spLocks noGrp="1"/>
          </p:cNvSpPr>
          <p:nvPr>
            <p:ph type="ftr" sz="quarter" idx="11"/>
          </p:nvPr>
        </p:nvSpPr>
        <p:spPr/>
        <p:txBody>
          <a:bodyPr/>
          <a:lstStyle>
            <a:lvl1pPr>
              <a:defRPr/>
            </a:lvl1pPr>
          </a:lstStyle>
          <a:p>
            <a:pPr>
              <a:defRPr/>
            </a:pPr>
            <a:endParaRPr lang="ru-RU"/>
          </a:p>
        </p:txBody>
      </p:sp>
      <p:sp>
        <p:nvSpPr>
          <p:cNvPr id="7" name="Slide Number Placeholder 5">
            <a:extLst>
              <a:ext uri="{FF2B5EF4-FFF2-40B4-BE49-F238E27FC236}">
                <a16:creationId xmlns:a16="http://schemas.microsoft.com/office/drawing/2014/main" id="{DB5884A9-2BAC-00E1-B960-904D2B26501E}"/>
              </a:ext>
            </a:extLst>
          </p:cNvPr>
          <p:cNvSpPr>
            <a:spLocks noGrp="1"/>
          </p:cNvSpPr>
          <p:nvPr>
            <p:ph type="sldNum" sz="quarter" idx="12"/>
          </p:nvPr>
        </p:nvSpPr>
        <p:spPr/>
        <p:txBody>
          <a:bodyPr/>
          <a:lstStyle>
            <a:lvl1pPr>
              <a:defRPr/>
            </a:lvl1pPr>
          </a:lstStyle>
          <a:p>
            <a:pPr>
              <a:defRPr/>
            </a:pPr>
            <a:fld id="{3225CF86-125B-EC40-9929-2B5DE4013001}" type="slidenum">
              <a:rPr lang="ru-RU" altLang="ru-RU"/>
              <a:pPr>
                <a:defRPr/>
              </a:pPr>
              <a:t>‹#›</a:t>
            </a:fld>
            <a:endParaRPr lang="ru-RU" altLang="ru-RU"/>
          </a:p>
        </p:txBody>
      </p:sp>
    </p:spTree>
    <p:extLst>
      <p:ext uri="{BB962C8B-B14F-4D97-AF65-F5344CB8AC3E}">
        <p14:creationId xmlns:p14="http://schemas.microsoft.com/office/powerpoint/2010/main" val="1695378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ru-RU"/>
              <a:t>Образец заголовка</a:t>
            </a:r>
            <a:endParaRPr lang="en-US" dirty="0"/>
          </a:p>
        </p:txBody>
      </p:sp>
      <p:sp>
        <p:nvSpPr>
          <p:cNvPr id="3" name="Picture Placeholder 2"/>
          <p:cNvSpPr>
            <a:spLocks noGrp="1"/>
          </p:cNvSpPr>
          <p:nvPr>
            <p:ph type="pic" idx="1"/>
          </p:nvPr>
        </p:nvSpPr>
        <p:spPr>
          <a:xfrm>
            <a:off x="3886200" y="990600"/>
            <a:ext cx="4629150" cy="4876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ru-RU" noProof="0"/>
              <a:t>Вставка рисунка</a:t>
            </a:r>
            <a:endParaRPr lang="en-US" noProof="0" dirty="0"/>
          </a:p>
        </p:txBody>
      </p:sp>
      <p:sp>
        <p:nvSpPr>
          <p:cNvPr id="4" name="Text Placeholder 3"/>
          <p:cNvSpPr>
            <a:spLocks noGrp="1"/>
          </p:cNvSpPr>
          <p:nvPr>
            <p:ph type="body" sz="half" idx="2"/>
          </p:nvPr>
        </p:nvSpPr>
        <p:spPr>
          <a:xfrm>
            <a:off x="630936" y="2057400"/>
            <a:ext cx="2948940" cy="3810000"/>
          </a:xfrm>
        </p:spPr>
        <p:txBody>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Date Placeholder 3">
            <a:extLst>
              <a:ext uri="{FF2B5EF4-FFF2-40B4-BE49-F238E27FC236}">
                <a16:creationId xmlns:a16="http://schemas.microsoft.com/office/drawing/2014/main" id="{098DF152-1C98-391E-395A-34F1EAD99B52}"/>
              </a:ext>
            </a:extLst>
          </p:cNvPr>
          <p:cNvSpPr>
            <a:spLocks noGrp="1"/>
          </p:cNvSpPr>
          <p:nvPr>
            <p:ph type="dt" sz="half" idx="10"/>
          </p:nvPr>
        </p:nvSpPr>
        <p:spPr/>
        <p:txBody>
          <a:bodyPr/>
          <a:lstStyle>
            <a:lvl1pPr>
              <a:defRPr/>
            </a:lvl1pPr>
          </a:lstStyle>
          <a:p>
            <a:pPr>
              <a:defRPr/>
            </a:pPr>
            <a:fld id="{E2DA7CE3-2FE9-EA40-98B5-56DC0CD1665E}" type="datetimeFigureOut">
              <a:rPr lang="ru-RU"/>
              <a:pPr>
                <a:defRPr/>
              </a:pPr>
              <a:t>26.10.2022</a:t>
            </a:fld>
            <a:endParaRPr lang="ru-RU"/>
          </a:p>
        </p:txBody>
      </p:sp>
      <p:sp>
        <p:nvSpPr>
          <p:cNvPr id="6" name="Footer Placeholder 4">
            <a:extLst>
              <a:ext uri="{FF2B5EF4-FFF2-40B4-BE49-F238E27FC236}">
                <a16:creationId xmlns:a16="http://schemas.microsoft.com/office/drawing/2014/main" id="{21A1808F-5B4D-E036-DCEB-63C5CA41B819}"/>
              </a:ext>
            </a:extLst>
          </p:cNvPr>
          <p:cNvSpPr>
            <a:spLocks noGrp="1"/>
          </p:cNvSpPr>
          <p:nvPr>
            <p:ph type="ftr" sz="quarter" idx="11"/>
          </p:nvPr>
        </p:nvSpPr>
        <p:spPr/>
        <p:txBody>
          <a:bodyPr/>
          <a:lstStyle>
            <a:lvl1pPr>
              <a:defRPr/>
            </a:lvl1pPr>
          </a:lstStyle>
          <a:p>
            <a:pPr>
              <a:defRPr/>
            </a:pPr>
            <a:endParaRPr lang="ru-RU"/>
          </a:p>
        </p:txBody>
      </p:sp>
      <p:sp>
        <p:nvSpPr>
          <p:cNvPr id="7" name="Slide Number Placeholder 5">
            <a:extLst>
              <a:ext uri="{FF2B5EF4-FFF2-40B4-BE49-F238E27FC236}">
                <a16:creationId xmlns:a16="http://schemas.microsoft.com/office/drawing/2014/main" id="{6D3AC908-E51B-2D42-3C9B-06E1FC60EB13}"/>
              </a:ext>
            </a:extLst>
          </p:cNvPr>
          <p:cNvSpPr>
            <a:spLocks noGrp="1"/>
          </p:cNvSpPr>
          <p:nvPr>
            <p:ph type="sldNum" sz="quarter" idx="12"/>
          </p:nvPr>
        </p:nvSpPr>
        <p:spPr/>
        <p:txBody>
          <a:bodyPr/>
          <a:lstStyle>
            <a:lvl1pPr>
              <a:defRPr/>
            </a:lvl1pPr>
          </a:lstStyle>
          <a:p>
            <a:pPr>
              <a:defRPr/>
            </a:pPr>
            <a:fld id="{3B611075-B949-1549-AE70-0F2E32082238}" type="slidenum">
              <a:rPr lang="ru-RU" altLang="ru-RU"/>
              <a:pPr>
                <a:defRPr/>
              </a:pPr>
              <a:t>‹#›</a:t>
            </a:fld>
            <a:endParaRPr lang="ru-RU" altLang="ru-RU"/>
          </a:p>
        </p:txBody>
      </p:sp>
    </p:spTree>
    <p:extLst>
      <p:ext uri="{BB962C8B-B14F-4D97-AF65-F5344CB8AC3E}">
        <p14:creationId xmlns:p14="http://schemas.microsoft.com/office/powerpoint/2010/main" val="1184984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6184420-9BD2-96B7-ED4A-B352A1735C7F}"/>
              </a:ext>
            </a:extLst>
          </p:cNvPr>
          <p:cNvSpPr>
            <a:spLocks noGrp="1" noChangeArrowheads="1"/>
          </p:cNvSpPr>
          <p:nvPr>
            <p:ph type="title"/>
          </p:nvPr>
        </p:nvSpPr>
        <p:spPr bwMode="auto">
          <a:xfrm>
            <a:off x="633413"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endParaRPr lang="en-US" altLang="ru-RU"/>
          </a:p>
        </p:txBody>
      </p:sp>
      <p:sp>
        <p:nvSpPr>
          <p:cNvPr id="1027" name="Text Placeholder 2">
            <a:extLst>
              <a:ext uri="{FF2B5EF4-FFF2-40B4-BE49-F238E27FC236}">
                <a16:creationId xmlns:a16="http://schemas.microsoft.com/office/drawing/2014/main" id="{6D09B22F-DE22-30EF-A0B7-75DD20065EDD}"/>
              </a:ext>
            </a:extLst>
          </p:cNvPr>
          <p:cNvSpPr>
            <a:spLocks noGrp="1" noChangeArrowheads="1"/>
          </p:cNvSpPr>
          <p:nvPr>
            <p:ph type="body" idx="1"/>
          </p:nvPr>
        </p:nvSpPr>
        <p:spPr bwMode="auto">
          <a:xfrm>
            <a:off x="633413" y="1828800"/>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endParaRPr lang="en-US" altLang="ru-RU"/>
          </a:p>
        </p:txBody>
      </p:sp>
      <p:sp>
        <p:nvSpPr>
          <p:cNvPr id="4" name="Date Placeholder 3">
            <a:extLst>
              <a:ext uri="{FF2B5EF4-FFF2-40B4-BE49-F238E27FC236}">
                <a16:creationId xmlns:a16="http://schemas.microsoft.com/office/drawing/2014/main" id="{51541C4C-22FB-9077-782D-D0A3192FA8D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825">
                <a:solidFill>
                  <a:schemeClr val="tx1">
                    <a:lumMod val="65000"/>
                    <a:lumOff val="35000"/>
                  </a:schemeClr>
                </a:solidFill>
                <a:latin typeface="+mn-lt"/>
              </a:defRPr>
            </a:lvl1pPr>
          </a:lstStyle>
          <a:p>
            <a:pPr>
              <a:defRPr/>
            </a:pPr>
            <a:fld id="{8A933E48-1BF9-674E-A693-2679D0C08B51}" type="datetimeFigureOut">
              <a:rPr lang="ru-RU"/>
              <a:pPr>
                <a:defRPr/>
              </a:pPr>
              <a:t>26.10.2022</a:t>
            </a:fld>
            <a:endParaRPr lang="ru-RU"/>
          </a:p>
        </p:txBody>
      </p:sp>
      <p:sp>
        <p:nvSpPr>
          <p:cNvPr id="5" name="Footer Placeholder 4">
            <a:extLst>
              <a:ext uri="{FF2B5EF4-FFF2-40B4-BE49-F238E27FC236}">
                <a16:creationId xmlns:a16="http://schemas.microsoft.com/office/drawing/2014/main" id="{3AA77A94-33F2-878E-80E8-0727F9E45365}"/>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825">
                <a:solidFill>
                  <a:schemeClr val="tx1">
                    <a:lumMod val="65000"/>
                    <a:lumOff val="35000"/>
                  </a:schemeClr>
                </a:solidFill>
                <a:latin typeface="+mn-lt"/>
              </a:defRPr>
            </a:lvl1pPr>
          </a:lstStyle>
          <a:p>
            <a:pPr>
              <a:defRPr/>
            </a:pPr>
            <a:endParaRPr lang="ru-RU"/>
          </a:p>
        </p:txBody>
      </p:sp>
      <p:sp>
        <p:nvSpPr>
          <p:cNvPr id="6" name="Slide Number Placeholder 5">
            <a:extLst>
              <a:ext uri="{FF2B5EF4-FFF2-40B4-BE49-F238E27FC236}">
                <a16:creationId xmlns:a16="http://schemas.microsoft.com/office/drawing/2014/main" id="{1735D30A-23A6-85F1-7D3F-02C1E7B5FA67}"/>
              </a:ext>
            </a:extLst>
          </p:cNvPr>
          <p:cNvSpPr>
            <a:spLocks noGrp="1"/>
          </p:cNvSpPr>
          <p:nvPr>
            <p:ph type="sldNum" sz="quarter" idx="4"/>
          </p:nvPr>
        </p:nvSpPr>
        <p:spPr>
          <a:xfrm>
            <a:off x="6462713"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00">
                <a:solidFill>
                  <a:srgbClr val="898989"/>
                </a:solidFill>
              </a:defRPr>
            </a:lvl1pPr>
          </a:lstStyle>
          <a:p>
            <a:pPr>
              <a:defRPr/>
            </a:pPr>
            <a:fld id="{FC7073F2-EE1F-644A-9F1E-197AA656EADF}"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 id="2147484181"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Wingdings 2" pitchFamily="2" charset="2"/>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Wingdings 2" pitchFamily="2" charset="2"/>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Wingdings 2" pitchFamily="2" charset="2"/>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Wingdings 2" pitchFamily="2" charset="2"/>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Wingdings 2" pitchFamily="2" charset="2"/>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6045" y="964692"/>
            <a:ext cx="5937755"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pPr>
              <a:defRPr/>
            </a:pPr>
            <a:fld id="{8A933E48-1BF9-674E-A693-2679D0C08B51}" type="datetimeFigureOut">
              <a:rPr lang="ru-RU" smtClean="0"/>
              <a:pPr>
                <a:defRPr/>
              </a:pPr>
              <a:t>26.10.2022</a:t>
            </a:fld>
            <a:endParaRPr lang="ru-RU"/>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pPr>
              <a:defRPr/>
            </a:pPr>
            <a:endParaRPr lang="ru-RU"/>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pPr>
              <a:defRPr/>
            </a:pPr>
            <a:fld id="{FC7073F2-EE1F-644A-9F1E-197AA656EADF}" type="slidenum">
              <a:rPr lang="ru-RU" altLang="ru-RU" smtClean="0"/>
              <a:pPr>
                <a:defRPr/>
              </a:pPr>
              <a:t>‹#›</a:t>
            </a:fld>
            <a:endParaRPr lang="ru-RU" altLang="ru-RU"/>
          </a:p>
        </p:txBody>
      </p:sp>
    </p:spTree>
    <p:extLst>
      <p:ext uri="{BB962C8B-B14F-4D97-AF65-F5344CB8AC3E}">
        <p14:creationId xmlns:p14="http://schemas.microsoft.com/office/powerpoint/2010/main" val="489206233"/>
      </p:ext>
    </p:extLst>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 id="2147484264" r:id="rId12"/>
  </p:sldLayoutIdLst>
  <p:txStyles>
    <p:titleStyle>
      <a:lvl1pPr algn="ctr" defTabSz="914400" rtl="0" eaLnBrk="1" latinLnBrk="0" hangingPunct="1">
        <a:lnSpc>
          <a:spcPct val="90000"/>
        </a:lnSpc>
        <a:spcBef>
          <a:spcPct val="0"/>
        </a:spcBef>
        <a:buNone/>
        <a:defRPr sz="26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7.png"/><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CE621419-7B18-9C38-B85A-1CA1C382CD40}"/>
              </a:ext>
            </a:extLst>
          </p:cNvPr>
          <p:cNvSpPr>
            <a:spLocks noGrp="1"/>
          </p:cNvSpPr>
          <p:nvPr>
            <p:ph type="subTitle" idx="1"/>
          </p:nvPr>
        </p:nvSpPr>
        <p:spPr>
          <a:xfrm>
            <a:off x="3635375" y="646113"/>
            <a:ext cx="5257800" cy="5446712"/>
          </a:xfrm>
        </p:spPr>
        <p:txBody>
          <a:bodyPr rtlCol="0">
            <a:normAutofit fontScale="85000" lnSpcReduction="20000"/>
          </a:bodyPr>
          <a:lstStyle/>
          <a:p>
            <a:pPr eaLnBrk="1" fontAlgn="auto" hangingPunct="1">
              <a:lnSpc>
                <a:spcPct val="90000"/>
              </a:lnSpc>
              <a:spcBef>
                <a:spcPts val="0"/>
              </a:spcBef>
              <a:buFont typeface="Arial"/>
              <a:buNone/>
              <a:defRPr/>
            </a:pPr>
            <a:endParaRPr lang="ru-RU" sz="4000" b="1" dirty="0"/>
          </a:p>
          <a:p>
            <a:pPr eaLnBrk="1" fontAlgn="auto" hangingPunct="1">
              <a:lnSpc>
                <a:spcPct val="90000"/>
              </a:lnSpc>
              <a:spcBef>
                <a:spcPts val="0"/>
              </a:spcBef>
              <a:buFont typeface="Arial"/>
              <a:buNone/>
              <a:defRPr/>
            </a:pPr>
            <a:endParaRPr lang="ru-RU" sz="4000" b="1" dirty="0"/>
          </a:p>
          <a:p>
            <a:pPr eaLnBrk="1" fontAlgn="auto" hangingPunct="1">
              <a:lnSpc>
                <a:spcPct val="90000"/>
              </a:lnSpc>
              <a:spcBef>
                <a:spcPts val="0"/>
              </a:spcBef>
              <a:buFont typeface="Arial"/>
              <a:buNone/>
              <a:defRPr/>
            </a:pPr>
            <a:endParaRPr lang="ru-RU" sz="4000" b="1" dirty="0"/>
          </a:p>
          <a:p>
            <a:pPr eaLnBrk="1" fontAlgn="auto" hangingPunct="1">
              <a:lnSpc>
                <a:spcPct val="90000"/>
              </a:lnSpc>
              <a:spcBef>
                <a:spcPts val="0"/>
              </a:spcBef>
              <a:buFont typeface="Arial"/>
              <a:buNone/>
              <a:defRPr/>
            </a:pPr>
            <a:r>
              <a:rPr lang="ru-RU" sz="5200" b="1" dirty="0"/>
              <a:t>Экономическая теория. </a:t>
            </a:r>
          </a:p>
          <a:p>
            <a:pPr eaLnBrk="1" fontAlgn="auto" hangingPunct="1">
              <a:lnSpc>
                <a:spcPct val="90000"/>
              </a:lnSpc>
              <a:spcBef>
                <a:spcPts val="0"/>
              </a:spcBef>
              <a:buFont typeface="Arial"/>
              <a:buNone/>
              <a:defRPr/>
            </a:pPr>
            <a:r>
              <a:rPr lang="ru-RU" sz="5200" b="1" dirty="0"/>
              <a:t>Тема 4.</a:t>
            </a:r>
            <a:endParaRPr lang="ru-RU" altLang="ru-RU" sz="4000" b="1" dirty="0">
              <a:latin typeface="Times New Roman" panose="02020603050405020304" pitchFamily="18" charset="0"/>
              <a:cs typeface="Times New Roman" panose="02020603050405020304" pitchFamily="18" charset="0"/>
            </a:endParaRPr>
          </a:p>
          <a:p>
            <a:pPr eaLnBrk="1" fontAlgn="auto" hangingPunct="1">
              <a:lnSpc>
                <a:spcPct val="90000"/>
              </a:lnSpc>
              <a:spcBef>
                <a:spcPts val="0"/>
              </a:spcBef>
              <a:defRPr/>
            </a:pPr>
            <a:endParaRPr lang="ru-RU" altLang="ru-RU" sz="4000" b="1" dirty="0">
              <a:latin typeface="Times New Roman" panose="02020603050405020304" pitchFamily="18" charset="0"/>
              <a:cs typeface="Times New Roman" panose="02020603050405020304" pitchFamily="18" charset="0"/>
            </a:endParaRPr>
          </a:p>
          <a:p>
            <a:pPr eaLnBrk="1" fontAlgn="auto" hangingPunct="1">
              <a:lnSpc>
                <a:spcPct val="90000"/>
              </a:lnSpc>
              <a:spcBef>
                <a:spcPts val="0"/>
              </a:spcBef>
              <a:defRPr/>
            </a:pPr>
            <a:r>
              <a:rPr lang="ru-RU" altLang="ru-RU" sz="4000" b="1" dirty="0">
                <a:solidFill>
                  <a:srgbClr val="FF0000"/>
                </a:solidFill>
                <a:cs typeface="Times New Roman" panose="02020603050405020304" pitchFamily="18" charset="0"/>
              </a:rPr>
              <a:t>Рынки факторов производства и распределение доходов.</a:t>
            </a:r>
            <a:endParaRPr lang="ru-RU" sz="4000" b="1" dirty="0">
              <a:solidFill>
                <a:srgbClr val="FF0000"/>
              </a:solidFill>
            </a:endParaRPr>
          </a:p>
          <a:p>
            <a:pPr eaLnBrk="1" fontAlgn="auto" hangingPunct="1">
              <a:lnSpc>
                <a:spcPct val="90000"/>
              </a:lnSpc>
              <a:spcBef>
                <a:spcPts val="0"/>
              </a:spcBef>
              <a:buFont typeface="Arial"/>
              <a:buNone/>
              <a:defRPr/>
            </a:pPr>
            <a:endParaRPr lang="ru-RU" sz="2400" b="1" dirty="0"/>
          </a:p>
          <a:p>
            <a:pPr eaLnBrk="1" fontAlgn="auto" hangingPunct="1">
              <a:lnSpc>
                <a:spcPct val="90000"/>
              </a:lnSpc>
              <a:spcBef>
                <a:spcPts val="0"/>
              </a:spcBef>
              <a:buFont typeface="Arial"/>
              <a:buNone/>
              <a:defRPr/>
            </a:pPr>
            <a:endParaRPr lang="ru-RU" sz="2400" b="1" dirty="0"/>
          </a:p>
          <a:p>
            <a:pPr eaLnBrk="1" fontAlgn="auto" hangingPunct="1">
              <a:lnSpc>
                <a:spcPct val="90000"/>
              </a:lnSpc>
              <a:spcBef>
                <a:spcPts val="0"/>
              </a:spcBef>
              <a:buFont typeface="Arial"/>
              <a:buNone/>
              <a:defRPr/>
            </a:pPr>
            <a:r>
              <a:rPr lang="en-US" sz="2400" b="1" dirty="0" err="1"/>
              <a:t>Сазанова</a:t>
            </a:r>
            <a:r>
              <a:rPr lang="en-US" sz="2400" b="1" dirty="0"/>
              <a:t> </a:t>
            </a:r>
            <a:r>
              <a:rPr lang="en-US" sz="2400" b="1" dirty="0" err="1"/>
              <a:t>Светлана</a:t>
            </a:r>
            <a:r>
              <a:rPr lang="en-US" sz="2400" b="1" dirty="0"/>
              <a:t> </a:t>
            </a:r>
            <a:r>
              <a:rPr lang="en-US" sz="2400" b="1" dirty="0" err="1"/>
              <a:t>Леонидовна</a:t>
            </a:r>
            <a:r>
              <a:rPr lang="en-US" sz="2400" dirty="0"/>
              <a:t>, </a:t>
            </a:r>
          </a:p>
          <a:p>
            <a:pPr eaLnBrk="1" fontAlgn="auto" hangingPunct="1">
              <a:lnSpc>
                <a:spcPct val="90000"/>
              </a:lnSpc>
              <a:spcBef>
                <a:spcPts val="0"/>
              </a:spcBef>
              <a:buFont typeface="Arial"/>
              <a:buNone/>
              <a:defRPr/>
            </a:pPr>
            <a:r>
              <a:rPr lang="en-US" sz="2400" dirty="0" err="1"/>
              <a:t>канд</a:t>
            </a:r>
            <a:r>
              <a:rPr lang="en-US" sz="2400" dirty="0"/>
              <a:t>. </a:t>
            </a:r>
            <a:r>
              <a:rPr lang="en-US" sz="2400" dirty="0" err="1"/>
              <a:t>экон</a:t>
            </a:r>
            <a:r>
              <a:rPr lang="en-US" sz="2400" dirty="0"/>
              <a:t>. </a:t>
            </a:r>
            <a:r>
              <a:rPr lang="en-US" sz="2400" dirty="0" err="1"/>
              <a:t>наук</a:t>
            </a:r>
            <a:r>
              <a:rPr lang="en-US" sz="2400" dirty="0"/>
              <a:t>, </a:t>
            </a:r>
            <a:r>
              <a:rPr lang="en-US" sz="2400" dirty="0" err="1"/>
              <a:t>доцент</a:t>
            </a:r>
            <a:r>
              <a:rPr lang="en-US" sz="2400" dirty="0"/>
              <a:t>, </a:t>
            </a:r>
          </a:p>
          <a:p>
            <a:pPr eaLnBrk="1" fontAlgn="auto" hangingPunct="1">
              <a:lnSpc>
                <a:spcPct val="90000"/>
              </a:lnSpc>
              <a:spcBef>
                <a:spcPts val="0"/>
              </a:spcBef>
              <a:buFont typeface="Arial"/>
              <a:buNone/>
              <a:defRPr/>
            </a:pPr>
            <a:r>
              <a:rPr lang="en-US" sz="2400" b="1" dirty="0" err="1"/>
              <a:t>www.sazanova.org</a:t>
            </a:r>
            <a:endParaRPr lang="en-US" sz="2400" b="1" dirty="0"/>
          </a:p>
        </p:txBody>
      </p:sp>
      <p:pic>
        <p:nvPicPr>
          <p:cNvPr id="5" name="Picture 4">
            <a:extLst>
              <a:ext uri="{FF2B5EF4-FFF2-40B4-BE49-F238E27FC236}">
                <a16:creationId xmlns:a16="http://schemas.microsoft.com/office/drawing/2014/main" id="{E5FFF243-F580-6ECD-6CB3-24B726E4F7FD}"/>
              </a:ext>
            </a:extLst>
          </p:cNvPr>
          <p:cNvPicPr>
            <a:picLocks noChangeAspect="1"/>
          </p:cNvPicPr>
          <p:nvPr/>
        </p:nvPicPr>
        <p:blipFill rotWithShape="1">
          <a:blip r:embed="rId2"/>
          <a:srcRect l="23487" r="13262" b="-4"/>
          <a:stretch/>
        </p:blipFill>
        <p:spPr>
          <a:xfrm>
            <a:off x="564153" y="629265"/>
            <a:ext cx="2834911" cy="5585271"/>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Объект 4">
            <a:extLst>
              <a:ext uri="{FF2B5EF4-FFF2-40B4-BE49-F238E27FC236}">
                <a16:creationId xmlns:a16="http://schemas.microsoft.com/office/drawing/2014/main" id="{828D02D9-AFF3-4F0C-A926-A5C7A06B256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268413"/>
            <a:ext cx="8229600" cy="4035425"/>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Объект 4">
            <a:extLst>
              <a:ext uri="{FF2B5EF4-FFF2-40B4-BE49-F238E27FC236}">
                <a16:creationId xmlns:a16="http://schemas.microsoft.com/office/drawing/2014/main" id="{74973DB4-8CA1-C4F5-707C-71BEA7A3449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11188" y="1638300"/>
            <a:ext cx="8229600" cy="35814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84B6301D-B974-77E1-CB7D-F8DFEA955642}"/>
              </a:ext>
            </a:extLst>
          </p:cNvPr>
          <p:cNvSpPr>
            <a:spLocks noGrp="1" noChangeArrowheads="1"/>
          </p:cNvSpPr>
          <p:nvPr>
            <p:ph type="title"/>
          </p:nvPr>
        </p:nvSpPr>
        <p:spPr/>
        <p:txBody>
          <a:bodyPr>
            <a:normAutofit fontScale="90000"/>
          </a:bodyPr>
          <a:lstStyle/>
          <a:p>
            <a:pPr>
              <a:defRPr/>
            </a:pPr>
            <a:r>
              <a:rPr lang="ru-RU" altLang="ru-RU" b="1"/>
              <a:t>Рынок труда, заработная плата, профсоюзы и трудовое законодательство.</a:t>
            </a:r>
          </a:p>
        </p:txBody>
      </p:sp>
      <p:sp>
        <p:nvSpPr>
          <p:cNvPr id="46082" name="Rectangle 3">
            <a:extLst>
              <a:ext uri="{FF2B5EF4-FFF2-40B4-BE49-F238E27FC236}">
                <a16:creationId xmlns:a16="http://schemas.microsoft.com/office/drawing/2014/main" id="{53895172-E76E-EA94-4F64-0CDF628451A0}"/>
              </a:ext>
            </a:extLst>
          </p:cNvPr>
          <p:cNvSpPr>
            <a:spLocks noGrp="1" noChangeArrowheads="1"/>
          </p:cNvSpPr>
          <p:nvPr>
            <p:ph idx="1"/>
          </p:nvPr>
        </p:nvSpPr>
        <p:spPr>
          <a:xfrm>
            <a:off x="457200" y="2141538"/>
            <a:ext cx="7772400" cy="4362450"/>
          </a:xfrm>
        </p:spPr>
        <p:txBody>
          <a:bodyPr/>
          <a:lstStyle/>
          <a:p>
            <a:pPr marL="0" indent="0">
              <a:buFontTx/>
              <a:buNone/>
            </a:pPr>
            <a:r>
              <a:rPr lang="ru-RU" altLang="ru-RU" sz="2400"/>
              <a:t>Номинальная зарплата. Реальная заработная плата. Эффективность использования трудовых ресурсов.</a:t>
            </a:r>
          </a:p>
          <a:p>
            <a:pPr marL="0" indent="0">
              <a:buFontTx/>
              <a:buNone/>
            </a:pPr>
            <a:endParaRPr lang="ru-RU" altLang="ru-RU" sz="2400"/>
          </a:p>
          <a:p>
            <a:pPr marL="0" indent="0">
              <a:buFontTx/>
              <a:buNone/>
            </a:pPr>
            <a:endParaRPr lang="ru-RU" altLang="ru-RU" sz="2400"/>
          </a:p>
          <a:p>
            <a:pPr marL="0" indent="0">
              <a:buFontTx/>
              <a:buNone/>
            </a:pPr>
            <a:endParaRPr lang="ru-RU" altLang="ru-RU" sz="2400"/>
          </a:p>
          <a:p>
            <a:pPr marL="0" indent="0">
              <a:buFontTx/>
              <a:buNone/>
            </a:pPr>
            <a:endParaRPr lang="ru-RU" altLang="ru-RU" sz="2400"/>
          </a:p>
          <a:p>
            <a:pPr marL="0" indent="0">
              <a:buFontTx/>
              <a:buNone/>
            </a:pPr>
            <a:endParaRPr lang="ru-RU" altLang="ru-RU" sz="2400"/>
          </a:p>
        </p:txBody>
      </p:sp>
      <p:pic>
        <p:nvPicPr>
          <p:cNvPr id="46083" name="Picture 5" descr="01_sprosom-na-rynke-truda-polzuyutsya-slesari-tokari-i-ekonomisty">
            <a:extLst>
              <a:ext uri="{FF2B5EF4-FFF2-40B4-BE49-F238E27FC236}">
                <a16:creationId xmlns:a16="http://schemas.microsoft.com/office/drawing/2014/main" id="{C64948DC-7E9E-266B-5B39-F731973FEE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4425" y="3711575"/>
            <a:ext cx="3917950"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3">
            <a:extLst>
              <a:ext uri="{FF2B5EF4-FFF2-40B4-BE49-F238E27FC236}">
                <a16:creationId xmlns:a16="http://schemas.microsoft.com/office/drawing/2014/main" id="{4E609143-07F2-316A-A8BD-E909A442853F}"/>
              </a:ext>
            </a:extLst>
          </p:cNvPr>
          <p:cNvSpPr>
            <a:spLocks noGrp="1" noChangeArrowheads="1"/>
          </p:cNvSpPr>
          <p:nvPr>
            <p:ph idx="1"/>
          </p:nvPr>
        </p:nvSpPr>
        <p:spPr>
          <a:xfrm>
            <a:off x="457200" y="533400"/>
            <a:ext cx="8229600" cy="5592763"/>
          </a:xfrm>
        </p:spPr>
        <p:txBody>
          <a:bodyPr/>
          <a:lstStyle/>
          <a:p>
            <a:pPr>
              <a:buFontTx/>
              <a:buNone/>
            </a:pPr>
            <a:r>
              <a:rPr lang="ru-RU" altLang="ru-RU"/>
              <a:t>Исследование рынка труда</a:t>
            </a:r>
          </a:p>
          <a:p>
            <a:pPr>
              <a:buFontTx/>
              <a:buNone/>
            </a:pPr>
            <a:endParaRPr lang="ru-RU" altLang="ru-RU"/>
          </a:p>
          <a:p>
            <a:pPr>
              <a:buFontTx/>
              <a:buNone/>
            </a:pPr>
            <a:endParaRPr lang="ru-RU" altLang="ru-RU"/>
          </a:p>
        </p:txBody>
      </p:sp>
      <p:pic>
        <p:nvPicPr>
          <p:cNvPr id="47106" name="Picture 5" descr="0">
            <a:extLst>
              <a:ext uri="{FF2B5EF4-FFF2-40B4-BE49-F238E27FC236}">
                <a16:creationId xmlns:a16="http://schemas.microsoft.com/office/drawing/2014/main" id="{C522C5F7-CF73-56FB-9430-A750A054A2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57400"/>
            <a:ext cx="7489825"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A01F5A-22A6-9D21-73E3-79260C5E16F9}"/>
              </a:ext>
            </a:extLst>
          </p:cNvPr>
          <p:cNvSpPr>
            <a:spLocks noGrp="1"/>
          </p:cNvSpPr>
          <p:nvPr>
            <p:ph type="title"/>
          </p:nvPr>
        </p:nvSpPr>
        <p:spPr/>
        <p:txBody>
          <a:bodyPr/>
          <a:lstStyle/>
          <a:p>
            <a:pPr>
              <a:defRPr/>
            </a:pPr>
            <a:r>
              <a:rPr lang="ru-RU" dirty="0"/>
              <a:t>Цена труда – </a:t>
            </a:r>
            <a:r>
              <a:rPr lang="ru-RU"/>
              <a:t>заработная плата</a:t>
            </a:r>
          </a:p>
        </p:txBody>
      </p:sp>
      <p:pic>
        <p:nvPicPr>
          <p:cNvPr id="48130" name="Объект 4">
            <a:extLst>
              <a:ext uri="{FF2B5EF4-FFF2-40B4-BE49-F238E27FC236}">
                <a16:creationId xmlns:a16="http://schemas.microsoft.com/office/drawing/2014/main" id="{A9992647-01F9-CFBB-0ADC-04325560B17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18456" y="2564904"/>
            <a:ext cx="6707088" cy="3572197"/>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CD7A72-BD85-0DD8-EC40-F4561A504EEF}"/>
              </a:ext>
            </a:extLst>
          </p:cNvPr>
          <p:cNvSpPr>
            <a:spLocks noGrp="1"/>
          </p:cNvSpPr>
          <p:nvPr>
            <p:ph type="title"/>
          </p:nvPr>
        </p:nvSpPr>
        <p:spPr>
          <a:xfrm>
            <a:off x="457200" y="274638"/>
            <a:ext cx="8435975" cy="1143000"/>
          </a:xfrm>
        </p:spPr>
        <p:txBody>
          <a:bodyPr>
            <a:noAutofit/>
          </a:bodyPr>
          <a:lstStyle/>
          <a:p>
            <a:pPr>
              <a:defRPr/>
            </a:pPr>
            <a:r>
              <a:rPr lang="ru-RU" sz="3200" dirty="0"/>
              <a:t>Конкуренция и монополия на рынке труда</a:t>
            </a:r>
          </a:p>
        </p:txBody>
      </p:sp>
      <p:pic>
        <p:nvPicPr>
          <p:cNvPr id="49154" name="Объект 4">
            <a:extLst>
              <a:ext uri="{FF2B5EF4-FFF2-40B4-BE49-F238E27FC236}">
                <a16:creationId xmlns:a16="http://schemas.microsoft.com/office/drawing/2014/main" id="{9992515E-34E9-CFEF-B7A8-2B7A045A68A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2051050"/>
            <a:ext cx="8229600" cy="3624263"/>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3">
            <a:extLst>
              <a:ext uri="{FF2B5EF4-FFF2-40B4-BE49-F238E27FC236}">
                <a16:creationId xmlns:a16="http://schemas.microsoft.com/office/drawing/2014/main" id="{BDF351C1-5A24-128A-8BA5-DD7A53617963}"/>
              </a:ext>
            </a:extLst>
          </p:cNvPr>
          <p:cNvSpPr>
            <a:spLocks noGrp="1" noChangeArrowheads="1"/>
          </p:cNvSpPr>
          <p:nvPr>
            <p:ph idx="1"/>
          </p:nvPr>
        </p:nvSpPr>
        <p:spPr>
          <a:xfrm>
            <a:off x="457200" y="838200"/>
            <a:ext cx="8229600" cy="5287963"/>
          </a:xfrm>
        </p:spPr>
        <p:txBody>
          <a:bodyPr/>
          <a:lstStyle/>
          <a:p>
            <a:pPr>
              <a:buFontTx/>
              <a:buNone/>
            </a:pPr>
            <a:r>
              <a:rPr lang="ru-RU" altLang="ru-RU" sz="2400" b="1"/>
              <a:t>Микроэкономический анализ рынка труда.</a:t>
            </a:r>
          </a:p>
          <a:p>
            <a:pPr>
              <a:buFontTx/>
              <a:buNone/>
            </a:pPr>
            <a:endParaRPr lang="ru-RU" altLang="ru-RU" sz="2400" b="1"/>
          </a:p>
          <a:p>
            <a:pPr>
              <a:buFontTx/>
              <a:buNone/>
            </a:pPr>
            <a:endParaRPr lang="ru-RU" altLang="ru-RU"/>
          </a:p>
          <a:p>
            <a:pPr>
              <a:buFontTx/>
              <a:buNone/>
            </a:pPr>
            <a:endParaRPr lang="ru-RU" altLang="ru-RU"/>
          </a:p>
          <a:p>
            <a:pPr>
              <a:buFontTx/>
              <a:buNone/>
            </a:pPr>
            <a:endParaRPr lang="ru-RU" altLang="ru-RU"/>
          </a:p>
          <a:p>
            <a:pPr>
              <a:buFontTx/>
              <a:buNone/>
            </a:pPr>
            <a:endParaRPr lang="ru-RU" altLang="ru-RU"/>
          </a:p>
          <a:p>
            <a:pPr>
              <a:buFontTx/>
              <a:buNone/>
            </a:pPr>
            <a:endParaRPr lang="ru-RU" altLang="ru-RU"/>
          </a:p>
          <a:p>
            <a:pPr>
              <a:buFontTx/>
              <a:buNone/>
            </a:pPr>
            <a:endParaRPr lang="ru-RU" altLang="ru-RU"/>
          </a:p>
          <a:p>
            <a:pPr>
              <a:buFontTx/>
              <a:buNone/>
            </a:pPr>
            <a:endParaRPr lang="ru-RU" altLang="ru-RU"/>
          </a:p>
          <a:p>
            <a:pPr>
              <a:buFontTx/>
              <a:buNone/>
            </a:pPr>
            <a:endParaRPr lang="ru-RU" altLang="ru-RU"/>
          </a:p>
          <a:p>
            <a:pPr>
              <a:buFontTx/>
              <a:buNone/>
            </a:pPr>
            <a:endParaRPr lang="ru-RU" altLang="ru-RU"/>
          </a:p>
          <a:p>
            <a:endParaRPr lang="ru-RU" altLang="ru-RU"/>
          </a:p>
          <a:p>
            <a:endParaRPr lang="ru-RU" altLang="ru-RU"/>
          </a:p>
        </p:txBody>
      </p:sp>
      <p:pic>
        <p:nvPicPr>
          <p:cNvPr id="50178" name="Picture 5" descr="106644_html_m75e00188">
            <a:extLst>
              <a:ext uri="{FF2B5EF4-FFF2-40B4-BE49-F238E27FC236}">
                <a16:creationId xmlns:a16="http://schemas.microsoft.com/office/drawing/2014/main" id="{1F85361E-5877-5529-660C-54A03DA78B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916113"/>
            <a:ext cx="6715125" cy="340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3">
            <a:extLst>
              <a:ext uri="{FF2B5EF4-FFF2-40B4-BE49-F238E27FC236}">
                <a16:creationId xmlns:a16="http://schemas.microsoft.com/office/drawing/2014/main" id="{2B6CC2B2-CBE2-7650-6179-B7C250EBC4CD}"/>
              </a:ext>
            </a:extLst>
          </p:cNvPr>
          <p:cNvSpPr>
            <a:spLocks noGrp="1" noChangeArrowheads="1"/>
          </p:cNvSpPr>
          <p:nvPr>
            <p:ph idx="1"/>
          </p:nvPr>
        </p:nvSpPr>
        <p:spPr>
          <a:xfrm>
            <a:off x="457200" y="685800"/>
            <a:ext cx="8229600" cy="5440363"/>
          </a:xfrm>
        </p:spPr>
        <p:txBody>
          <a:bodyPr/>
          <a:lstStyle/>
          <a:p>
            <a:pPr marL="0" indent="0">
              <a:buFontTx/>
              <a:buNone/>
            </a:pPr>
            <a:r>
              <a:rPr lang="ru-RU" altLang="ru-RU" sz="2400" b="1"/>
              <a:t>Заработная плата и спрос на труд.</a:t>
            </a:r>
          </a:p>
          <a:p>
            <a:pPr marL="0" indent="0">
              <a:buFontTx/>
              <a:buNone/>
            </a:pPr>
            <a:endParaRPr lang="ru-RU" altLang="ru-RU"/>
          </a:p>
          <a:p>
            <a:pPr marL="0" indent="0">
              <a:buFontTx/>
              <a:buNone/>
            </a:pPr>
            <a:endParaRPr lang="ru-RU" altLang="ru-RU"/>
          </a:p>
          <a:p>
            <a:pPr marL="0" indent="0">
              <a:buFontTx/>
              <a:buNone/>
            </a:pPr>
            <a:endParaRPr lang="ru-RU" altLang="ru-RU"/>
          </a:p>
          <a:p>
            <a:pPr marL="0" indent="0">
              <a:buFontTx/>
              <a:buNone/>
            </a:pPr>
            <a:endParaRPr lang="ru-RU" altLang="ru-RU"/>
          </a:p>
          <a:p>
            <a:pPr marL="0" indent="0">
              <a:buFontTx/>
              <a:buNone/>
            </a:pPr>
            <a:endParaRPr lang="ru-RU" altLang="ru-RU"/>
          </a:p>
          <a:p>
            <a:pPr marL="0" indent="0">
              <a:buFontTx/>
              <a:buNone/>
            </a:pPr>
            <a:endParaRPr lang="ru-RU" altLang="ru-RU"/>
          </a:p>
          <a:p>
            <a:pPr marL="0" indent="0">
              <a:buFontTx/>
              <a:buNone/>
            </a:pPr>
            <a:endParaRPr lang="ru-RU" altLang="ru-RU"/>
          </a:p>
          <a:p>
            <a:pPr marL="0" indent="0">
              <a:buFontTx/>
              <a:buNone/>
            </a:pPr>
            <a:endParaRPr lang="ru-RU" altLang="ru-RU"/>
          </a:p>
          <a:p>
            <a:pPr marL="0" indent="0">
              <a:buFontTx/>
              <a:buNone/>
            </a:pPr>
            <a:endParaRPr lang="ru-RU" altLang="ru-RU"/>
          </a:p>
          <a:p>
            <a:pPr marL="0" indent="0">
              <a:buFontTx/>
              <a:buNone/>
            </a:pPr>
            <a:endParaRPr lang="ru-RU" altLang="ru-RU"/>
          </a:p>
          <a:p>
            <a:pPr marL="0" indent="0">
              <a:buFontTx/>
              <a:buNone/>
            </a:pPr>
            <a:endParaRPr lang="ru-RU" altLang="ru-RU"/>
          </a:p>
        </p:txBody>
      </p:sp>
      <p:pic>
        <p:nvPicPr>
          <p:cNvPr id="51202" name="Picture 5" descr="1363052277_Razrabotka-meropriyatiiy-">
            <a:extLst>
              <a:ext uri="{FF2B5EF4-FFF2-40B4-BE49-F238E27FC236}">
                <a16:creationId xmlns:a16="http://schemas.microsoft.com/office/drawing/2014/main" id="{8ED14FBE-029C-53FD-5FE4-FFA188BD86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844675"/>
            <a:ext cx="6554788"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3">
            <a:extLst>
              <a:ext uri="{FF2B5EF4-FFF2-40B4-BE49-F238E27FC236}">
                <a16:creationId xmlns:a16="http://schemas.microsoft.com/office/drawing/2014/main" id="{FB772E9C-5475-807F-E525-02CB181A5E0D}"/>
              </a:ext>
            </a:extLst>
          </p:cNvPr>
          <p:cNvSpPr>
            <a:spLocks noGrp="1" noChangeArrowheads="1"/>
          </p:cNvSpPr>
          <p:nvPr>
            <p:ph idx="1"/>
          </p:nvPr>
        </p:nvSpPr>
        <p:spPr>
          <a:xfrm>
            <a:off x="457200" y="762000"/>
            <a:ext cx="8229600" cy="5364163"/>
          </a:xfrm>
        </p:spPr>
        <p:txBody>
          <a:bodyPr/>
          <a:lstStyle/>
          <a:p>
            <a:pPr>
              <a:buFontTx/>
              <a:buNone/>
            </a:pPr>
            <a:r>
              <a:rPr lang="ru-RU" altLang="ru-RU" sz="2400" b="1"/>
              <a:t>Выбор между трудом и отдыхом.</a:t>
            </a:r>
          </a:p>
          <a:p>
            <a:pPr>
              <a:buFontTx/>
              <a:buNone/>
            </a:pPr>
            <a:endParaRPr lang="ru-RU" altLang="ru-RU" sz="2400" b="1"/>
          </a:p>
          <a:p>
            <a:pPr>
              <a:buFontTx/>
              <a:buNone/>
            </a:pPr>
            <a:endParaRPr lang="ru-RU" altLang="ru-RU"/>
          </a:p>
          <a:p>
            <a:pPr>
              <a:buFontTx/>
              <a:buNone/>
            </a:pPr>
            <a:endParaRPr lang="ru-RU" altLang="ru-RU"/>
          </a:p>
          <a:p>
            <a:pPr>
              <a:buFontTx/>
              <a:buNone/>
            </a:pPr>
            <a:endParaRPr lang="ru-RU" altLang="ru-RU"/>
          </a:p>
          <a:p>
            <a:pPr>
              <a:buFontTx/>
              <a:buNone/>
            </a:pPr>
            <a:endParaRPr lang="ru-RU" altLang="ru-RU"/>
          </a:p>
          <a:p>
            <a:pPr>
              <a:buFontTx/>
              <a:buNone/>
            </a:pPr>
            <a:endParaRPr lang="ru-RU" altLang="ru-RU"/>
          </a:p>
          <a:p>
            <a:pPr>
              <a:buFontTx/>
              <a:buNone/>
            </a:pPr>
            <a:endParaRPr lang="ru-RU" altLang="ru-RU"/>
          </a:p>
          <a:p>
            <a:pPr>
              <a:buFontTx/>
              <a:buNone/>
            </a:pPr>
            <a:endParaRPr lang="ru-RU" altLang="ru-RU"/>
          </a:p>
          <a:p>
            <a:pPr>
              <a:buFontTx/>
              <a:buNone/>
            </a:pPr>
            <a:endParaRPr lang="ru-RU" altLang="ru-RU"/>
          </a:p>
          <a:p>
            <a:pPr>
              <a:buFontTx/>
              <a:buNone/>
            </a:pPr>
            <a:endParaRPr lang="ru-RU" altLang="ru-RU"/>
          </a:p>
          <a:p>
            <a:pPr>
              <a:buFontTx/>
              <a:buNone/>
            </a:pPr>
            <a:endParaRPr lang="ru-RU" altLang="ru-RU"/>
          </a:p>
          <a:p>
            <a:pPr>
              <a:buFontTx/>
              <a:buNone/>
            </a:pPr>
            <a:endParaRPr lang="ru-RU" altLang="ru-RU"/>
          </a:p>
        </p:txBody>
      </p:sp>
      <p:pic>
        <p:nvPicPr>
          <p:cNvPr id="52226" name="Picture 5" descr="0">
            <a:extLst>
              <a:ext uri="{FF2B5EF4-FFF2-40B4-BE49-F238E27FC236}">
                <a16:creationId xmlns:a16="http://schemas.microsoft.com/office/drawing/2014/main" id="{A5ACA23E-99C7-2314-653A-C6F2C3CA04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100" y="1628775"/>
            <a:ext cx="6019800"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3">
            <a:extLst>
              <a:ext uri="{FF2B5EF4-FFF2-40B4-BE49-F238E27FC236}">
                <a16:creationId xmlns:a16="http://schemas.microsoft.com/office/drawing/2014/main" id="{803BADB6-AD99-0EA5-5F4E-C5099D21A812}"/>
              </a:ext>
            </a:extLst>
          </p:cNvPr>
          <p:cNvSpPr>
            <a:spLocks noGrp="1" noChangeArrowheads="1"/>
          </p:cNvSpPr>
          <p:nvPr>
            <p:ph idx="1"/>
          </p:nvPr>
        </p:nvSpPr>
        <p:spPr>
          <a:xfrm>
            <a:off x="457200" y="685800"/>
            <a:ext cx="8229600" cy="6019800"/>
          </a:xfrm>
        </p:spPr>
        <p:txBody>
          <a:bodyPr/>
          <a:lstStyle/>
          <a:p>
            <a:pPr>
              <a:buFontTx/>
              <a:buNone/>
            </a:pPr>
            <a:r>
              <a:rPr lang="ru-RU" altLang="ru-RU" sz="2000" b="1" dirty="0"/>
              <a:t>Эффект замещения и эффект дохода </a:t>
            </a:r>
          </a:p>
          <a:p>
            <a:pPr>
              <a:buFontTx/>
              <a:buNone/>
            </a:pPr>
            <a:endParaRPr lang="ru-RU" altLang="ru-RU" sz="2000" b="1" dirty="0"/>
          </a:p>
          <a:p>
            <a:pPr>
              <a:buFontTx/>
              <a:buNone/>
            </a:pPr>
            <a:endParaRPr lang="ru-RU" altLang="ru-RU" sz="2000" b="1" dirty="0"/>
          </a:p>
          <a:p>
            <a:pPr>
              <a:buFontTx/>
              <a:buNone/>
            </a:pPr>
            <a:endParaRPr lang="ru-RU" altLang="ru-RU" dirty="0"/>
          </a:p>
          <a:p>
            <a:pPr>
              <a:buFontTx/>
              <a:buNone/>
            </a:pPr>
            <a:endParaRPr lang="ru-RU" altLang="ru-RU" dirty="0"/>
          </a:p>
          <a:p>
            <a:pPr>
              <a:buFontTx/>
              <a:buNone/>
            </a:pPr>
            <a:endParaRPr lang="ru-RU" altLang="ru-RU" dirty="0"/>
          </a:p>
          <a:p>
            <a:pPr>
              <a:buFontTx/>
              <a:buNone/>
            </a:pPr>
            <a:endParaRPr lang="ru-RU" altLang="ru-RU" dirty="0"/>
          </a:p>
          <a:p>
            <a:pPr>
              <a:buFontTx/>
              <a:buNone/>
            </a:pPr>
            <a:endParaRPr lang="ru-RU" altLang="ru-RU" dirty="0"/>
          </a:p>
          <a:p>
            <a:pPr>
              <a:buFontTx/>
              <a:buNone/>
            </a:pPr>
            <a:endParaRPr lang="en-US" altLang="ru-RU" dirty="0"/>
          </a:p>
          <a:p>
            <a:pPr>
              <a:buFontTx/>
              <a:buNone/>
            </a:pPr>
            <a:endParaRPr lang="en-US" altLang="ru-RU" dirty="0"/>
          </a:p>
          <a:p>
            <a:pPr>
              <a:buFontTx/>
              <a:buNone/>
            </a:pPr>
            <a:r>
              <a:rPr lang="ru-RU" altLang="ru-RU" dirty="0"/>
              <a:t>Эффект замещения</a:t>
            </a:r>
          </a:p>
          <a:p>
            <a:pPr>
              <a:buFontTx/>
              <a:buNone/>
            </a:pPr>
            <a:endParaRPr lang="ru-RU" altLang="ru-RU" dirty="0"/>
          </a:p>
          <a:p>
            <a:pPr>
              <a:buFontTx/>
              <a:buNone/>
            </a:pPr>
            <a:r>
              <a:rPr lang="ru-RU" altLang="ru-RU" dirty="0"/>
              <a:t>       Эффект дохода</a:t>
            </a:r>
          </a:p>
          <a:p>
            <a:pPr>
              <a:buFontTx/>
              <a:buNone/>
            </a:pPr>
            <a:endParaRPr lang="ru-RU" altLang="ru-RU" dirty="0"/>
          </a:p>
          <a:p>
            <a:pPr>
              <a:buFontTx/>
              <a:buNone/>
            </a:pPr>
            <a:endParaRPr lang="ru-RU" altLang="ru-RU" dirty="0"/>
          </a:p>
        </p:txBody>
      </p:sp>
      <p:pic>
        <p:nvPicPr>
          <p:cNvPr id="53250" name="Picture 5" descr="img114">
            <a:extLst>
              <a:ext uri="{FF2B5EF4-FFF2-40B4-BE49-F238E27FC236}">
                <a16:creationId xmlns:a16="http://schemas.microsoft.com/office/drawing/2014/main" id="{3E636FCC-F4EB-556C-03BA-35E927F47E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371600"/>
            <a:ext cx="5257800" cy="403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AA47D0F-40F6-956D-8D6A-FF5ECC8592D6}"/>
              </a:ext>
            </a:extLst>
          </p:cNvPr>
          <p:cNvSpPr>
            <a:spLocks noGrp="1"/>
          </p:cNvSpPr>
          <p:nvPr>
            <p:ph idx="1"/>
          </p:nvPr>
        </p:nvSpPr>
        <p:spPr>
          <a:xfrm>
            <a:off x="457200" y="333375"/>
            <a:ext cx="8362950" cy="6191250"/>
          </a:xfrm>
        </p:spPr>
        <p:txBody>
          <a:bodyPr/>
          <a:lstStyle/>
          <a:p>
            <a:pPr>
              <a:defRPr/>
            </a:pPr>
            <a:r>
              <a:rPr lang="ru-RU" b="1" dirty="0"/>
              <a:t>Спрос на факторы производства. </a:t>
            </a:r>
            <a:r>
              <a:rPr lang="ru-RU" dirty="0"/>
              <a:t>Факторы производства и их использование. Особенности формирования спроса и предложения на рынке факторов производства. </a:t>
            </a:r>
            <a:r>
              <a:rPr lang="ru-RU" dirty="0" err="1"/>
              <a:t>Производныи</a:t>
            </a:r>
            <a:r>
              <a:rPr lang="ru-RU" dirty="0"/>
              <a:t>̆ спрос на факторы производства. </a:t>
            </a:r>
            <a:r>
              <a:rPr lang="ru-RU" dirty="0" err="1"/>
              <a:t>Предельныи</a:t>
            </a:r>
            <a:r>
              <a:rPr lang="ru-RU" dirty="0"/>
              <a:t>̆ продукт и </a:t>
            </a:r>
            <a:r>
              <a:rPr lang="ru-RU" dirty="0" err="1"/>
              <a:t>предельныи</a:t>
            </a:r>
            <a:r>
              <a:rPr lang="ru-RU" dirty="0"/>
              <a:t>̆ доход в </a:t>
            </a:r>
            <a:r>
              <a:rPr lang="ru-RU" dirty="0" err="1"/>
              <a:t>денежнои</a:t>
            </a:r>
            <a:r>
              <a:rPr lang="ru-RU" dirty="0"/>
              <a:t>̆ форме. Правило равенства предельного продукта в </a:t>
            </a:r>
            <a:r>
              <a:rPr lang="ru-RU" dirty="0" err="1"/>
              <a:t>денежнои</a:t>
            </a:r>
            <a:r>
              <a:rPr lang="ru-RU" dirty="0"/>
              <a:t>̆ форме и предельных издержек на ресурс (</a:t>
            </a:r>
            <a:r>
              <a:rPr lang="en" i="1" dirty="0"/>
              <a:t>MRP = MRC</a:t>
            </a:r>
            <a:r>
              <a:rPr lang="en" dirty="0"/>
              <a:t>) </a:t>
            </a:r>
            <a:r>
              <a:rPr lang="ru-RU" dirty="0"/>
              <a:t>как способ максимизации прибыли (минимизации убытков). </a:t>
            </a:r>
          </a:p>
          <a:p>
            <a:pPr>
              <a:defRPr/>
            </a:pPr>
            <a:r>
              <a:rPr lang="ru-RU" b="1" dirty="0"/>
              <a:t>Рынок труда. </a:t>
            </a:r>
            <a:r>
              <a:rPr lang="ru-RU" dirty="0"/>
              <a:t>Спрос и предложение труда</a:t>
            </a:r>
            <a:r>
              <a:rPr lang="ru-RU" b="1" dirty="0"/>
              <a:t>. </a:t>
            </a:r>
            <a:r>
              <a:rPr lang="ru-RU" dirty="0"/>
              <a:t>Фактор «труд» и его цена. Заработная плата как цена фактора «труд». Номинальная и реальная заработная плата. Уровень </a:t>
            </a:r>
            <a:r>
              <a:rPr lang="ru-RU" dirty="0" err="1"/>
              <a:t>заработнои</a:t>
            </a:r>
            <a:r>
              <a:rPr lang="ru-RU" dirty="0"/>
              <a:t>̆ платы в России. Неконкурирующие группы. Повременная и сдельная заработная плата, их сравнительные достоинства и недостатки. </a:t>
            </a:r>
          </a:p>
          <a:p>
            <a:pPr>
              <a:defRPr/>
            </a:pPr>
            <a:r>
              <a:rPr lang="ru-RU" dirty="0"/>
              <a:t>Рынок труда в условиях совершенной конкуренции и </a:t>
            </a:r>
            <a:r>
              <a:rPr lang="ru-RU" dirty="0" err="1"/>
              <a:t>несовершеннои</a:t>
            </a:r>
            <a:r>
              <a:rPr lang="ru-RU" dirty="0"/>
              <a:t>̆ конкуренции. Государство и рынок труда. Профсоюзное движение и государственное регулирование рынка труда. Регулирование и </a:t>
            </a:r>
            <a:r>
              <a:rPr lang="ru-RU" dirty="0" err="1"/>
              <a:t>дерегулирование</a:t>
            </a:r>
            <a:r>
              <a:rPr lang="ru-RU" dirty="0"/>
              <a:t> рынка труда. Программы государственного страхования по безработице и регулирование рынка труда. </a:t>
            </a:r>
          </a:p>
          <a:p>
            <a:pPr marL="0" indent="0">
              <a:buFont typeface="Arial" panose="020B0604020202020204" pitchFamily="34" charset="0"/>
              <a:buNone/>
              <a:defRPr/>
            </a:pP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3">
            <a:extLst>
              <a:ext uri="{FF2B5EF4-FFF2-40B4-BE49-F238E27FC236}">
                <a16:creationId xmlns:a16="http://schemas.microsoft.com/office/drawing/2014/main" id="{780BAC46-FAE7-C9F6-AED2-620DEA217603}"/>
              </a:ext>
            </a:extLst>
          </p:cNvPr>
          <p:cNvSpPr>
            <a:spLocks noGrp="1" noChangeArrowheads="1"/>
          </p:cNvSpPr>
          <p:nvPr>
            <p:ph idx="1"/>
          </p:nvPr>
        </p:nvSpPr>
        <p:spPr>
          <a:xfrm>
            <a:off x="467544" y="404664"/>
            <a:ext cx="8230369" cy="5791349"/>
          </a:xfrm>
        </p:spPr>
        <p:txBody>
          <a:bodyPr>
            <a:normAutofit/>
          </a:bodyPr>
          <a:lstStyle/>
          <a:p>
            <a:pPr marL="0" indent="0">
              <a:buFontTx/>
              <a:buNone/>
            </a:pPr>
            <a:r>
              <a:rPr lang="ru-RU" altLang="ru-RU" sz="2400" b="1" dirty="0"/>
              <a:t>Кривая индивидуального предложения труда</a:t>
            </a:r>
          </a:p>
          <a:p>
            <a:pPr marL="0" indent="0">
              <a:buFontTx/>
              <a:buNone/>
            </a:pPr>
            <a:endParaRPr lang="ru-RU" altLang="ru-RU" sz="2400" dirty="0"/>
          </a:p>
          <a:p>
            <a:pPr marL="0" indent="0">
              <a:buFontTx/>
              <a:buNone/>
            </a:pPr>
            <a:endParaRPr lang="ru-RU" altLang="ru-RU" sz="2400" dirty="0"/>
          </a:p>
          <a:p>
            <a:pPr marL="0" indent="0">
              <a:buFontTx/>
              <a:buNone/>
            </a:pPr>
            <a:endParaRPr lang="ru-RU" altLang="ru-RU" sz="2400" dirty="0"/>
          </a:p>
          <a:p>
            <a:pPr marL="0" indent="0"/>
            <a:endParaRPr lang="en-US" altLang="ru-RU" sz="2400" dirty="0"/>
          </a:p>
          <a:p>
            <a:pPr marL="0" indent="0"/>
            <a:endParaRPr lang="en-US" altLang="ru-RU" sz="2400" dirty="0"/>
          </a:p>
          <a:p>
            <a:pPr marL="0" indent="0"/>
            <a:endParaRPr lang="en-US" altLang="ru-RU" sz="2400" dirty="0"/>
          </a:p>
          <a:p>
            <a:pPr marL="0" indent="0"/>
            <a:endParaRPr lang="en-US" altLang="ru-RU" sz="2400" dirty="0"/>
          </a:p>
          <a:p>
            <a:pPr marL="0" indent="0"/>
            <a:endParaRPr lang="en-US" altLang="ru-RU" sz="2400" dirty="0"/>
          </a:p>
          <a:p>
            <a:pPr marL="0" indent="0"/>
            <a:endParaRPr lang="en-US" altLang="ru-RU" sz="2400" dirty="0"/>
          </a:p>
          <a:p>
            <a:pPr marL="0" indent="0">
              <a:buNone/>
            </a:pPr>
            <a:endParaRPr lang="en-US" altLang="ru-RU" sz="2400" dirty="0"/>
          </a:p>
        </p:txBody>
      </p:sp>
      <p:pic>
        <p:nvPicPr>
          <p:cNvPr id="54274" name="Picture 5" descr="276_21">
            <a:extLst>
              <a:ext uri="{FF2B5EF4-FFF2-40B4-BE49-F238E27FC236}">
                <a16:creationId xmlns:a16="http://schemas.microsoft.com/office/drawing/2014/main" id="{A902887C-0FB6-469B-FCEA-3279FBC88D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0011" y="1684583"/>
            <a:ext cx="5843978" cy="4485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Прямая соединительная линия 10">
            <a:extLst>
              <a:ext uri="{FF2B5EF4-FFF2-40B4-BE49-F238E27FC236}">
                <a16:creationId xmlns:a16="http://schemas.microsoft.com/office/drawing/2014/main" id="{622CF7A7-2A00-25FE-6AA5-81BDD15B97BC}"/>
              </a:ext>
            </a:extLst>
          </p:cNvPr>
          <p:cNvCxnSpPr>
            <a:cxnSpLocks/>
          </p:cNvCxnSpPr>
          <p:nvPr/>
        </p:nvCxnSpPr>
        <p:spPr>
          <a:xfrm>
            <a:off x="2051050" y="3933825"/>
            <a:ext cx="0" cy="46672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9DE2C1E-D232-BB6F-62C2-673247C64205}"/>
              </a:ext>
            </a:extLst>
          </p:cNvPr>
          <p:cNvSpPr>
            <a:spLocks noGrp="1"/>
          </p:cNvSpPr>
          <p:nvPr>
            <p:ph idx="1"/>
          </p:nvPr>
        </p:nvSpPr>
        <p:spPr>
          <a:xfrm>
            <a:off x="467544" y="476673"/>
            <a:ext cx="8136903" cy="5263356"/>
          </a:xfrm>
        </p:spPr>
        <p:txBody>
          <a:bodyPr/>
          <a:lstStyle/>
          <a:p>
            <a:pPr marL="0" indent="0">
              <a:buNone/>
            </a:pPr>
            <a:r>
              <a:rPr lang="ru-RU" sz="2000" b="1" dirty="0"/>
              <a:t>Монополия профсоюзов на рынке труда.</a:t>
            </a:r>
          </a:p>
          <a:p>
            <a:pPr marL="0" indent="0">
              <a:buNone/>
            </a:pPr>
            <a:endParaRPr lang="ru-RU" sz="2000" b="1" dirty="0"/>
          </a:p>
          <a:p>
            <a:pPr marL="0" indent="0">
              <a:buNone/>
            </a:pPr>
            <a:endParaRPr lang="ru-RU" dirty="0"/>
          </a:p>
        </p:txBody>
      </p:sp>
      <p:pic>
        <p:nvPicPr>
          <p:cNvPr id="5" name="Рисунок 4">
            <a:extLst>
              <a:ext uri="{FF2B5EF4-FFF2-40B4-BE49-F238E27FC236}">
                <a16:creationId xmlns:a16="http://schemas.microsoft.com/office/drawing/2014/main" id="{CAC51D64-2D6B-B06F-102C-7715EF0F8B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260" y="1276601"/>
            <a:ext cx="7095479" cy="5112568"/>
          </a:xfrm>
          <a:prstGeom prst="rect">
            <a:avLst/>
          </a:prstGeom>
        </p:spPr>
      </p:pic>
    </p:spTree>
    <p:extLst>
      <p:ext uri="{BB962C8B-B14F-4D97-AF65-F5344CB8AC3E}">
        <p14:creationId xmlns:p14="http://schemas.microsoft.com/office/powerpoint/2010/main" val="2792183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3">
            <a:extLst>
              <a:ext uri="{FF2B5EF4-FFF2-40B4-BE49-F238E27FC236}">
                <a16:creationId xmlns:a16="http://schemas.microsoft.com/office/drawing/2014/main" id="{02630A86-9E9E-AADC-CF48-FA999EA37D88}"/>
              </a:ext>
            </a:extLst>
          </p:cNvPr>
          <p:cNvSpPr>
            <a:spLocks noGrp="1" noChangeArrowheads="1"/>
          </p:cNvSpPr>
          <p:nvPr>
            <p:ph idx="1"/>
          </p:nvPr>
        </p:nvSpPr>
        <p:spPr>
          <a:xfrm>
            <a:off x="457200" y="404813"/>
            <a:ext cx="8229600" cy="5721350"/>
          </a:xfrm>
        </p:spPr>
        <p:txBody>
          <a:bodyPr/>
          <a:lstStyle/>
          <a:p>
            <a:pPr>
              <a:buFontTx/>
              <a:buNone/>
            </a:pPr>
            <a:r>
              <a:rPr lang="ru-RU" altLang="ru-RU" sz="2400" b="1" dirty="0"/>
              <a:t>Монопсония на рынке труда.</a:t>
            </a:r>
          </a:p>
          <a:p>
            <a:pPr>
              <a:buFontTx/>
              <a:buNone/>
            </a:pPr>
            <a:endParaRPr lang="ru-RU" altLang="ru-RU" sz="2400" b="1" dirty="0"/>
          </a:p>
          <a:p>
            <a:pPr>
              <a:buFontTx/>
              <a:buNone/>
            </a:pPr>
            <a:endParaRPr lang="ru-RU" altLang="ru-RU" dirty="0"/>
          </a:p>
          <a:p>
            <a:pPr>
              <a:buFontTx/>
              <a:buNone/>
            </a:pPr>
            <a:endParaRPr lang="ru-RU" altLang="ru-RU" dirty="0"/>
          </a:p>
          <a:p>
            <a:pPr>
              <a:buFontTx/>
              <a:buNone/>
            </a:pPr>
            <a:endParaRPr lang="ru-RU" altLang="ru-RU" dirty="0"/>
          </a:p>
          <a:p>
            <a:pPr>
              <a:buFontTx/>
              <a:buNone/>
            </a:pPr>
            <a:endParaRPr lang="ru-RU" altLang="ru-RU" dirty="0"/>
          </a:p>
          <a:p>
            <a:pPr>
              <a:buFontTx/>
              <a:buNone/>
            </a:pPr>
            <a:endParaRPr lang="ru-RU" altLang="ru-RU" dirty="0"/>
          </a:p>
          <a:p>
            <a:pPr>
              <a:buFontTx/>
              <a:buNone/>
            </a:pPr>
            <a:endParaRPr lang="ru-RU" altLang="ru-RU" dirty="0"/>
          </a:p>
          <a:p>
            <a:pPr>
              <a:buFontTx/>
              <a:buNone/>
            </a:pPr>
            <a:endParaRPr lang="ru-RU" altLang="ru-RU" dirty="0"/>
          </a:p>
          <a:p>
            <a:pPr>
              <a:buFontTx/>
              <a:buNone/>
            </a:pPr>
            <a:endParaRPr lang="ru-RU" altLang="ru-RU" dirty="0"/>
          </a:p>
          <a:p>
            <a:pPr>
              <a:buFontTx/>
              <a:buNone/>
            </a:pPr>
            <a:endParaRPr lang="ru-RU" altLang="ru-RU" dirty="0"/>
          </a:p>
          <a:p>
            <a:pPr>
              <a:buFontTx/>
              <a:buNone/>
            </a:pPr>
            <a:endParaRPr lang="ru-RU" altLang="ru-RU" dirty="0"/>
          </a:p>
        </p:txBody>
      </p:sp>
      <p:pic>
        <p:nvPicPr>
          <p:cNvPr id="55298" name="Picture 5" descr="image003">
            <a:extLst>
              <a:ext uri="{FF2B5EF4-FFF2-40B4-BE49-F238E27FC236}">
                <a16:creationId xmlns:a16="http://schemas.microsoft.com/office/drawing/2014/main" id="{90090DCC-4A42-23B7-3200-2DE158811F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720" y="1124744"/>
            <a:ext cx="4068624" cy="30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Рисунок 2">
            <a:extLst>
              <a:ext uri="{FF2B5EF4-FFF2-40B4-BE49-F238E27FC236}">
                <a16:creationId xmlns:a16="http://schemas.microsoft.com/office/drawing/2014/main" id="{06F75433-E2A4-B9F3-7978-6BEB485CC7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009" y="3429000"/>
            <a:ext cx="4175692" cy="305720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3">
            <a:extLst>
              <a:ext uri="{FF2B5EF4-FFF2-40B4-BE49-F238E27FC236}">
                <a16:creationId xmlns:a16="http://schemas.microsoft.com/office/drawing/2014/main" id="{433BCCD1-E8FE-36D1-5BCE-8D3F4E4A0593}"/>
              </a:ext>
            </a:extLst>
          </p:cNvPr>
          <p:cNvSpPr>
            <a:spLocks noGrp="1" noChangeArrowheads="1"/>
          </p:cNvSpPr>
          <p:nvPr>
            <p:ph idx="1"/>
          </p:nvPr>
        </p:nvSpPr>
        <p:spPr>
          <a:xfrm>
            <a:off x="457200" y="555625"/>
            <a:ext cx="8229600" cy="5745163"/>
          </a:xfrm>
        </p:spPr>
        <p:txBody>
          <a:bodyPr/>
          <a:lstStyle/>
          <a:p>
            <a:pPr>
              <a:buFontTx/>
              <a:buNone/>
            </a:pPr>
            <a:r>
              <a:rPr lang="ru-RU" altLang="ru-RU" sz="2400" b="1"/>
              <a:t>Роль профсоюзов на рынке труда.</a:t>
            </a:r>
          </a:p>
          <a:p>
            <a:pPr>
              <a:buFontTx/>
              <a:buNone/>
            </a:pPr>
            <a:endParaRPr lang="ru-RU" altLang="ru-RU" sz="2400" b="1"/>
          </a:p>
          <a:p>
            <a:pPr>
              <a:buFontTx/>
              <a:buNone/>
            </a:pPr>
            <a:endParaRPr lang="ru-RU" altLang="ru-RU"/>
          </a:p>
          <a:p>
            <a:pPr>
              <a:buFontTx/>
              <a:buNone/>
            </a:pPr>
            <a:endParaRPr lang="ru-RU" altLang="ru-RU"/>
          </a:p>
          <a:p>
            <a:pPr>
              <a:buFontTx/>
              <a:buNone/>
            </a:pPr>
            <a:endParaRPr lang="ru-RU" altLang="ru-RU"/>
          </a:p>
          <a:p>
            <a:pPr>
              <a:buFontTx/>
              <a:buNone/>
            </a:pPr>
            <a:endParaRPr lang="ru-RU" altLang="ru-RU"/>
          </a:p>
          <a:p>
            <a:pPr>
              <a:buFontTx/>
              <a:buNone/>
            </a:pPr>
            <a:endParaRPr lang="ru-RU" altLang="ru-RU"/>
          </a:p>
          <a:p>
            <a:pPr>
              <a:buFontTx/>
              <a:buNone/>
            </a:pPr>
            <a:endParaRPr lang="ru-RU" altLang="ru-RU"/>
          </a:p>
          <a:p>
            <a:pPr>
              <a:buFontTx/>
              <a:buNone/>
            </a:pPr>
            <a:endParaRPr lang="ru-RU" altLang="ru-RU"/>
          </a:p>
          <a:p>
            <a:pPr>
              <a:buFontTx/>
              <a:buNone/>
            </a:pPr>
            <a:endParaRPr lang="ru-RU" altLang="ru-RU"/>
          </a:p>
          <a:p>
            <a:pPr>
              <a:buFontTx/>
              <a:buNone/>
            </a:pPr>
            <a:endParaRPr lang="ru-RU" altLang="ru-RU"/>
          </a:p>
          <a:p>
            <a:pPr>
              <a:buFontTx/>
              <a:buNone/>
            </a:pPr>
            <a:endParaRPr lang="ru-RU" altLang="ru-RU"/>
          </a:p>
          <a:p>
            <a:pPr>
              <a:buFontTx/>
              <a:buNone/>
            </a:pPr>
            <a:endParaRPr lang="ru-RU" altLang="ru-RU"/>
          </a:p>
        </p:txBody>
      </p:sp>
      <p:pic>
        <p:nvPicPr>
          <p:cNvPr id="56322" name="Picture 5" descr="image001">
            <a:extLst>
              <a:ext uri="{FF2B5EF4-FFF2-40B4-BE49-F238E27FC236}">
                <a16:creationId xmlns:a16="http://schemas.microsoft.com/office/drawing/2014/main" id="{D9B2607E-571D-43ED-3927-6FED72A9E7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125" y="1557338"/>
            <a:ext cx="7396163" cy="430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3">
            <a:extLst>
              <a:ext uri="{FF2B5EF4-FFF2-40B4-BE49-F238E27FC236}">
                <a16:creationId xmlns:a16="http://schemas.microsoft.com/office/drawing/2014/main" id="{71D3D3A5-CC8E-3B52-A6E8-7C42DD9DC985}"/>
              </a:ext>
            </a:extLst>
          </p:cNvPr>
          <p:cNvSpPr>
            <a:spLocks noGrp="1" noChangeArrowheads="1"/>
          </p:cNvSpPr>
          <p:nvPr>
            <p:ph idx="1"/>
          </p:nvPr>
        </p:nvSpPr>
        <p:spPr>
          <a:xfrm>
            <a:off x="457200" y="457200"/>
            <a:ext cx="8229600" cy="5668963"/>
          </a:xfrm>
        </p:spPr>
        <p:txBody>
          <a:bodyPr/>
          <a:lstStyle/>
          <a:p>
            <a:pPr marL="0" indent="0">
              <a:buFontTx/>
              <a:buNone/>
            </a:pPr>
            <a:r>
              <a:rPr lang="ru-RU" altLang="ru-RU" sz="2800" b="1" dirty="0"/>
              <a:t>Минимальная заработная плата и уровень занятости.</a:t>
            </a:r>
          </a:p>
          <a:p>
            <a:pPr marL="0" indent="0">
              <a:buFontTx/>
              <a:buNone/>
            </a:pPr>
            <a:endParaRPr lang="ru-RU" altLang="ru-RU" sz="2800" dirty="0"/>
          </a:p>
          <a:p>
            <a:pPr marL="0" indent="0">
              <a:buFontTx/>
              <a:buNone/>
            </a:pPr>
            <a:endParaRPr lang="ru-RU" altLang="ru-RU" sz="2800" dirty="0"/>
          </a:p>
          <a:p>
            <a:pPr marL="0" indent="0">
              <a:buFontTx/>
              <a:buNone/>
            </a:pPr>
            <a:endParaRPr lang="ru-RU" altLang="ru-RU" sz="2800" dirty="0"/>
          </a:p>
          <a:p>
            <a:pPr marL="0" indent="0">
              <a:buFontTx/>
              <a:buNone/>
            </a:pPr>
            <a:endParaRPr lang="ru-RU" altLang="ru-RU" sz="2800" dirty="0"/>
          </a:p>
          <a:p>
            <a:pPr marL="0" indent="0">
              <a:buFontTx/>
              <a:buNone/>
            </a:pPr>
            <a:endParaRPr lang="ru-RU" altLang="ru-RU" sz="2800" dirty="0"/>
          </a:p>
          <a:p>
            <a:pPr marL="0" indent="0">
              <a:buFontTx/>
              <a:buNone/>
            </a:pPr>
            <a:endParaRPr lang="ru-RU" altLang="ru-RU" dirty="0"/>
          </a:p>
          <a:p>
            <a:pPr marL="0" indent="0">
              <a:buFontTx/>
              <a:buNone/>
            </a:pPr>
            <a:endParaRPr lang="ru-RU" altLang="ru-RU" dirty="0"/>
          </a:p>
          <a:p>
            <a:pPr marL="0" indent="0">
              <a:buFontTx/>
              <a:buNone/>
            </a:pPr>
            <a:endParaRPr lang="ru-RU" altLang="ru-RU" dirty="0"/>
          </a:p>
          <a:p>
            <a:pPr marL="0" indent="0">
              <a:buFontTx/>
              <a:buNone/>
            </a:pPr>
            <a:endParaRPr lang="ru-RU" altLang="ru-RU" dirty="0"/>
          </a:p>
        </p:txBody>
      </p:sp>
      <p:pic>
        <p:nvPicPr>
          <p:cNvPr id="57346" name="Picture 5" descr="6">
            <a:extLst>
              <a:ext uri="{FF2B5EF4-FFF2-40B4-BE49-F238E27FC236}">
                <a16:creationId xmlns:a16="http://schemas.microsoft.com/office/drawing/2014/main" id="{F4C9E89C-DAE2-CD38-38DD-441BA36F8C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1423988"/>
            <a:ext cx="5094287" cy="470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3">
            <a:extLst>
              <a:ext uri="{FF2B5EF4-FFF2-40B4-BE49-F238E27FC236}">
                <a16:creationId xmlns:a16="http://schemas.microsoft.com/office/drawing/2014/main" id="{8AE064C5-2255-22AC-EED3-7547E5BA2DB7}"/>
              </a:ext>
            </a:extLst>
          </p:cNvPr>
          <p:cNvSpPr>
            <a:spLocks noGrp="1" noChangeArrowheads="1"/>
          </p:cNvSpPr>
          <p:nvPr>
            <p:ph idx="1"/>
          </p:nvPr>
        </p:nvSpPr>
        <p:spPr>
          <a:xfrm>
            <a:off x="457200" y="304800"/>
            <a:ext cx="8229600" cy="5821363"/>
          </a:xfrm>
        </p:spPr>
        <p:txBody>
          <a:bodyPr/>
          <a:lstStyle/>
          <a:p>
            <a:pPr>
              <a:buFontTx/>
              <a:buNone/>
            </a:pPr>
            <a:r>
              <a:rPr lang="ru-RU" altLang="ru-RU" sz="2400" b="1"/>
              <a:t>Двусторонняя монополия на рынке труда.</a:t>
            </a:r>
          </a:p>
          <a:p>
            <a:pPr>
              <a:buFontTx/>
              <a:buNone/>
            </a:pPr>
            <a:endParaRPr lang="ru-RU" altLang="ru-RU" sz="2400" b="1"/>
          </a:p>
          <a:p>
            <a:pPr>
              <a:buFontTx/>
              <a:buNone/>
            </a:pPr>
            <a:endParaRPr lang="ru-RU" altLang="ru-RU"/>
          </a:p>
          <a:p>
            <a:pPr>
              <a:buFontTx/>
              <a:buNone/>
            </a:pPr>
            <a:endParaRPr lang="ru-RU" altLang="ru-RU"/>
          </a:p>
          <a:p>
            <a:pPr>
              <a:buFontTx/>
              <a:buNone/>
            </a:pPr>
            <a:endParaRPr lang="ru-RU" altLang="ru-RU"/>
          </a:p>
          <a:p>
            <a:pPr>
              <a:buFontTx/>
              <a:buNone/>
            </a:pPr>
            <a:endParaRPr lang="ru-RU" altLang="ru-RU"/>
          </a:p>
          <a:p>
            <a:pPr>
              <a:buFontTx/>
              <a:buNone/>
            </a:pPr>
            <a:endParaRPr lang="ru-RU" altLang="ru-RU"/>
          </a:p>
          <a:p>
            <a:pPr>
              <a:buFontTx/>
              <a:buNone/>
            </a:pPr>
            <a:endParaRPr lang="ru-RU" altLang="ru-RU"/>
          </a:p>
          <a:p>
            <a:pPr>
              <a:buFontTx/>
              <a:buNone/>
            </a:pPr>
            <a:endParaRPr lang="ru-RU" altLang="ru-RU"/>
          </a:p>
          <a:p>
            <a:pPr>
              <a:buFontTx/>
              <a:buNone/>
            </a:pPr>
            <a:endParaRPr lang="ru-RU" altLang="ru-RU"/>
          </a:p>
          <a:p>
            <a:pPr>
              <a:buFontTx/>
              <a:buNone/>
            </a:pPr>
            <a:endParaRPr lang="ru-RU" altLang="ru-RU"/>
          </a:p>
          <a:p>
            <a:pPr>
              <a:buFontTx/>
              <a:buNone/>
            </a:pPr>
            <a:endParaRPr lang="ru-RU" altLang="ru-RU"/>
          </a:p>
          <a:p>
            <a:pPr>
              <a:buFontTx/>
              <a:buNone/>
            </a:pPr>
            <a:endParaRPr lang="ru-RU" altLang="ru-RU"/>
          </a:p>
        </p:txBody>
      </p:sp>
      <p:pic>
        <p:nvPicPr>
          <p:cNvPr id="59394" name="Picture 5" descr="106644_html_me0e4c1d">
            <a:extLst>
              <a:ext uri="{FF2B5EF4-FFF2-40B4-BE49-F238E27FC236}">
                <a16:creationId xmlns:a16="http://schemas.microsoft.com/office/drawing/2014/main" id="{E49E682F-CEC3-BDCF-1D56-FA1B2CD83C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196752"/>
            <a:ext cx="6049044" cy="5251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Объект 2">
            <a:extLst>
              <a:ext uri="{FF2B5EF4-FFF2-40B4-BE49-F238E27FC236}">
                <a16:creationId xmlns:a16="http://schemas.microsoft.com/office/drawing/2014/main" id="{50D580F2-24C3-45FA-DDDD-1A2D69F5D348}"/>
              </a:ext>
            </a:extLst>
          </p:cNvPr>
          <p:cNvSpPr>
            <a:spLocks noGrp="1" noChangeArrowheads="1"/>
          </p:cNvSpPr>
          <p:nvPr>
            <p:ph idx="1"/>
          </p:nvPr>
        </p:nvSpPr>
        <p:spPr>
          <a:xfrm>
            <a:off x="611188" y="404813"/>
            <a:ext cx="7904162" cy="6048375"/>
          </a:xfrm>
        </p:spPr>
        <p:txBody>
          <a:bodyPr/>
          <a:lstStyle/>
          <a:p>
            <a:pPr marL="0" indent="0">
              <a:buFont typeface="Arial" panose="020B0604020202020204" pitchFamily="34" charset="0"/>
              <a:buNone/>
            </a:pPr>
            <a:r>
              <a:rPr lang="ru-RU" altLang="ru-RU" sz="2400" b="1"/>
              <a:t>Капитал как фактор производства. </a:t>
            </a:r>
          </a:p>
          <a:p>
            <a:pPr marL="0" indent="0">
              <a:buFont typeface="Arial" panose="020B0604020202020204" pitchFamily="34" charset="0"/>
              <a:buNone/>
            </a:pPr>
            <a:endParaRPr lang="ru-RU" altLang="ru-RU"/>
          </a:p>
          <a:p>
            <a:pPr marL="0" indent="0">
              <a:buFont typeface="Arial" panose="020B0604020202020204" pitchFamily="34" charset="0"/>
              <a:buNone/>
            </a:pPr>
            <a:r>
              <a:rPr lang="ru-RU" altLang="ru-RU" sz="2000"/>
              <a:t>В экономике выделяют простое и расширенное воспроизводство. </a:t>
            </a:r>
          </a:p>
          <a:p>
            <a:pPr marL="0" indent="0">
              <a:buFont typeface="Arial" panose="020B0604020202020204" pitchFamily="34" charset="0"/>
              <a:buNone/>
            </a:pPr>
            <a:r>
              <a:rPr lang="ru-RU" altLang="ru-RU" sz="2000"/>
              <a:t>Для современной экономики характерно расширенное воспроизводство. </a:t>
            </a:r>
          </a:p>
          <a:p>
            <a:pPr marL="0" indent="0">
              <a:buFont typeface="Arial" panose="020B0604020202020204" pitchFamily="34" charset="0"/>
              <a:buNone/>
            </a:pPr>
            <a:r>
              <a:rPr lang="ru-RU" altLang="ru-RU" sz="2000"/>
              <a:t>Оборот фондов (капитала) – это их кругооборот, рассматриваемый как непрерывно возобновляемый процесс. </a:t>
            </a:r>
          </a:p>
          <a:p>
            <a:pPr marL="0" indent="0">
              <a:buFont typeface="Arial" panose="020B0604020202020204" pitchFamily="34" charset="0"/>
              <a:buNone/>
            </a:pPr>
            <a:r>
              <a:rPr lang="ru-RU" altLang="ru-RU" sz="2000"/>
              <a:t>Время оборота – это период, в течение которого ресурсы, пройдя сферы производства и обращения, возвращаются к исходной (денежной) форме. </a:t>
            </a:r>
          </a:p>
          <a:p>
            <a:pPr marL="0" indent="0">
              <a:buFont typeface="Arial" panose="020B0604020202020204" pitchFamily="34" charset="0"/>
              <a:buNone/>
            </a:pPr>
            <a:r>
              <a:rPr lang="ru-RU" altLang="ru-RU" sz="2000"/>
              <a:t>Время оборота в свою очередь распадается на время производства и время обращения. </a:t>
            </a:r>
          </a:p>
          <a:p>
            <a:pPr marL="0" indent="0">
              <a:buFont typeface="Arial" panose="020B0604020202020204" pitchFamily="34" charset="0"/>
              <a:buNone/>
            </a:pPr>
            <a:endParaRPr lang="ru-RU" altLang="ru-RU"/>
          </a:p>
          <a:p>
            <a:pPr marL="0" indent="0">
              <a:buFont typeface="Arial" panose="020B0604020202020204" pitchFamily="34" charset="0"/>
              <a:buNone/>
            </a:pPr>
            <a:endParaRPr lang="ru-RU" altLang="ru-RU"/>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Объект 2">
            <a:extLst>
              <a:ext uri="{FF2B5EF4-FFF2-40B4-BE49-F238E27FC236}">
                <a16:creationId xmlns:a16="http://schemas.microsoft.com/office/drawing/2014/main" id="{5B53279D-B027-1A60-9B92-5110332D7B1F}"/>
              </a:ext>
            </a:extLst>
          </p:cNvPr>
          <p:cNvSpPr>
            <a:spLocks noGrp="1" noChangeArrowheads="1"/>
          </p:cNvSpPr>
          <p:nvPr>
            <p:ph idx="1"/>
          </p:nvPr>
        </p:nvSpPr>
        <p:spPr>
          <a:xfrm>
            <a:off x="628650" y="549275"/>
            <a:ext cx="7886700" cy="5616575"/>
          </a:xfrm>
        </p:spPr>
        <p:txBody>
          <a:bodyPr/>
          <a:lstStyle/>
          <a:p>
            <a:pPr marL="0" indent="0">
              <a:buFont typeface="Arial" panose="020B0604020202020204" pitchFamily="34" charset="0"/>
              <a:buNone/>
            </a:pPr>
            <a:r>
              <a:rPr lang="ru-RU" altLang="ru-RU" sz="2000" b="1"/>
              <a:t>Производственный капитал </a:t>
            </a:r>
            <a:r>
              <a:rPr lang="ru-RU" altLang="ru-RU" sz="2000"/>
              <a:t>– это факторы производства, выраженные в стоимостной форме, функционирующие в замкнутом воспроизводственном цикле. </a:t>
            </a:r>
            <a:endParaRPr lang="en-US" altLang="ru-RU" sz="2000"/>
          </a:p>
          <a:p>
            <a:pPr marL="0" indent="0">
              <a:buFont typeface="Arial" panose="020B0604020202020204" pitchFamily="34" charset="0"/>
              <a:buNone/>
            </a:pPr>
            <a:endParaRPr lang="ru-RU" altLang="ru-RU" sz="2000"/>
          </a:p>
          <a:p>
            <a:pPr marL="0" indent="0">
              <a:buFont typeface="Arial" panose="020B0604020202020204" pitchFamily="34" charset="0"/>
              <a:buNone/>
            </a:pPr>
            <a:endParaRPr lang="ru-RU" altLang="ru-RU" sz="2000"/>
          </a:p>
          <a:p>
            <a:pPr marL="0" indent="0">
              <a:buFont typeface="Arial" panose="020B0604020202020204" pitchFamily="34" charset="0"/>
              <a:buNone/>
            </a:pPr>
            <a:r>
              <a:rPr lang="ru-RU" altLang="ru-RU" sz="2000"/>
              <a:t>В соответствии со способом переноса стоимости используемых производственных фондов на стоимость готового продукта различные по натурально</a:t>
            </a:r>
            <a:r>
              <a:rPr lang="en-US" altLang="ru-RU" sz="2000"/>
              <a:t>-</a:t>
            </a:r>
            <a:r>
              <a:rPr lang="ru-RU" altLang="ru-RU" sz="2000"/>
              <a:t>вещественной форме их элементы делятся на две группы:</a:t>
            </a:r>
            <a:endParaRPr lang="en-US" altLang="ru-RU" sz="2000"/>
          </a:p>
          <a:p>
            <a:pPr marL="0" indent="0">
              <a:buFont typeface="Arial" panose="020B0604020202020204" pitchFamily="34" charset="0"/>
              <a:buNone/>
            </a:pPr>
            <a:r>
              <a:rPr lang="ru-RU" altLang="ru-RU" sz="2000"/>
              <a:t>		Основной капитал  (основные фонды)</a:t>
            </a:r>
            <a:endParaRPr lang="en-US" altLang="ru-RU" sz="2000"/>
          </a:p>
          <a:p>
            <a:pPr marL="0" indent="0">
              <a:buFont typeface="Arial" panose="020B0604020202020204" pitchFamily="34" charset="0"/>
              <a:buNone/>
            </a:pPr>
            <a:r>
              <a:rPr lang="ru-RU" altLang="ru-RU" sz="2000"/>
              <a:t>		Оборотный капитал (оборотные фонды)</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9564FB4-B94E-F88C-FF41-0AEBC8493F4D}"/>
              </a:ext>
            </a:extLst>
          </p:cNvPr>
          <p:cNvSpPr>
            <a:spLocks noGrp="1"/>
          </p:cNvSpPr>
          <p:nvPr>
            <p:ph idx="1"/>
          </p:nvPr>
        </p:nvSpPr>
        <p:spPr>
          <a:xfrm>
            <a:off x="628650" y="620713"/>
            <a:ext cx="7886700" cy="5761037"/>
          </a:xfrm>
        </p:spPr>
        <p:txBody>
          <a:bodyPr>
            <a:normAutofit fontScale="92500" lnSpcReduction="10000"/>
          </a:bodyPr>
          <a:lstStyle/>
          <a:p>
            <a:pPr marL="0" indent="0">
              <a:buFont typeface="Arial" panose="020B0604020202020204" pitchFamily="34" charset="0"/>
              <a:buNone/>
              <a:defRPr/>
            </a:pPr>
            <a:endParaRPr lang="ru-RU" dirty="0"/>
          </a:p>
          <a:p>
            <a:pPr marL="0" indent="0">
              <a:buFont typeface="Arial" panose="020B0604020202020204" pitchFamily="34" charset="0"/>
              <a:buNone/>
              <a:defRPr/>
            </a:pPr>
            <a:endParaRPr lang="ru-RU" dirty="0"/>
          </a:p>
          <a:p>
            <a:pPr marL="0" indent="0">
              <a:buFont typeface="Arial" panose="020B0604020202020204" pitchFamily="34" charset="0"/>
              <a:buNone/>
              <a:defRPr/>
            </a:pPr>
            <a:r>
              <a:rPr lang="ru-RU" sz="2000" b="1" dirty="0"/>
              <a:t>Основной капитал  (или  основные фонды): </a:t>
            </a:r>
          </a:p>
          <a:p>
            <a:pPr marL="0" indent="0">
              <a:buFont typeface="Arial" panose="020B0604020202020204" pitchFamily="34" charset="0"/>
              <a:buNone/>
              <a:defRPr/>
            </a:pPr>
            <a:r>
              <a:rPr lang="ru-RU" sz="2000" dirty="0"/>
              <a:t>средства труда, участвующие в производстве многократно, при этом постепенно физически и морально изнашиваются и постепенно же, частями (по мере износа) переносят свою стоимость на стоимость произведенной продукции. Таким образом, </a:t>
            </a:r>
            <a:r>
              <a:rPr lang="ru-RU" sz="2000" i="1" dirty="0"/>
              <a:t>стоимость основного капитала возмещается в стоимости готового продукта постепенно</a:t>
            </a:r>
            <a:r>
              <a:rPr lang="ru-RU" sz="2000" dirty="0"/>
              <a:t>. Основные фонды в денежной форме называют основными средствами.</a:t>
            </a:r>
          </a:p>
          <a:p>
            <a:pPr marL="0" indent="0">
              <a:buFont typeface="Arial" panose="020B0604020202020204" pitchFamily="34" charset="0"/>
              <a:buNone/>
              <a:defRPr/>
            </a:pPr>
            <a:endParaRPr lang="ru-RU" sz="2000" dirty="0"/>
          </a:p>
          <a:p>
            <a:pPr marL="0" indent="0">
              <a:buFont typeface="Arial" panose="020B0604020202020204" pitchFamily="34" charset="0"/>
              <a:buNone/>
              <a:defRPr/>
            </a:pPr>
            <a:r>
              <a:rPr lang="ru-RU" sz="2000" b="1" dirty="0"/>
              <a:t>Оборотный капитал  (или оборотные фонды):</a:t>
            </a:r>
          </a:p>
          <a:p>
            <a:pPr marL="0" indent="0">
              <a:buFont typeface="Arial" panose="020B0604020202020204" pitchFamily="34" charset="0"/>
              <a:buNone/>
              <a:defRPr/>
            </a:pPr>
            <a:r>
              <a:rPr lang="ru-RU" sz="2000" dirty="0"/>
              <a:t>предметы труда, участвующие в производстве  однократно, при  этом они  полностью потребляются и сразу переносят свою стоимость на стоимость произведенной продукции. Таким образом, </a:t>
            </a:r>
            <a:r>
              <a:rPr lang="ru-RU" sz="2000" i="1" dirty="0"/>
              <a:t>стоимость оборотных фондов возмещается в стоимости готового продукта полностью в каждом кругообороте </a:t>
            </a:r>
            <a:r>
              <a:rPr lang="ru-RU" sz="2000" dirty="0"/>
              <a:t>и целиком возвращается предпринимателю в денежной форме в случае успешной реализации товаров.</a:t>
            </a:r>
          </a:p>
          <a:p>
            <a:pPr marL="0" indent="0">
              <a:buFont typeface="Arial" panose="020B0604020202020204" pitchFamily="34" charset="0"/>
              <a:buNone/>
              <a:defRPr/>
            </a:pPr>
            <a:endParaRPr lang="ru-RU" sz="2000" dirty="0"/>
          </a:p>
          <a:p>
            <a:pPr marL="0" indent="0">
              <a:buFont typeface="Arial" panose="020B0604020202020204" pitchFamily="34" charset="0"/>
              <a:buNone/>
              <a:defRPr/>
            </a:pPr>
            <a:endParaRPr lang="ru-RU" sz="2000" dirty="0"/>
          </a:p>
          <a:p>
            <a:pPr marL="0" indent="0">
              <a:buFont typeface="Arial" panose="020B0604020202020204" pitchFamily="34" charset="0"/>
              <a:buNone/>
              <a:defRPr/>
            </a:pPr>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a:extLst>
              <a:ext uri="{FF2B5EF4-FFF2-40B4-BE49-F238E27FC236}">
                <a16:creationId xmlns:a16="http://schemas.microsoft.com/office/drawing/2014/main" id="{6B203A2F-CC5E-C75F-107C-6D984FA20C8A}"/>
              </a:ext>
            </a:extLst>
          </p:cNvPr>
          <p:cNvSpPr>
            <a:spLocks noGrp="1"/>
          </p:cNvSpPr>
          <p:nvPr>
            <p:ph type="title"/>
          </p:nvPr>
        </p:nvSpPr>
        <p:spPr>
          <a:xfrm>
            <a:off x="1485900" y="1322388"/>
            <a:ext cx="6164263" cy="485775"/>
          </a:xfrm>
        </p:spPr>
        <p:txBody>
          <a:bodyPr>
            <a:normAutofit fontScale="90000"/>
          </a:bodyPr>
          <a:lstStyle/>
          <a:p>
            <a:pPr>
              <a:defRPr/>
            </a:pPr>
            <a:r>
              <a:rPr lang="ru-RU" altLang="ru-RU" sz="2400" b="1"/>
              <a:t>2. Рынок капитала.</a:t>
            </a:r>
          </a:p>
        </p:txBody>
      </p:sp>
      <p:sp>
        <p:nvSpPr>
          <p:cNvPr id="63490" name="Содержимое 2">
            <a:extLst>
              <a:ext uri="{FF2B5EF4-FFF2-40B4-BE49-F238E27FC236}">
                <a16:creationId xmlns:a16="http://schemas.microsoft.com/office/drawing/2014/main" id="{FAF8E9B6-F79E-08FB-F335-23959D164BC0}"/>
              </a:ext>
            </a:extLst>
          </p:cNvPr>
          <p:cNvSpPr>
            <a:spLocks noGrp="1" noChangeArrowheads="1"/>
          </p:cNvSpPr>
          <p:nvPr>
            <p:ph idx="1"/>
          </p:nvPr>
        </p:nvSpPr>
        <p:spPr>
          <a:xfrm>
            <a:off x="1485900" y="1916113"/>
            <a:ext cx="6172200" cy="3835400"/>
          </a:xfrm>
        </p:spPr>
        <p:txBody>
          <a:bodyPr>
            <a:normAutofit fontScale="85000" lnSpcReduction="20000"/>
          </a:bodyPr>
          <a:lstStyle/>
          <a:p>
            <a:pPr marL="0" indent="0">
              <a:buFont typeface="Arial" panose="020B0604020202020204" pitchFamily="34" charset="0"/>
              <a:buNone/>
            </a:pPr>
            <a:endParaRPr lang="ru-RU" altLang="ru-RU"/>
          </a:p>
          <a:p>
            <a:pPr marL="0" indent="0">
              <a:buFont typeface="Arial" panose="020B0604020202020204" pitchFamily="34" charset="0"/>
              <a:buNone/>
            </a:pPr>
            <a:endParaRPr lang="ru-RU" altLang="ru-RU"/>
          </a:p>
          <a:p>
            <a:pPr marL="0" indent="0">
              <a:buFont typeface="Arial" panose="020B0604020202020204" pitchFamily="34" charset="0"/>
              <a:buNone/>
            </a:pPr>
            <a:endParaRPr lang="ru-RU" altLang="ru-RU"/>
          </a:p>
          <a:p>
            <a:pPr marL="0" indent="0">
              <a:buFont typeface="Arial" panose="020B0604020202020204" pitchFamily="34" charset="0"/>
              <a:buNone/>
            </a:pPr>
            <a:endParaRPr lang="ru-RU" altLang="ru-RU"/>
          </a:p>
          <a:p>
            <a:pPr marL="0" indent="0">
              <a:buFont typeface="Arial" panose="020B0604020202020204" pitchFamily="34" charset="0"/>
              <a:buNone/>
            </a:pPr>
            <a:endParaRPr lang="ru-RU" altLang="ru-RU"/>
          </a:p>
          <a:p>
            <a:pPr marL="0" indent="0">
              <a:buFont typeface="Arial" panose="020B0604020202020204" pitchFamily="34" charset="0"/>
              <a:buNone/>
            </a:pPr>
            <a:endParaRPr lang="ru-RU" altLang="ru-RU"/>
          </a:p>
          <a:p>
            <a:pPr marL="0" indent="0">
              <a:buFont typeface="Arial" panose="020B0604020202020204" pitchFamily="34" charset="0"/>
              <a:buNone/>
            </a:pPr>
            <a:endParaRPr lang="ru-RU" altLang="ru-RU"/>
          </a:p>
          <a:p>
            <a:pPr marL="0" indent="0">
              <a:buFont typeface="Arial" panose="020B0604020202020204" pitchFamily="34" charset="0"/>
              <a:buNone/>
            </a:pPr>
            <a:endParaRPr lang="ru-RU" altLang="ru-RU"/>
          </a:p>
          <a:p>
            <a:pPr marL="0" indent="0">
              <a:buFont typeface="Arial" panose="020B0604020202020204" pitchFamily="34" charset="0"/>
              <a:buNone/>
            </a:pPr>
            <a:endParaRPr lang="ru-RU" altLang="ru-RU"/>
          </a:p>
          <a:p>
            <a:pPr marL="0" indent="0">
              <a:buFont typeface="Arial" panose="020B0604020202020204" pitchFamily="34" charset="0"/>
              <a:buNone/>
            </a:pPr>
            <a:endParaRPr lang="ru-RU" altLang="ru-RU"/>
          </a:p>
          <a:p>
            <a:pPr marL="0" indent="0">
              <a:buFont typeface="Arial" panose="020B0604020202020204" pitchFamily="34" charset="0"/>
              <a:buNone/>
            </a:pPr>
            <a:endParaRPr lang="ru-RU" altLang="ru-RU"/>
          </a:p>
          <a:p>
            <a:pPr marL="0" indent="0">
              <a:buFont typeface="Arial" panose="020B0604020202020204" pitchFamily="34" charset="0"/>
              <a:buNone/>
            </a:pPr>
            <a:r>
              <a:rPr lang="ru-RU" altLang="ru-RU"/>
              <a:t>Капитал – стоимость, приносящая доход.</a:t>
            </a:r>
          </a:p>
          <a:p>
            <a:pPr marL="0" indent="0">
              <a:buFont typeface="Arial" panose="020B0604020202020204" pitchFamily="34" charset="0"/>
              <a:buNone/>
            </a:pPr>
            <a:endParaRPr lang="ru-RU" altLang="ru-RU"/>
          </a:p>
          <a:p>
            <a:pPr marL="0" indent="0">
              <a:buFont typeface="Arial" panose="020B0604020202020204" pitchFamily="34" charset="0"/>
              <a:buNone/>
            </a:pPr>
            <a:endParaRPr lang="ru-RU" altLang="ru-RU"/>
          </a:p>
          <a:p>
            <a:pPr marL="0" indent="0">
              <a:buFont typeface="Arial" panose="020B0604020202020204" pitchFamily="34" charset="0"/>
              <a:buNone/>
            </a:pPr>
            <a:endParaRPr lang="ru-RU" altLang="ru-RU"/>
          </a:p>
          <a:p>
            <a:pPr marL="0" indent="0">
              <a:buFont typeface="Arial" panose="020B0604020202020204" pitchFamily="34" charset="0"/>
              <a:buNone/>
            </a:pPr>
            <a:endParaRPr lang="ru-RU" altLang="ru-RU"/>
          </a:p>
          <a:p>
            <a:pPr marL="0" indent="0">
              <a:buFont typeface="Arial" panose="020B0604020202020204" pitchFamily="34" charset="0"/>
              <a:buNone/>
            </a:pPr>
            <a:endParaRPr lang="ru-RU" altLang="ru-RU"/>
          </a:p>
          <a:p>
            <a:pPr marL="0" indent="0">
              <a:buFont typeface="Arial" panose="020B0604020202020204" pitchFamily="34" charset="0"/>
              <a:buNone/>
            </a:pPr>
            <a:endParaRPr lang="ru-RU" altLang="ru-RU"/>
          </a:p>
        </p:txBody>
      </p:sp>
      <p:sp>
        <p:nvSpPr>
          <p:cNvPr id="4" name="Прямоугольник 3">
            <a:extLst>
              <a:ext uri="{FF2B5EF4-FFF2-40B4-BE49-F238E27FC236}">
                <a16:creationId xmlns:a16="http://schemas.microsoft.com/office/drawing/2014/main" id="{10F3C023-6780-9650-D23B-9919A91F22D2}"/>
              </a:ext>
            </a:extLst>
          </p:cNvPr>
          <p:cNvSpPr/>
          <p:nvPr/>
        </p:nvSpPr>
        <p:spPr>
          <a:xfrm>
            <a:off x="2789238" y="2025650"/>
            <a:ext cx="3348037" cy="701675"/>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chemeClr val="tx1"/>
                </a:solidFill>
              </a:rPr>
              <a:t>Капитал</a:t>
            </a:r>
          </a:p>
        </p:txBody>
      </p:sp>
      <p:sp>
        <p:nvSpPr>
          <p:cNvPr id="6" name="Прямоугольник 5">
            <a:extLst>
              <a:ext uri="{FF2B5EF4-FFF2-40B4-BE49-F238E27FC236}">
                <a16:creationId xmlns:a16="http://schemas.microsoft.com/office/drawing/2014/main" id="{8EF70061-2593-627E-5F20-28F9B3AAFD1E}"/>
              </a:ext>
            </a:extLst>
          </p:cNvPr>
          <p:cNvSpPr/>
          <p:nvPr/>
        </p:nvSpPr>
        <p:spPr>
          <a:xfrm>
            <a:off x="3275013" y="3698875"/>
            <a:ext cx="2000250" cy="701675"/>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rPr>
              <a:t>Человеческий капитал</a:t>
            </a:r>
          </a:p>
        </p:txBody>
      </p:sp>
      <p:sp>
        <p:nvSpPr>
          <p:cNvPr id="7" name="Прямоугольник 6">
            <a:extLst>
              <a:ext uri="{FF2B5EF4-FFF2-40B4-BE49-F238E27FC236}">
                <a16:creationId xmlns:a16="http://schemas.microsoft.com/office/drawing/2014/main" id="{7A578109-46BD-3FC2-21EC-442D7415539B}"/>
              </a:ext>
            </a:extLst>
          </p:cNvPr>
          <p:cNvSpPr/>
          <p:nvPr/>
        </p:nvSpPr>
        <p:spPr>
          <a:xfrm>
            <a:off x="5489575" y="3698875"/>
            <a:ext cx="2160588" cy="701675"/>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rPr>
              <a:t>Финансовый / банковский капитал</a:t>
            </a:r>
          </a:p>
        </p:txBody>
      </p:sp>
      <p:sp>
        <p:nvSpPr>
          <p:cNvPr id="8" name="Прямоугольник 7">
            <a:extLst>
              <a:ext uri="{FF2B5EF4-FFF2-40B4-BE49-F238E27FC236}">
                <a16:creationId xmlns:a16="http://schemas.microsoft.com/office/drawing/2014/main" id="{2E42F945-D8DF-1FFC-C0A3-9D4034B5B6CC}"/>
              </a:ext>
            </a:extLst>
          </p:cNvPr>
          <p:cNvSpPr/>
          <p:nvPr/>
        </p:nvSpPr>
        <p:spPr>
          <a:xfrm>
            <a:off x="1493838" y="3698875"/>
            <a:ext cx="1566862" cy="701675"/>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rPr>
              <a:t>Физический капитал</a:t>
            </a:r>
          </a:p>
        </p:txBody>
      </p:sp>
      <p:sp>
        <p:nvSpPr>
          <p:cNvPr id="9" name="Стрелка вниз 8">
            <a:extLst>
              <a:ext uri="{FF2B5EF4-FFF2-40B4-BE49-F238E27FC236}">
                <a16:creationId xmlns:a16="http://schemas.microsoft.com/office/drawing/2014/main" id="{BEBABC84-C88B-B1AD-8A18-707F2436805B}"/>
              </a:ext>
            </a:extLst>
          </p:cNvPr>
          <p:cNvSpPr/>
          <p:nvPr/>
        </p:nvSpPr>
        <p:spPr>
          <a:xfrm>
            <a:off x="4248150" y="2889250"/>
            <a:ext cx="377825" cy="539750"/>
          </a:xfrm>
          <a:prstGeom prst="downArrow">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0" name="Стрелка вниз 9">
            <a:extLst>
              <a:ext uri="{FF2B5EF4-FFF2-40B4-BE49-F238E27FC236}">
                <a16:creationId xmlns:a16="http://schemas.microsoft.com/office/drawing/2014/main" id="{FB273714-EF97-5321-50C7-781D581802E1}"/>
              </a:ext>
            </a:extLst>
          </p:cNvPr>
          <p:cNvSpPr/>
          <p:nvPr/>
        </p:nvSpPr>
        <p:spPr>
          <a:xfrm>
            <a:off x="2681288" y="2889250"/>
            <a:ext cx="379412" cy="539750"/>
          </a:xfrm>
          <a:prstGeom prst="downArrow">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 name="Стрелка вниз 10">
            <a:extLst>
              <a:ext uri="{FF2B5EF4-FFF2-40B4-BE49-F238E27FC236}">
                <a16:creationId xmlns:a16="http://schemas.microsoft.com/office/drawing/2014/main" id="{3CEB6D21-9C92-EA02-00EA-934E9596BB7A}"/>
              </a:ext>
            </a:extLst>
          </p:cNvPr>
          <p:cNvSpPr/>
          <p:nvPr/>
        </p:nvSpPr>
        <p:spPr>
          <a:xfrm>
            <a:off x="5868988" y="2889250"/>
            <a:ext cx="377825" cy="539750"/>
          </a:xfrm>
          <a:prstGeom prst="downArrow">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Объект 2">
            <a:extLst>
              <a:ext uri="{FF2B5EF4-FFF2-40B4-BE49-F238E27FC236}">
                <a16:creationId xmlns:a16="http://schemas.microsoft.com/office/drawing/2014/main" id="{7A030D75-A8EA-3CC1-A47A-B72E3F217ED8}"/>
              </a:ext>
            </a:extLst>
          </p:cNvPr>
          <p:cNvSpPr>
            <a:spLocks noGrp="1" noChangeArrowheads="1"/>
          </p:cNvSpPr>
          <p:nvPr>
            <p:ph idx="1"/>
          </p:nvPr>
        </p:nvSpPr>
        <p:spPr>
          <a:xfrm>
            <a:off x="457200" y="333375"/>
            <a:ext cx="8362950" cy="6191250"/>
          </a:xfrm>
        </p:spPr>
        <p:txBody>
          <a:bodyPr>
            <a:normAutofit/>
          </a:bodyPr>
          <a:lstStyle/>
          <a:p>
            <a:r>
              <a:rPr lang="ru-RU" altLang="ru-RU" b="1"/>
              <a:t>Рынок капитала. «</a:t>
            </a:r>
            <a:r>
              <a:rPr lang="ru-RU" altLang="ru-RU"/>
              <a:t>Капитал» как фактор производства. Определение капитала (маржиналистский и марксистский варианты, их общие черты и различия). Цена капитала. Рынки капитала. Капитал предприятия и его структура. Основной и оборотный капитал. Возмещение капитала. Проблема первоначального накопления капитала, перераспределительный и сберегательный механизмы. Первоначальное накопление и приватизация в России. Человеческий капитал. </a:t>
            </a:r>
          </a:p>
          <a:p>
            <a:r>
              <a:rPr lang="ru-RU" altLang="ru-RU" b="1"/>
              <a:t>Процентная ставка и инвестиции. Дисконтирование. </a:t>
            </a:r>
            <a:r>
              <a:rPr lang="ru-RU" altLang="ru-RU"/>
              <a:t>Понятие инвестиций. Инвестиционный проект в широком и узком толковании, его стадии. Факторы спроса на инвестиционные ресурсы. Предложение инвестиционного капитала. Равновесие на рынке основного капитала. Фактор времени как основная причина модификации рынка основного капитала. Проблема современной стоимости доходов будущего года. Приведенная (дисконтированная) стоимость. Текущая дисконтированная стоимость. (PDV). Чистая дисконтированная стоимость (NPV). Критерий экономической обоснованности инвестиционного проекта. </a:t>
            </a:r>
          </a:p>
          <a:p>
            <a:r>
              <a:rPr lang="ru-RU" altLang="ru-RU" b="1"/>
              <a:t>Понятие о проценте как доходе фактора капитал. </a:t>
            </a:r>
            <a:r>
              <a:rPr lang="ru-RU" altLang="ru-RU"/>
              <a:t>Узкое и широкое значение категории процента. Широкое понимание процента как платы за фактор капитал. Теории происхождения процента. Денежные активы и процентная ставка. Влияние денежной политики государства на установление процентных ставок.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Содержимое 2">
            <a:extLst>
              <a:ext uri="{FF2B5EF4-FFF2-40B4-BE49-F238E27FC236}">
                <a16:creationId xmlns:a16="http://schemas.microsoft.com/office/drawing/2014/main" id="{B2BB6AE3-087E-8E60-7186-AFB47EE441E0}"/>
              </a:ext>
            </a:extLst>
          </p:cNvPr>
          <p:cNvSpPr>
            <a:spLocks noGrp="1" noChangeArrowheads="1"/>
          </p:cNvSpPr>
          <p:nvPr>
            <p:ph idx="1"/>
          </p:nvPr>
        </p:nvSpPr>
        <p:spPr>
          <a:xfrm>
            <a:off x="755650" y="549275"/>
            <a:ext cx="7561263" cy="5759450"/>
          </a:xfrm>
        </p:spPr>
        <p:txBody>
          <a:bodyPr/>
          <a:lstStyle/>
          <a:p>
            <a:pPr marL="0" indent="0">
              <a:buFont typeface="Arial" panose="020B0604020202020204" pitchFamily="34" charset="0"/>
              <a:buNone/>
            </a:pPr>
            <a:endParaRPr lang="ru-RU" altLang="ru-RU" b="1"/>
          </a:p>
          <a:p>
            <a:pPr marL="0" indent="0" algn="just">
              <a:buFont typeface="Arial" panose="020B0604020202020204" pitchFamily="34" charset="0"/>
              <a:buNone/>
            </a:pPr>
            <a:r>
              <a:rPr lang="ru-RU" altLang="ru-RU" sz="2000" b="1"/>
              <a:t>Ссудный процент </a:t>
            </a:r>
            <a:r>
              <a:rPr lang="ru-RU" altLang="ru-RU" sz="2000"/>
              <a:t>— это цена, уплачиваемая собственнику капитала за использование его средств в течение определенного периода времени.</a:t>
            </a:r>
          </a:p>
          <a:p>
            <a:pPr marL="0" indent="0" algn="just">
              <a:buFont typeface="Arial" panose="020B0604020202020204" pitchFamily="34" charset="0"/>
              <a:buNone/>
            </a:pPr>
            <a:endParaRPr lang="ru-RU" altLang="ru-RU" sz="2000"/>
          </a:p>
          <a:p>
            <a:pPr marL="0" indent="0" algn="just">
              <a:buFont typeface="Arial" panose="020B0604020202020204" pitchFamily="34" charset="0"/>
              <a:buNone/>
            </a:pPr>
            <a:r>
              <a:rPr lang="ru-RU" altLang="ru-RU" sz="2000" b="1"/>
              <a:t>Спрос на капитал </a:t>
            </a:r>
            <a:r>
              <a:rPr lang="ru-RU" altLang="ru-RU" sz="2000"/>
              <a:t>формируют агенты занимающиеся производительной деятельностью – делающие </a:t>
            </a:r>
            <a:r>
              <a:rPr lang="ru-RU" altLang="ru-RU" sz="2000" b="1"/>
              <a:t>инвестиции</a:t>
            </a:r>
            <a:r>
              <a:rPr lang="ru-RU" altLang="ru-RU" sz="2000"/>
              <a:t>.</a:t>
            </a:r>
          </a:p>
          <a:p>
            <a:pPr marL="0" indent="0" algn="just">
              <a:buFont typeface="Arial" panose="020B0604020202020204" pitchFamily="34" charset="0"/>
              <a:buNone/>
            </a:pPr>
            <a:endParaRPr lang="ru-RU" altLang="ru-RU" sz="2000"/>
          </a:p>
          <a:p>
            <a:pPr marL="0" indent="0" algn="just">
              <a:buFont typeface="Arial" panose="020B0604020202020204" pitchFamily="34" charset="0"/>
              <a:buNone/>
            </a:pPr>
            <a:r>
              <a:rPr lang="ru-RU" altLang="ru-RU" sz="2000" b="1"/>
              <a:t>Предложение капитала </a:t>
            </a:r>
            <a:r>
              <a:rPr lang="ru-RU" altLang="ru-RU" sz="2000"/>
              <a:t>формируют собственники капитала, делающие </a:t>
            </a:r>
            <a:r>
              <a:rPr lang="ru-RU" altLang="ru-RU" sz="2000" b="1"/>
              <a:t>сбережения</a:t>
            </a:r>
            <a:r>
              <a:rPr lang="ru-RU" altLang="ru-RU" sz="2000"/>
              <a:t>.</a:t>
            </a:r>
          </a:p>
          <a:p>
            <a:pPr marL="0" indent="0" algn="just">
              <a:buFont typeface="Arial" panose="020B0604020202020204" pitchFamily="34" charset="0"/>
              <a:buNone/>
            </a:pPr>
            <a:endParaRPr lang="ru-RU" altLang="ru-RU" sz="2000"/>
          </a:p>
          <a:p>
            <a:pPr marL="0" indent="0" algn="just">
              <a:buFont typeface="Arial" panose="020B0604020202020204" pitchFamily="34" charset="0"/>
              <a:buNone/>
            </a:pPr>
            <a:r>
              <a:rPr lang="ru-RU" altLang="ru-RU" sz="2000"/>
              <a:t>На рынке капитала </a:t>
            </a:r>
            <a:r>
              <a:rPr lang="ru-RU" altLang="ru-RU" sz="2000" b="1"/>
              <a:t>сбережения становятся инвестициями</a:t>
            </a:r>
            <a:r>
              <a:rPr lang="ru-RU" altLang="ru-RU" sz="2000"/>
              <a:t>.</a:t>
            </a:r>
          </a:p>
          <a:p>
            <a:pPr marL="0" indent="0">
              <a:buFont typeface="Arial" panose="020B0604020202020204" pitchFamily="34" charset="0"/>
              <a:buNone/>
            </a:pPr>
            <a:endParaRPr lang="ru-RU" altLang="ru-RU"/>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Содержимое 2">
            <a:extLst>
              <a:ext uri="{FF2B5EF4-FFF2-40B4-BE49-F238E27FC236}">
                <a16:creationId xmlns:a16="http://schemas.microsoft.com/office/drawing/2014/main" id="{D24E2F1C-9BB3-2B6B-E598-F607CC1BA4B9}"/>
              </a:ext>
            </a:extLst>
          </p:cNvPr>
          <p:cNvSpPr>
            <a:spLocks noGrp="1" noChangeArrowheads="1"/>
          </p:cNvSpPr>
          <p:nvPr>
            <p:ph idx="1"/>
          </p:nvPr>
        </p:nvSpPr>
        <p:spPr>
          <a:xfrm>
            <a:off x="468313" y="333375"/>
            <a:ext cx="7704137" cy="6335713"/>
          </a:xfrm>
        </p:spPr>
        <p:txBody>
          <a:bodyPr/>
          <a:lstStyle/>
          <a:p>
            <a:pPr marL="0" indent="0">
              <a:buFont typeface="Arial" panose="020B0604020202020204" pitchFamily="34" charset="0"/>
              <a:buNone/>
            </a:pPr>
            <a:endParaRPr lang="ru-RU" altLang="ru-RU" b="1"/>
          </a:p>
          <a:p>
            <a:pPr marL="0" indent="0">
              <a:buFont typeface="Arial" panose="020B0604020202020204" pitchFamily="34" charset="0"/>
              <a:buNone/>
            </a:pPr>
            <a:r>
              <a:rPr lang="ru-RU" altLang="ru-RU" sz="2000" b="1"/>
              <a:t>Инвестирование </a:t>
            </a:r>
            <a:r>
              <a:rPr lang="ru-RU" altLang="ru-RU" sz="2000"/>
              <a:t>— это процесс создания или пополнения запаса капитала. </a:t>
            </a:r>
          </a:p>
          <a:p>
            <a:pPr marL="0" indent="0">
              <a:buFont typeface="Arial" panose="020B0604020202020204" pitchFamily="34" charset="0"/>
              <a:buNone/>
            </a:pPr>
            <a:endParaRPr lang="ru-RU" altLang="ru-RU" sz="2000"/>
          </a:p>
          <a:p>
            <a:pPr marL="0" indent="0">
              <a:buFont typeface="Arial" panose="020B0604020202020204" pitchFamily="34" charset="0"/>
              <a:buNone/>
            </a:pPr>
            <a:r>
              <a:rPr lang="ru-RU" altLang="ru-RU" sz="2000" b="1"/>
              <a:t>Валовые инвестиции </a:t>
            </a:r>
            <a:r>
              <a:rPr lang="ru-RU" altLang="ru-RU" sz="2000"/>
              <a:t>— это общее увеличение запаса</a:t>
            </a:r>
          </a:p>
          <a:p>
            <a:pPr marL="0" indent="0">
              <a:buFont typeface="Arial" panose="020B0604020202020204" pitchFamily="34" charset="0"/>
              <a:buNone/>
            </a:pPr>
            <a:r>
              <a:rPr lang="ru-RU" altLang="ru-RU" sz="2000"/>
              <a:t>капитала. Валовые инвестиции сравниваются с затратами на возмещение. </a:t>
            </a:r>
          </a:p>
          <a:p>
            <a:pPr marL="0" indent="0">
              <a:buFont typeface="Arial" panose="020B0604020202020204" pitchFamily="34" charset="0"/>
              <a:buNone/>
            </a:pPr>
            <a:r>
              <a:rPr lang="ru-RU" altLang="ru-RU" sz="2000" b="1"/>
              <a:t>Возмещение</a:t>
            </a:r>
            <a:r>
              <a:rPr lang="ru-RU" altLang="ru-RU" sz="2000"/>
              <a:t> — это процесс замены изношенного основного капитала (механизм - амортизация). </a:t>
            </a:r>
          </a:p>
          <a:p>
            <a:pPr marL="0" indent="0">
              <a:buFont typeface="Arial" panose="020B0604020202020204" pitchFamily="34" charset="0"/>
              <a:buNone/>
            </a:pPr>
            <a:r>
              <a:rPr lang="ru-RU" altLang="ru-RU" sz="2000" b="1"/>
              <a:t>Чистые инвестиции </a:t>
            </a:r>
            <a:r>
              <a:rPr lang="ru-RU" altLang="ru-RU" sz="2000"/>
              <a:t>— это валовые инвестиции за вычетом средств, идущих на возмещение.</a:t>
            </a:r>
          </a:p>
          <a:p>
            <a:pPr marL="0" indent="0">
              <a:buFont typeface="Arial" panose="020B0604020202020204" pitchFamily="34" charset="0"/>
              <a:buNone/>
            </a:pPr>
            <a:endParaRPr lang="ru-RU" altLang="ru-RU"/>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Содержимое 2">
            <a:extLst>
              <a:ext uri="{FF2B5EF4-FFF2-40B4-BE49-F238E27FC236}">
                <a16:creationId xmlns:a16="http://schemas.microsoft.com/office/drawing/2014/main" id="{7085755E-583A-72A3-9C2A-292B30480C2D}"/>
              </a:ext>
            </a:extLst>
          </p:cNvPr>
          <p:cNvSpPr>
            <a:spLocks noGrp="1" noChangeArrowheads="1"/>
          </p:cNvSpPr>
          <p:nvPr>
            <p:ph idx="1"/>
          </p:nvPr>
        </p:nvSpPr>
        <p:spPr>
          <a:xfrm>
            <a:off x="742950" y="620713"/>
            <a:ext cx="7658100" cy="5302250"/>
          </a:xfrm>
        </p:spPr>
        <p:txBody>
          <a:bodyPr/>
          <a:lstStyle/>
          <a:p>
            <a:pPr marL="0" indent="0">
              <a:buFont typeface="Arial" panose="020B0604020202020204" pitchFamily="34" charset="0"/>
              <a:buNone/>
            </a:pPr>
            <a:r>
              <a:rPr lang="ru-RU" altLang="ru-RU" sz="2400" b="1"/>
              <a:t>Определение оптимального объема краткосрочных инвестиций.</a:t>
            </a:r>
          </a:p>
          <a:p>
            <a:pPr marL="0" indent="0">
              <a:buFont typeface="Arial" panose="020B0604020202020204" pitchFamily="34" charset="0"/>
              <a:buNone/>
            </a:pPr>
            <a:endParaRPr lang="ru-RU" altLang="ru-RU" sz="2400" b="1"/>
          </a:p>
          <a:p>
            <a:pPr marL="0" indent="0">
              <a:buFont typeface="Arial" panose="020B0604020202020204" pitchFamily="34" charset="0"/>
              <a:buNone/>
            </a:pPr>
            <a:endParaRPr lang="ru-RU" altLang="ru-RU" sz="2400" b="1"/>
          </a:p>
          <a:p>
            <a:pPr marL="0" indent="0">
              <a:buFont typeface="Arial" panose="020B0604020202020204" pitchFamily="34" charset="0"/>
              <a:buNone/>
            </a:pPr>
            <a:endParaRPr lang="ru-RU" altLang="ru-RU" b="1"/>
          </a:p>
          <a:p>
            <a:pPr marL="0" indent="0">
              <a:buFont typeface="Arial" panose="020B0604020202020204" pitchFamily="34" charset="0"/>
              <a:buNone/>
            </a:pPr>
            <a:endParaRPr lang="ru-RU" altLang="ru-RU" b="1"/>
          </a:p>
          <a:p>
            <a:pPr marL="0" indent="0">
              <a:buFont typeface="Arial" panose="020B0604020202020204" pitchFamily="34" charset="0"/>
              <a:buNone/>
            </a:pPr>
            <a:endParaRPr lang="ru-RU" altLang="ru-RU" b="1"/>
          </a:p>
          <a:p>
            <a:pPr marL="0" indent="0">
              <a:buFont typeface="Arial" panose="020B0604020202020204" pitchFamily="34" charset="0"/>
              <a:buNone/>
            </a:pPr>
            <a:endParaRPr lang="ru-RU" altLang="ru-RU" b="1"/>
          </a:p>
          <a:p>
            <a:pPr marL="0" indent="0">
              <a:buFont typeface="Arial" panose="020B0604020202020204" pitchFamily="34" charset="0"/>
              <a:buNone/>
            </a:pPr>
            <a:endParaRPr lang="ru-RU" altLang="ru-RU"/>
          </a:p>
          <a:p>
            <a:pPr marL="0" indent="0">
              <a:buFont typeface="Arial" panose="020B0604020202020204" pitchFamily="34" charset="0"/>
              <a:buNone/>
            </a:pPr>
            <a:endParaRPr lang="ru-RU" altLang="ru-RU"/>
          </a:p>
          <a:p>
            <a:pPr marL="0" indent="0">
              <a:buFont typeface="Arial" panose="020B0604020202020204" pitchFamily="34" charset="0"/>
              <a:buNone/>
            </a:pPr>
            <a:endParaRPr lang="ru-RU" altLang="ru-RU"/>
          </a:p>
        </p:txBody>
      </p:sp>
      <p:pic>
        <p:nvPicPr>
          <p:cNvPr id="66562" name="Picture 2">
            <a:extLst>
              <a:ext uri="{FF2B5EF4-FFF2-40B4-BE49-F238E27FC236}">
                <a16:creationId xmlns:a16="http://schemas.microsoft.com/office/drawing/2014/main" id="{CCFFE8CD-FB6B-2763-8C7A-304E6A9444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2014538"/>
            <a:ext cx="6824662" cy="422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Содержимое 4">
            <a:extLst>
              <a:ext uri="{FF2B5EF4-FFF2-40B4-BE49-F238E27FC236}">
                <a16:creationId xmlns:a16="http://schemas.microsoft.com/office/drawing/2014/main" id="{EB0537EB-D47F-AFFD-6D89-F74D38EB136A}"/>
              </a:ext>
            </a:extLst>
          </p:cNvPr>
          <p:cNvSpPr>
            <a:spLocks noGrp="1" noChangeArrowheads="1"/>
          </p:cNvSpPr>
          <p:nvPr>
            <p:ph idx="1"/>
          </p:nvPr>
        </p:nvSpPr>
        <p:spPr>
          <a:xfrm>
            <a:off x="1485900" y="1322388"/>
            <a:ext cx="6172200" cy="4278312"/>
          </a:xfrm>
        </p:spPr>
        <p:txBody>
          <a:bodyPr/>
          <a:lstStyle/>
          <a:p>
            <a:pPr marL="0" indent="0">
              <a:buFont typeface="Arial" panose="020B0604020202020204" pitchFamily="34" charset="0"/>
              <a:buNone/>
              <a:tabLst>
                <a:tab pos="0" algn="l"/>
              </a:tabLst>
            </a:pPr>
            <a:r>
              <a:rPr lang="ru-RU" altLang="ru-RU" b="1"/>
              <a:t>Предельная норма окупаемости и ставка ссудного процента.</a:t>
            </a:r>
          </a:p>
          <a:p>
            <a:pPr marL="0" indent="0">
              <a:buFont typeface="Arial" panose="020B0604020202020204" pitchFamily="34" charset="0"/>
              <a:buNone/>
              <a:tabLst>
                <a:tab pos="0" algn="l"/>
              </a:tabLst>
            </a:pPr>
            <a:endParaRPr lang="ru-RU" altLang="ru-RU" b="1"/>
          </a:p>
          <a:p>
            <a:pPr marL="0" indent="0">
              <a:buFont typeface="Arial" panose="020B0604020202020204" pitchFamily="34" charset="0"/>
              <a:buNone/>
              <a:tabLst>
                <a:tab pos="0" algn="l"/>
              </a:tabLst>
            </a:pPr>
            <a:endParaRPr lang="ru-RU" altLang="ru-RU" b="1"/>
          </a:p>
          <a:p>
            <a:pPr marL="0" indent="0">
              <a:buFont typeface="Arial" panose="020B0604020202020204" pitchFamily="34" charset="0"/>
              <a:buNone/>
              <a:tabLst>
                <a:tab pos="0" algn="l"/>
              </a:tabLst>
            </a:pPr>
            <a:endParaRPr lang="ru-RU" altLang="ru-RU" b="1"/>
          </a:p>
        </p:txBody>
      </p:sp>
      <p:pic>
        <p:nvPicPr>
          <p:cNvPr id="67586" name="Picture 3" descr="C:\Users\Светлана\Desktop\Новый точечный рисунок.bmp">
            <a:extLst>
              <a:ext uri="{FF2B5EF4-FFF2-40B4-BE49-F238E27FC236}">
                <a16:creationId xmlns:a16="http://schemas.microsoft.com/office/drawing/2014/main" id="{45567857-E619-3D9E-0470-47D130D278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31975"/>
            <a:ext cx="8382000"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Содержимое 2">
            <a:extLst>
              <a:ext uri="{FF2B5EF4-FFF2-40B4-BE49-F238E27FC236}">
                <a16:creationId xmlns:a16="http://schemas.microsoft.com/office/drawing/2014/main" id="{C34611BB-04DE-254D-862A-65E6EABA3A5D}"/>
              </a:ext>
            </a:extLst>
          </p:cNvPr>
          <p:cNvSpPr>
            <a:spLocks noGrp="1" noChangeArrowheads="1"/>
          </p:cNvSpPr>
          <p:nvPr>
            <p:ph idx="1"/>
          </p:nvPr>
        </p:nvSpPr>
        <p:spPr>
          <a:xfrm>
            <a:off x="323850" y="1125538"/>
            <a:ext cx="8424863" cy="5472112"/>
          </a:xfrm>
        </p:spPr>
        <p:txBody>
          <a:bodyPr/>
          <a:lstStyle/>
          <a:p>
            <a:pPr>
              <a:buFont typeface="Wingdings 2" pitchFamily="2" charset="2"/>
              <a:buNone/>
            </a:pPr>
            <a:r>
              <a:rPr lang="ru-RU" altLang="ru-RU" sz="2400" b="1"/>
              <a:t>Доходность долгосрочных инвестиций.</a:t>
            </a:r>
          </a:p>
          <a:p>
            <a:pPr>
              <a:buFont typeface="Wingdings 2" pitchFamily="2" charset="2"/>
              <a:buNone/>
            </a:pPr>
            <a:endParaRPr lang="ru-RU" altLang="ru-RU" b="1"/>
          </a:p>
          <a:p>
            <a:pPr>
              <a:buFont typeface="Wingdings 2" pitchFamily="2" charset="2"/>
              <a:buNone/>
            </a:pPr>
            <a:endParaRPr lang="ru-RU" altLang="ru-RU" b="1"/>
          </a:p>
          <a:p>
            <a:pPr>
              <a:buFont typeface="Wingdings 2" pitchFamily="2" charset="2"/>
              <a:buNone/>
            </a:pPr>
            <a:endParaRPr lang="ru-RU" altLang="ru-RU" b="1"/>
          </a:p>
          <a:p>
            <a:pPr>
              <a:buFont typeface="Wingdings 2" pitchFamily="2" charset="2"/>
              <a:buNone/>
            </a:pPr>
            <a:endParaRPr lang="ru-RU" altLang="ru-RU" b="1"/>
          </a:p>
          <a:p>
            <a:pPr>
              <a:buFont typeface="Wingdings 2" pitchFamily="2" charset="2"/>
              <a:buNone/>
            </a:pPr>
            <a:endParaRPr lang="ru-RU" altLang="ru-RU" b="1"/>
          </a:p>
          <a:p>
            <a:pPr>
              <a:buFont typeface="Wingdings 2" pitchFamily="2" charset="2"/>
              <a:buNone/>
            </a:pPr>
            <a:endParaRPr lang="ru-RU" altLang="ru-RU" sz="2000" b="1">
              <a:solidFill>
                <a:srgbClr val="FF0000"/>
              </a:solidFill>
            </a:endParaRPr>
          </a:p>
          <a:p>
            <a:pPr>
              <a:buFont typeface="Wingdings 2" pitchFamily="2" charset="2"/>
              <a:buNone/>
            </a:pPr>
            <a:r>
              <a:rPr lang="ru-RU" altLang="ru-RU" sz="2000" b="1">
                <a:solidFill>
                  <a:srgbClr val="FF0000"/>
                </a:solidFill>
              </a:rPr>
              <a:t>Коэффициент дисконтирования = 1 / (1+</a:t>
            </a:r>
            <a:r>
              <a:rPr lang="en-US" altLang="ru-RU" sz="2000" b="1">
                <a:solidFill>
                  <a:srgbClr val="FF0000"/>
                </a:solidFill>
              </a:rPr>
              <a:t>r)</a:t>
            </a:r>
            <a:r>
              <a:rPr lang="en-US" altLang="ru-RU" sz="2000" b="1" baseline="30000">
                <a:solidFill>
                  <a:srgbClr val="FF0000"/>
                </a:solidFill>
              </a:rPr>
              <a:t>n</a:t>
            </a:r>
            <a:endParaRPr lang="en-US" altLang="ru-RU" sz="2000" b="1">
              <a:solidFill>
                <a:srgbClr val="FF0000"/>
              </a:solidFill>
            </a:endParaRPr>
          </a:p>
          <a:p>
            <a:pPr>
              <a:buFont typeface="Wingdings 2" pitchFamily="2" charset="2"/>
              <a:buNone/>
            </a:pPr>
            <a:r>
              <a:rPr lang="en-US" altLang="ru-RU" sz="2000" b="1"/>
              <a:t>50000 + 50000*0,10 = 50000 </a:t>
            </a:r>
            <a:r>
              <a:rPr lang="en-US" altLang="ru-RU" sz="2000" b="1">
                <a:solidFill>
                  <a:srgbClr val="FF0000"/>
                </a:solidFill>
              </a:rPr>
              <a:t>(1 + 0,10)</a:t>
            </a:r>
          </a:p>
          <a:p>
            <a:pPr>
              <a:buFont typeface="Wingdings 2" pitchFamily="2" charset="2"/>
              <a:buNone/>
            </a:pPr>
            <a:r>
              <a:rPr lang="en-US" altLang="ru-RU" sz="2000" b="1"/>
              <a:t>50000 + 50000*0,10 + 50000*0,10 = 50000 </a:t>
            </a:r>
            <a:r>
              <a:rPr lang="en-US" altLang="ru-RU" sz="2000" b="1">
                <a:solidFill>
                  <a:srgbClr val="FF0000"/>
                </a:solidFill>
              </a:rPr>
              <a:t>(1 + 0,10)</a:t>
            </a:r>
            <a:r>
              <a:rPr lang="en-US" altLang="ru-RU" sz="2000" b="1" baseline="30000">
                <a:solidFill>
                  <a:srgbClr val="FF0000"/>
                </a:solidFill>
              </a:rPr>
              <a:t>2</a:t>
            </a:r>
            <a:endParaRPr lang="ru-RU" altLang="ru-RU" sz="2000" b="1">
              <a:solidFill>
                <a:srgbClr val="FF0000"/>
              </a:solidFill>
            </a:endParaRPr>
          </a:p>
          <a:p>
            <a:pPr>
              <a:buFont typeface="Wingdings 2" pitchFamily="2" charset="2"/>
              <a:buNone/>
            </a:pPr>
            <a:endParaRPr lang="ru-RU" altLang="ru-RU" sz="2000" b="1"/>
          </a:p>
          <a:p>
            <a:pPr>
              <a:buFont typeface="Wingdings 2" pitchFamily="2" charset="2"/>
              <a:buNone/>
            </a:pPr>
            <a:r>
              <a:rPr lang="ru-RU" altLang="ru-RU" sz="2000" b="1"/>
              <a:t>Как инвестиции связаны со сбережениями?</a:t>
            </a:r>
          </a:p>
          <a:p>
            <a:pPr>
              <a:buFont typeface="Wingdings 2" pitchFamily="2" charset="2"/>
              <a:buNone/>
            </a:pPr>
            <a:endParaRPr lang="ru-RU" altLang="ru-RU"/>
          </a:p>
          <a:p>
            <a:pPr>
              <a:buFont typeface="Wingdings 2" pitchFamily="2" charset="2"/>
              <a:buNone/>
            </a:pPr>
            <a:endParaRPr lang="ru-RU" altLang="ru-RU"/>
          </a:p>
          <a:p>
            <a:pPr>
              <a:buFont typeface="Wingdings 2" pitchFamily="2" charset="2"/>
              <a:buNone/>
            </a:pPr>
            <a:endParaRPr lang="ru-RU" altLang="ru-RU"/>
          </a:p>
          <a:p>
            <a:pPr>
              <a:buFont typeface="Wingdings 2" pitchFamily="2" charset="2"/>
              <a:buNone/>
            </a:pPr>
            <a:endParaRPr lang="ru-RU" altLang="ru-RU"/>
          </a:p>
        </p:txBody>
      </p:sp>
      <p:pic>
        <p:nvPicPr>
          <p:cNvPr id="68610" name="Picture 2">
            <a:extLst>
              <a:ext uri="{FF2B5EF4-FFF2-40B4-BE49-F238E27FC236}">
                <a16:creationId xmlns:a16="http://schemas.microsoft.com/office/drawing/2014/main" id="{26E01753-DB7D-0D62-3B16-B6BE14B3A8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844675"/>
            <a:ext cx="6207125"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3">
            <a:extLst>
              <a:ext uri="{FF2B5EF4-FFF2-40B4-BE49-F238E27FC236}">
                <a16:creationId xmlns:a16="http://schemas.microsoft.com/office/drawing/2014/main" id="{355385B0-4632-1F58-EF3B-4F227ED70DE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92163" y="908050"/>
            <a:ext cx="7559675" cy="5041900"/>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3">
            <a:extLst>
              <a:ext uri="{FF2B5EF4-FFF2-40B4-BE49-F238E27FC236}">
                <a16:creationId xmlns:a16="http://schemas.microsoft.com/office/drawing/2014/main" id="{0A5E4512-CD81-3337-AACB-BFA72ED5E99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60388" y="1277938"/>
            <a:ext cx="8023225" cy="4302125"/>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Содержимое 2">
            <a:extLst>
              <a:ext uri="{FF2B5EF4-FFF2-40B4-BE49-F238E27FC236}">
                <a16:creationId xmlns:a16="http://schemas.microsoft.com/office/drawing/2014/main" id="{E8F5FAEE-7F3E-18FF-F8F1-5985E9941B68}"/>
              </a:ext>
            </a:extLst>
          </p:cNvPr>
          <p:cNvSpPr>
            <a:spLocks noGrp="1" noChangeArrowheads="1"/>
          </p:cNvSpPr>
          <p:nvPr>
            <p:ph idx="1"/>
          </p:nvPr>
        </p:nvSpPr>
        <p:spPr>
          <a:xfrm>
            <a:off x="323850" y="404813"/>
            <a:ext cx="7334250" cy="5195887"/>
          </a:xfrm>
        </p:spPr>
        <p:txBody>
          <a:bodyPr/>
          <a:lstStyle/>
          <a:p>
            <a:pPr>
              <a:buFont typeface="Wingdings 2" pitchFamily="2" charset="2"/>
              <a:buNone/>
            </a:pPr>
            <a:r>
              <a:rPr lang="ru-RU" altLang="ru-RU" sz="2400" b="1"/>
              <a:t>Рост ставки процента и изменение равновесия.</a:t>
            </a:r>
          </a:p>
          <a:p>
            <a:pPr>
              <a:buFont typeface="Wingdings 2" pitchFamily="2" charset="2"/>
              <a:buNone/>
            </a:pPr>
            <a:endParaRPr lang="ru-RU" altLang="ru-RU" b="1"/>
          </a:p>
          <a:p>
            <a:pPr>
              <a:buFont typeface="Wingdings 2" pitchFamily="2" charset="2"/>
              <a:buNone/>
            </a:pPr>
            <a:endParaRPr lang="ru-RU" altLang="ru-RU" b="1"/>
          </a:p>
          <a:p>
            <a:pPr>
              <a:buFont typeface="Wingdings 2" pitchFamily="2" charset="2"/>
              <a:buNone/>
            </a:pPr>
            <a:endParaRPr lang="ru-RU" altLang="ru-RU" b="1"/>
          </a:p>
          <a:p>
            <a:pPr>
              <a:buFont typeface="Wingdings 2" pitchFamily="2" charset="2"/>
              <a:buNone/>
            </a:pPr>
            <a:endParaRPr lang="ru-RU" altLang="ru-RU"/>
          </a:p>
          <a:p>
            <a:pPr>
              <a:buFont typeface="Wingdings 2" pitchFamily="2" charset="2"/>
              <a:buNone/>
            </a:pPr>
            <a:endParaRPr lang="ru-RU" altLang="ru-RU"/>
          </a:p>
          <a:p>
            <a:pPr>
              <a:buFont typeface="Wingdings 2" pitchFamily="2" charset="2"/>
              <a:buNone/>
            </a:pPr>
            <a:endParaRPr lang="ru-RU" altLang="ru-RU"/>
          </a:p>
          <a:p>
            <a:pPr>
              <a:buFont typeface="Wingdings 2" pitchFamily="2" charset="2"/>
              <a:buNone/>
            </a:pPr>
            <a:endParaRPr lang="ru-RU" altLang="ru-RU"/>
          </a:p>
          <a:p>
            <a:pPr>
              <a:buFont typeface="Wingdings 2" pitchFamily="2" charset="2"/>
              <a:buNone/>
            </a:pPr>
            <a:endParaRPr lang="ru-RU" altLang="ru-RU"/>
          </a:p>
          <a:p>
            <a:pPr>
              <a:buFont typeface="Wingdings 2" pitchFamily="2" charset="2"/>
              <a:buNone/>
            </a:pPr>
            <a:endParaRPr lang="ru-RU" altLang="ru-RU"/>
          </a:p>
        </p:txBody>
      </p:sp>
      <p:pic>
        <p:nvPicPr>
          <p:cNvPr id="71682" name="Picture 2">
            <a:extLst>
              <a:ext uri="{FF2B5EF4-FFF2-40B4-BE49-F238E27FC236}">
                <a16:creationId xmlns:a16="http://schemas.microsoft.com/office/drawing/2014/main" id="{500BE878-406C-F642-4492-2A63C70834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575" y="1989138"/>
            <a:ext cx="730885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Содержимое 4">
            <a:extLst>
              <a:ext uri="{FF2B5EF4-FFF2-40B4-BE49-F238E27FC236}">
                <a16:creationId xmlns:a16="http://schemas.microsoft.com/office/drawing/2014/main" id="{469B321F-533F-9B5A-2769-FC4F67C5BE1B}"/>
              </a:ext>
            </a:extLst>
          </p:cNvPr>
          <p:cNvSpPr>
            <a:spLocks noGrp="1" noChangeArrowheads="1"/>
          </p:cNvSpPr>
          <p:nvPr>
            <p:ph idx="1"/>
          </p:nvPr>
        </p:nvSpPr>
        <p:spPr>
          <a:xfrm>
            <a:off x="1485900" y="1431925"/>
            <a:ext cx="6172200" cy="4168775"/>
          </a:xfrm>
        </p:spPr>
        <p:txBody>
          <a:bodyPr/>
          <a:lstStyle/>
          <a:p>
            <a:pPr>
              <a:buFont typeface="Wingdings 2" pitchFamily="2" charset="2"/>
              <a:buNone/>
            </a:pPr>
            <a:r>
              <a:rPr lang="ru-RU" altLang="ru-RU" b="1"/>
              <a:t>Ставка процента и сбережения.</a:t>
            </a:r>
          </a:p>
          <a:p>
            <a:pPr>
              <a:buFont typeface="Wingdings 2" pitchFamily="2" charset="2"/>
              <a:buNone/>
            </a:pPr>
            <a:endParaRPr lang="ru-RU" altLang="ru-RU" b="1"/>
          </a:p>
          <a:p>
            <a:pPr>
              <a:buFont typeface="Wingdings 2" pitchFamily="2" charset="2"/>
              <a:buNone/>
            </a:pPr>
            <a:endParaRPr lang="ru-RU" altLang="ru-RU" b="1"/>
          </a:p>
          <a:p>
            <a:pPr>
              <a:buFont typeface="Wingdings 2" pitchFamily="2" charset="2"/>
              <a:buNone/>
            </a:pPr>
            <a:endParaRPr lang="ru-RU" altLang="ru-RU" b="1"/>
          </a:p>
          <a:p>
            <a:pPr>
              <a:buFont typeface="Wingdings 2" pitchFamily="2" charset="2"/>
              <a:buNone/>
            </a:pPr>
            <a:endParaRPr lang="ru-RU" altLang="ru-RU" b="1"/>
          </a:p>
          <a:p>
            <a:pPr>
              <a:buFont typeface="Wingdings 2" pitchFamily="2" charset="2"/>
              <a:buNone/>
            </a:pPr>
            <a:endParaRPr lang="ru-RU" altLang="ru-RU" b="1"/>
          </a:p>
          <a:p>
            <a:pPr>
              <a:buFont typeface="Wingdings 2" pitchFamily="2" charset="2"/>
              <a:buNone/>
            </a:pPr>
            <a:endParaRPr lang="ru-RU" altLang="ru-RU" b="1"/>
          </a:p>
          <a:p>
            <a:pPr>
              <a:buFont typeface="Wingdings 2" pitchFamily="2" charset="2"/>
              <a:buNone/>
            </a:pPr>
            <a:endParaRPr lang="ru-RU" altLang="ru-RU" b="1"/>
          </a:p>
          <a:p>
            <a:pPr>
              <a:buFont typeface="Wingdings 2" pitchFamily="2" charset="2"/>
              <a:buNone/>
            </a:pPr>
            <a:endParaRPr lang="ru-RU" altLang="ru-RU" b="1"/>
          </a:p>
          <a:p>
            <a:pPr>
              <a:buFont typeface="Wingdings 2" pitchFamily="2" charset="2"/>
              <a:buNone/>
            </a:pPr>
            <a:endParaRPr lang="ru-RU" altLang="ru-RU"/>
          </a:p>
          <a:p>
            <a:pPr>
              <a:buFont typeface="Wingdings 2" pitchFamily="2" charset="2"/>
              <a:buNone/>
            </a:pPr>
            <a:endParaRPr lang="ru-RU" altLang="ru-RU"/>
          </a:p>
        </p:txBody>
      </p:sp>
      <p:pic>
        <p:nvPicPr>
          <p:cNvPr id="72706" name="Picture 4">
            <a:extLst>
              <a:ext uri="{FF2B5EF4-FFF2-40B4-BE49-F238E27FC236}">
                <a16:creationId xmlns:a16="http://schemas.microsoft.com/office/drawing/2014/main" id="{0CB2785C-332E-DC36-0115-0C1D835D05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9563" y="2268538"/>
            <a:ext cx="6078537"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9EEB69C-AA15-621C-AD83-A1EDBDD4E9BB}"/>
              </a:ext>
            </a:extLst>
          </p:cNvPr>
          <p:cNvSpPr>
            <a:spLocks noGrp="1"/>
          </p:cNvSpPr>
          <p:nvPr>
            <p:ph idx="1"/>
          </p:nvPr>
        </p:nvSpPr>
        <p:spPr>
          <a:xfrm>
            <a:off x="628650" y="1206500"/>
            <a:ext cx="7886700" cy="4227513"/>
          </a:xfrm>
        </p:spPr>
        <p:txBody>
          <a:bodyPr>
            <a:normAutofit lnSpcReduction="10000"/>
          </a:bodyPr>
          <a:lstStyle/>
          <a:p>
            <a:pPr marL="0" indent="0">
              <a:buFont typeface="Arial" panose="020B0604020202020204" pitchFamily="34" charset="0"/>
              <a:buNone/>
              <a:defRPr/>
            </a:pPr>
            <a:endParaRPr lang="ru-RU" dirty="0"/>
          </a:p>
          <a:p>
            <a:pPr marL="0" indent="0">
              <a:buFont typeface="Arial" panose="020B0604020202020204" pitchFamily="34" charset="0"/>
              <a:buNone/>
              <a:defRPr/>
            </a:pPr>
            <a:r>
              <a:rPr lang="ru-RU" b="1" dirty="0"/>
              <a:t>Физический капитал </a:t>
            </a:r>
            <a:r>
              <a:rPr lang="ru-RU" dirty="0"/>
              <a:t>– это производственный фактор длительного пользования (основной капитал), для него важен  фактор времени. Фирмы сравнивают стоимость единицы капитала в настоящий момент и будущую прибыль, обеспеченную этой единицей капиталовложений. </a:t>
            </a:r>
          </a:p>
          <a:p>
            <a:pPr marL="0" indent="0">
              <a:buFont typeface="Arial" panose="020B0604020202020204" pitchFamily="34" charset="0"/>
              <a:buNone/>
              <a:defRPr/>
            </a:pPr>
            <a:r>
              <a:rPr lang="ru-RU" b="1" dirty="0"/>
              <a:t>Дисконтирование</a:t>
            </a:r>
            <a:r>
              <a:rPr lang="ru-RU" dirty="0"/>
              <a:t> – это процедура, позволяющая вычислить сегодняшнее значение любой суммы, которая может быть получена в будущем.</a:t>
            </a:r>
          </a:p>
          <a:p>
            <a:pPr marL="0" indent="0">
              <a:buFont typeface="Arial" panose="020B0604020202020204" pitchFamily="34" charset="0"/>
              <a:buNone/>
              <a:defRPr/>
            </a:pPr>
            <a:r>
              <a:rPr lang="ru-RU" dirty="0"/>
              <a:t> </a:t>
            </a:r>
            <a:r>
              <a:rPr lang="ru-RU" b="1" dirty="0"/>
              <a:t>Дисконтированная стоимость – </a:t>
            </a:r>
            <a:r>
              <a:rPr lang="ru-RU" dirty="0"/>
              <a:t>это текущая стоимость будущих доходов. </a:t>
            </a:r>
          </a:p>
          <a:p>
            <a:pPr marL="0" indent="0">
              <a:buFont typeface="Arial" panose="020B0604020202020204" pitchFamily="34" charset="0"/>
              <a:buNone/>
              <a:defRPr/>
            </a:pPr>
            <a:r>
              <a:rPr lang="ru-RU" dirty="0"/>
              <a:t>Если дисконтированная стоимость ожидаемых в будущем доходов от капиталовложений больше, чем издержки на капиталовложения, то надо делать инвестиции. </a:t>
            </a:r>
          </a:p>
          <a:p>
            <a:pPr marL="0" indent="0">
              <a:buFont typeface="Arial" panose="020B0604020202020204" pitchFamily="34" charset="0"/>
              <a:buNone/>
              <a:defRPr/>
            </a:pPr>
            <a:r>
              <a:rPr lang="ru-RU" dirty="0"/>
              <a:t>Следовательно, дисконтированная стоимость необходима фирмам для принятия решений о капиталовложениях</a:t>
            </a:r>
            <a:endParaRPr lang="ru-RU"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3A9F1BF-EE41-89E1-785F-636F34DD8EFE}"/>
              </a:ext>
            </a:extLst>
          </p:cNvPr>
          <p:cNvSpPr>
            <a:spLocks noGrp="1"/>
          </p:cNvSpPr>
          <p:nvPr>
            <p:ph idx="1"/>
          </p:nvPr>
        </p:nvSpPr>
        <p:spPr>
          <a:xfrm>
            <a:off x="457200" y="333375"/>
            <a:ext cx="8362950" cy="6191250"/>
          </a:xfrm>
        </p:spPr>
        <p:txBody>
          <a:bodyPr/>
          <a:lstStyle/>
          <a:p>
            <a:pPr>
              <a:defRPr/>
            </a:pPr>
            <a:r>
              <a:rPr lang="ru-RU" b="1" dirty="0"/>
              <a:t>Рынок земли. </a:t>
            </a:r>
            <a:r>
              <a:rPr lang="ru-RU" dirty="0"/>
              <a:t>Рынок природных ресурсов</a:t>
            </a:r>
            <a:r>
              <a:rPr lang="ru-RU" b="1" dirty="0"/>
              <a:t>. </a:t>
            </a:r>
            <a:r>
              <a:rPr lang="ru-RU" dirty="0"/>
              <a:t>Фактор земля в широком и узком понимании. Природные условия. Природные ресурсы, их классификация. Реальные и потенциальные ресурсы, возобновляемые и </a:t>
            </a:r>
            <a:r>
              <a:rPr lang="ru-RU" dirty="0" err="1"/>
              <a:t>невозобновляемые</a:t>
            </a:r>
            <a:r>
              <a:rPr lang="ru-RU" dirty="0"/>
              <a:t>. Рынок возобновляемых природных ресурсов. </a:t>
            </a:r>
            <a:r>
              <a:rPr lang="ru-RU" dirty="0" err="1"/>
              <a:t>Аграрныи</a:t>
            </a:r>
            <a:r>
              <a:rPr lang="ru-RU" dirty="0"/>
              <a:t>̆ сектор экономики, его историческое и современное значение, особенности. Субъекты аграрного рынка. Особенности предложения земли. Спрос на землю. Цена на природные ресурсы. Рента. Рентные отношения. Актуальные проблемы </a:t>
            </a:r>
            <a:r>
              <a:rPr lang="ru-RU" dirty="0" err="1"/>
              <a:t>российского</a:t>
            </a:r>
            <a:r>
              <a:rPr lang="ru-RU" dirty="0"/>
              <a:t> рынка земли. Роль государства в эффективном использовании природных ресурсов. </a:t>
            </a:r>
          </a:p>
          <a:p>
            <a:pPr marL="0" indent="0">
              <a:buFont typeface="Arial" panose="020B0604020202020204" pitchFamily="34" charset="0"/>
              <a:buNone/>
              <a:defRPr/>
            </a:pPr>
            <a:endParaRPr lang="ru-RU"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Содержимое 4">
            <a:extLst>
              <a:ext uri="{FF2B5EF4-FFF2-40B4-BE49-F238E27FC236}">
                <a16:creationId xmlns:a16="http://schemas.microsoft.com/office/drawing/2014/main" id="{0E94DD5A-C343-00A2-7E85-2C340C97A90C}"/>
              </a:ext>
            </a:extLst>
          </p:cNvPr>
          <p:cNvSpPr>
            <a:spLocks noGrp="1" noChangeArrowheads="1"/>
          </p:cNvSpPr>
          <p:nvPr>
            <p:ph idx="1"/>
          </p:nvPr>
        </p:nvSpPr>
        <p:spPr>
          <a:xfrm>
            <a:off x="250825" y="476250"/>
            <a:ext cx="8066088" cy="5761038"/>
          </a:xfrm>
        </p:spPr>
        <p:txBody>
          <a:bodyPr/>
          <a:lstStyle/>
          <a:p>
            <a:pPr>
              <a:buFont typeface="Wingdings 2" pitchFamily="2" charset="2"/>
              <a:buNone/>
            </a:pPr>
            <a:r>
              <a:rPr lang="ru-RU" altLang="ru-RU" sz="2400" b="1"/>
              <a:t>Расчет дисконтированной стоимости:</a:t>
            </a:r>
          </a:p>
          <a:p>
            <a:pPr>
              <a:buFont typeface="Wingdings 2" pitchFamily="2" charset="2"/>
              <a:buNone/>
            </a:pPr>
            <a:endParaRPr lang="ru-RU" altLang="ru-RU" sz="2400" b="1"/>
          </a:p>
          <a:p>
            <a:pPr>
              <a:buFont typeface="Wingdings 2" pitchFamily="2" charset="2"/>
              <a:buNone/>
            </a:pPr>
            <a:endParaRPr lang="ru-RU" altLang="ru-RU" b="1"/>
          </a:p>
          <a:p>
            <a:pPr>
              <a:buFont typeface="Wingdings 2" pitchFamily="2" charset="2"/>
              <a:buNone/>
            </a:pPr>
            <a:r>
              <a:rPr lang="ru-RU" altLang="ru-RU" b="1"/>
              <a:t>где:</a:t>
            </a:r>
          </a:p>
          <a:p>
            <a:pPr>
              <a:buFont typeface="Wingdings 2" pitchFamily="2" charset="2"/>
              <a:buNone/>
            </a:pPr>
            <a:endParaRPr lang="ru-RU" altLang="ru-RU" b="1"/>
          </a:p>
          <a:p>
            <a:pPr>
              <a:buFont typeface="Wingdings 2" pitchFamily="2" charset="2"/>
              <a:buNone/>
            </a:pPr>
            <a:endParaRPr lang="ru-RU" altLang="ru-RU" b="1"/>
          </a:p>
          <a:p>
            <a:pPr>
              <a:buFont typeface="Wingdings 2" pitchFamily="2" charset="2"/>
              <a:buNone/>
            </a:pPr>
            <a:endParaRPr lang="ru-RU" altLang="ru-RU" b="1"/>
          </a:p>
          <a:p>
            <a:pPr>
              <a:buFont typeface="Wingdings 2" pitchFamily="2" charset="2"/>
              <a:buNone/>
            </a:pPr>
            <a:endParaRPr lang="ru-RU" altLang="ru-RU" b="1"/>
          </a:p>
          <a:p>
            <a:pPr>
              <a:buFont typeface="Wingdings 2" pitchFamily="2" charset="2"/>
              <a:buNone/>
            </a:pPr>
            <a:r>
              <a:rPr lang="ru-RU" altLang="ru-RU" b="1"/>
              <a:t>Коэффициент дисконтирования:</a:t>
            </a:r>
          </a:p>
          <a:p>
            <a:pPr>
              <a:buFont typeface="Wingdings 2" pitchFamily="2" charset="2"/>
              <a:buNone/>
            </a:pPr>
            <a:endParaRPr lang="ru-RU" altLang="ru-RU" b="1"/>
          </a:p>
          <a:p>
            <a:pPr>
              <a:buFont typeface="Wingdings 2" pitchFamily="2" charset="2"/>
              <a:buNone/>
            </a:pPr>
            <a:endParaRPr lang="ru-RU" altLang="ru-RU" b="1"/>
          </a:p>
          <a:p>
            <a:pPr>
              <a:buFont typeface="Wingdings 2" pitchFamily="2" charset="2"/>
              <a:buNone/>
            </a:pPr>
            <a:endParaRPr lang="ru-RU" altLang="ru-RU" b="1"/>
          </a:p>
          <a:p>
            <a:pPr>
              <a:buFont typeface="Wingdings 2" pitchFamily="2" charset="2"/>
              <a:buNone/>
            </a:pPr>
            <a:r>
              <a:rPr lang="ru-RU" altLang="ru-RU" b="1"/>
              <a:t>Чистая дисконтированная стоимость: </a:t>
            </a:r>
          </a:p>
          <a:p>
            <a:pPr>
              <a:buFont typeface="Wingdings 2" pitchFamily="2" charset="2"/>
              <a:buNone/>
            </a:pPr>
            <a:endParaRPr lang="ru-RU" altLang="ru-RU"/>
          </a:p>
        </p:txBody>
      </p:sp>
      <p:pic>
        <p:nvPicPr>
          <p:cNvPr id="74754" name="Picture 2">
            <a:extLst>
              <a:ext uri="{FF2B5EF4-FFF2-40B4-BE49-F238E27FC236}">
                <a16:creationId xmlns:a16="http://schemas.microsoft.com/office/drawing/2014/main" id="{ACB886F0-DFD8-F270-98CC-14527E61C8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484313"/>
            <a:ext cx="6507162"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5" name="Picture 2">
            <a:extLst>
              <a:ext uri="{FF2B5EF4-FFF2-40B4-BE49-F238E27FC236}">
                <a16:creationId xmlns:a16="http://schemas.microsoft.com/office/drawing/2014/main" id="{F397C99C-BD70-FB29-1F63-22FCB58A64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900" y="2789238"/>
            <a:ext cx="6205538"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6" name="Рисунок 4" descr="https://studfiles.net/html/2706/774/html_udblMD5Wml.BAiR/img-ce5SAV.png">
            <a:extLst>
              <a:ext uri="{FF2B5EF4-FFF2-40B4-BE49-F238E27FC236}">
                <a16:creationId xmlns:a16="http://schemas.microsoft.com/office/drawing/2014/main" id="{B9150530-4AE0-A35A-3EF9-25C67EB9C1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4610100"/>
            <a:ext cx="1728787"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7" name="Рисунок 6" descr="https://studfiles.net/html/2706/237/html_nx_vb6cUbO.khuV/img-bdKv7p.png">
            <a:extLst>
              <a:ext uri="{FF2B5EF4-FFF2-40B4-BE49-F238E27FC236}">
                <a16:creationId xmlns:a16="http://schemas.microsoft.com/office/drawing/2014/main" id="{D23215B8-CBB1-8795-1959-93BD33198F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978400"/>
            <a:ext cx="3529013"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Объект 2">
            <a:extLst>
              <a:ext uri="{FF2B5EF4-FFF2-40B4-BE49-F238E27FC236}">
                <a16:creationId xmlns:a16="http://schemas.microsoft.com/office/drawing/2014/main" id="{EA864901-FD07-50D6-E0B0-D6182A7BD19A}"/>
              </a:ext>
            </a:extLst>
          </p:cNvPr>
          <p:cNvSpPr>
            <a:spLocks noGrp="1" noChangeArrowheads="1"/>
          </p:cNvSpPr>
          <p:nvPr>
            <p:ph idx="1"/>
          </p:nvPr>
        </p:nvSpPr>
        <p:spPr>
          <a:xfrm>
            <a:off x="611188" y="404813"/>
            <a:ext cx="7904162" cy="6192837"/>
          </a:xfrm>
        </p:spPr>
        <p:txBody>
          <a:bodyPr/>
          <a:lstStyle/>
          <a:p>
            <a:pPr marL="0" indent="0">
              <a:buFont typeface="Arial" panose="020B0604020202020204" pitchFamily="34" charset="0"/>
              <a:buNone/>
            </a:pPr>
            <a:r>
              <a:rPr lang="ru-RU" altLang="ru-RU" sz="2400" b="1"/>
              <a:t>Равновесие на рынке капитала</a:t>
            </a:r>
            <a:endParaRPr lang="en-US" altLang="ru-RU" sz="2400" b="1"/>
          </a:p>
          <a:p>
            <a:pPr marL="0" indent="0">
              <a:buFont typeface="Arial" panose="020B0604020202020204" pitchFamily="34" charset="0"/>
              <a:buNone/>
            </a:pPr>
            <a:endParaRPr lang="ru-RU" altLang="ru-RU" sz="2400" b="1"/>
          </a:p>
          <a:p>
            <a:pPr marL="0" indent="0">
              <a:buFont typeface="Arial" panose="020B0604020202020204" pitchFamily="34" charset="0"/>
              <a:buNone/>
            </a:pPr>
            <a:r>
              <a:rPr lang="ru-RU" altLang="ru-RU"/>
              <a:t>В условиях совершенной конкуренции ни заемщики, ни кредиторы не оказывают существенного влияния на рыночную ставку ссудного процента. </a:t>
            </a:r>
          </a:p>
          <a:p>
            <a:pPr marL="0" indent="0">
              <a:buFont typeface="Arial" panose="020B0604020202020204" pitchFamily="34" charset="0"/>
              <a:buNone/>
            </a:pPr>
            <a:r>
              <a:rPr lang="ru-RU" altLang="ru-RU"/>
              <a:t>В то же время любые изменения в рыночном спросе на заемные средства или в их предложении влияют на ставку процента. </a:t>
            </a:r>
          </a:p>
          <a:p>
            <a:pPr marL="0" indent="0">
              <a:buFont typeface="Arial" panose="020B0604020202020204" pitchFamily="34" charset="0"/>
              <a:buNone/>
            </a:pPr>
            <a:r>
              <a:rPr lang="ru-RU" altLang="ru-RU"/>
              <a:t>На рис. </a:t>
            </a:r>
            <a:r>
              <a:rPr lang="ru-RU" altLang="ru-RU" i="1"/>
              <a:t>а</a:t>
            </a:r>
            <a:r>
              <a:rPr lang="ru-RU" altLang="ru-RU"/>
              <a:t> рост рыночного спроса на инвестиции от /), до /)</a:t>
            </a:r>
            <a:r>
              <a:rPr lang="ru-RU" altLang="ru-RU" baseline="-25000"/>
              <a:t>2</a:t>
            </a:r>
            <a:r>
              <a:rPr lang="ru-RU" altLang="ru-RU"/>
              <a:t> приводит к росту рыночной процентной ставки с </a:t>
            </a:r>
            <a:r>
              <a:rPr lang="en-US" altLang="ru-RU"/>
              <a:t>i1 </a:t>
            </a:r>
            <a:r>
              <a:rPr lang="ru-RU" altLang="ru-RU"/>
              <a:t>до </a:t>
            </a:r>
            <a:r>
              <a:rPr lang="en-US" altLang="ru-RU"/>
              <a:t>i2</a:t>
            </a:r>
            <a:r>
              <a:rPr lang="ru-RU" altLang="ru-RU" i="1"/>
              <a:t>.</a:t>
            </a:r>
            <a:r>
              <a:rPr lang="ru-RU" altLang="ru-RU"/>
              <a:t> </a:t>
            </a:r>
            <a:endParaRPr lang="en-US" altLang="ru-RU"/>
          </a:p>
          <a:p>
            <a:pPr marL="0" indent="0">
              <a:buFont typeface="Arial" panose="020B0604020202020204" pitchFamily="34" charset="0"/>
              <a:buNone/>
            </a:pPr>
            <a:r>
              <a:rPr lang="ru-RU" altLang="ru-RU"/>
              <a:t>В свою очередь, рост ставки процента приводит к росту сбережений с </a:t>
            </a:r>
            <a:r>
              <a:rPr lang="en-US" altLang="ru-RU"/>
              <a:t>S1</a:t>
            </a:r>
            <a:r>
              <a:rPr lang="ru-RU" altLang="ru-RU"/>
              <a:t> до </a:t>
            </a:r>
            <a:r>
              <a:rPr lang="en-US" altLang="ru-RU"/>
              <a:t>S2</a:t>
            </a:r>
            <a:r>
              <a:rPr lang="ru-RU" altLang="ru-RU"/>
              <a:t> и снижает инвестиции фирм с </a:t>
            </a:r>
            <a:r>
              <a:rPr lang="en-US" altLang="ru-RU"/>
              <a:t>I1</a:t>
            </a:r>
            <a:r>
              <a:rPr lang="ru-RU" altLang="ru-RU"/>
              <a:t> до </a:t>
            </a:r>
            <a:r>
              <a:rPr lang="en-US" altLang="ru-RU"/>
              <a:t>I2</a:t>
            </a:r>
            <a:r>
              <a:rPr lang="ru-RU" altLang="ru-RU"/>
              <a:t> (рис. </a:t>
            </a:r>
            <a:r>
              <a:rPr lang="ru-RU" altLang="ru-RU" i="1"/>
              <a:t>в).</a:t>
            </a:r>
          </a:p>
          <a:p>
            <a:pPr marL="0" indent="0">
              <a:buFont typeface="Arial" panose="020B0604020202020204" pitchFamily="34" charset="0"/>
              <a:buNone/>
            </a:pPr>
            <a:endParaRPr lang="ru-RU" altLang="ru-RU" i="1"/>
          </a:p>
          <a:p>
            <a:pPr marL="0" indent="0">
              <a:buFont typeface="Arial" panose="020B0604020202020204" pitchFamily="34" charset="0"/>
              <a:buNone/>
            </a:pPr>
            <a:endParaRPr lang="ru-RU" altLang="ru-RU" i="1"/>
          </a:p>
          <a:p>
            <a:pPr marL="0" indent="0">
              <a:buFont typeface="Arial" panose="020B0604020202020204" pitchFamily="34" charset="0"/>
              <a:buNone/>
            </a:pPr>
            <a:endParaRPr lang="ru-RU" altLang="ru-RU" i="1"/>
          </a:p>
          <a:p>
            <a:pPr marL="0" indent="0">
              <a:buFont typeface="Arial" panose="020B0604020202020204" pitchFamily="34" charset="0"/>
              <a:buNone/>
            </a:pPr>
            <a:endParaRPr lang="ru-RU" altLang="ru-RU" i="1"/>
          </a:p>
          <a:p>
            <a:pPr marL="0" indent="0">
              <a:buFont typeface="Arial" panose="020B0604020202020204" pitchFamily="34" charset="0"/>
              <a:buNone/>
            </a:pPr>
            <a:endParaRPr lang="ru-RU" altLang="ru-RU"/>
          </a:p>
          <a:p>
            <a:pPr marL="0" indent="0">
              <a:buFont typeface="Arial" panose="020B0604020202020204" pitchFamily="34" charset="0"/>
              <a:buNone/>
            </a:pPr>
            <a:endParaRPr lang="ru-RU" altLang="ru-RU"/>
          </a:p>
          <a:p>
            <a:pPr marL="0" indent="0">
              <a:buFont typeface="Arial" panose="020B0604020202020204" pitchFamily="34" charset="0"/>
              <a:buNone/>
            </a:pPr>
            <a:endParaRPr lang="ru-RU" altLang="ru-RU"/>
          </a:p>
        </p:txBody>
      </p:sp>
      <p:pic>
        <p:nvPicPr>
          <p:cNvPr id="75778" name="Рисунок 3" descr="Ð ÑÐ½Ð¾ÑÐ½Ð¾Ðµ ÑÐ°Ð²Ð½Ð¾Ð²ÐµÑÐ¸Ðµ Ð¸ ÑÐ°Ð²Ð½Ð¾Ð²ÐµÑÐ¸Ðµ ÑÐ¸ÑÐ¼Ñ Ð½Ð° ÑÑÐ½ÐºÐµ ÐºÐ°Ð¿Ð¸ÑÐ°Ð»Ð°">
            <a:extLst>
              <a:ext uri="{FF2B5EF4-FFF2-40B4-BE49-F238E27FC236}">
                <a16:creationId xmlns:a16="http://schemas.microsoft.com/office/drawing/2014/main" id="{34418171-DFDD-BB80-2155-036BA98216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4046538"/>
            <a:ext cx="4824413"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Содержимое 2">
            <a:extLst>
              <a:ext uri="{FF2B5EF4-FFF2-40B4-BE49-F238E27FC236}">
                <a16:creationId xmlns:a16="http://schemas.microsoft.com/office/drawing/2014/main" id="{CFF0D0EF-BF3F-2849-26DB-ED0F4980A2CD}"/>
              </a:ext>
            </a:extLst>
          </p:cNvPr>
          <p:cNvSpPr>
            <a:spLocks noGrp="1" noChangeArrowheads="1"/>
          </p:cNvSpPr>
          <p:nvPr>
            <p:ph idx="1"/>
          </p:nvPr>
        </p:nvSpPr>
        <p:spPr>
          <a:xfrm>
            <a:off x="511175" y="1484313"/>
            <a:ext cx="7978775" cy="4170362"/>
          </a:xfrm>
        </p:spPr>
        <p:txBody>
          <a:bodyPr/>
          <a:lstStyle/>
          <a:p>
            <a:pPr>
              <a:buFont typeface="Wingdings 2" pitchFamily="2" charset="2"/>
              <a:buNone/>
            </a:pPr>
            <a:r>
              <a:rPr lang="ru-RU" altLang="ru-RU" sz="2400" b="1">
                <a:solidFill>
                  <a:srgbClr val="FF0000"/>
                </a:solidFill>
              </a:rPr>
              <a:t>Земля как фактор производства. Рынок земли.</a:t>
            </a:r>
          </a:p>
          <a:p>
            <a:pPr>
              <a:buFont typeface="Wingdings 2" pitchFamily="2" charset="2"/>
              <a:buNone/>
            </a:pPr>
            <a:endParaRPr lang="ru-RU" altLang="ru-RU" sz="2400" b="1">
              <a:solidFill>
                <a:srgbClr val="FF0000"/>
              </a:solidFill>
            </a:endParaRPr>
          </a:p>
          <a:p>
            <a:pPr>
              <a:buFont typeface="Wingdings 2" pitchFamily="2" charset="2"/>
              <a:buNone/>
            </a:pPr>
            <a:endParaRPr lang="ru-RU" altLang="ru-RU" sz="2400" b="1">
              <a:solidFill>
                <a:srgbClr val="002060"/>
              </a:solidFill>
            </a:endParaRPr>
          </a:p>
          <a:p>
            <a:pPr>
              <a:buFont typeface="Wingdings 2" pitchFamily="2" charset="2"/>
              <a:buNone/>
            </a:pPr>
            <a:endParaRPr lang="ru-RU" altLang="ru-RU" sz="2400" b="1">
              <a:solidFill>
                <a:srgbClr val="002060"/>
              </a:solidFill>
            </a:endParaRPr>
          </a:p>
          <a:p>
            <a:pPr>
              <a:buFont typeface="Wingdings 2" pitchFamily="2" charset="2"/>
              <a:buNone/>
            </a:pPr>
            <a:endParaRPr lang="ru-RU" altLang="ru-RU"/>
          </a:p>
          <a:p>
            <a:pPr>
              <a:buFont typeface="Wingdings 2" pitchFamily="2" charset="2"/>
              <a:buNone/>
            </a:pPr>
            <a:endParaRPr lang="ru-RU" altLang="ru-RU"/>
          </a:p>
          <a:p>
            <a:pPr>
              <a:buFont typeface="Wingdings 2" pitchFamily="2" charset="2"/>
              <a:buNone/>
            </a:pPr>
            <a:endParaRPr lang="ru-RU" altLang="ru-RU"/>
          </a:p>
          <a:p>
            <a:pPr>
              <a:buFont typeface="Wingdings 2" pitchFamily="2" charset="2"/>
              <a:buNone/>
            </a:pPr>
            <a:endParaRPr lang="ru-RU" altLang="ru-RU"/>
          </a:p>
          <a:p>
            <a:pPr>
              <a:buFont typeface="Wingdings 2" pitchFamily="2" charset="2"/>
              <a:buNone/>
            </a:pPr>
            <a:endParaRPr lang="ru-RU" altLang="ru-RU"/>
          </a:p>
        </p:txBody>
      </p:sp>
      <p:pic>
        <p:nvPicPr>
          <p:cNvPr id="76802" name="Picture 2" descr="C:\Users\Светлана\Desktop\ййй.bmp">
            <a:extLst>
              <a:ext uri="{FF2B5EF4-FFF2-40B4-BE49-F238E27FC236}">
                <a16:creationId xmlns:a16="http://schemas.microsoft.com/office/drawing/2014/main" id="{EBBE70DD-C5FC-4A81-D9D8-A69B9C034C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175" y="2609850"/>
            <a:ext cx="3246438"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3" name="Picture 3">
            <a:extLst>
              <a:ext uri="{FF2B5EF4-FFF2-40B4-BE49-F238E27FC236}">
                <a16:creationId xmlns:a16="http://schemas.microsoft.com/office/drawing/2014/main" id="{E690B69F-AA1C-B99F-2CF2-20A685416E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5788" y="2460625"/>
            <a:ext cx="4237037" cy="245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Содержимое 4">
            <a:extLst>
              <a:ext uri="{FF2B5EF4-FFF2-40B4-BE49-F238E27FC236}">
                <a16:creationId xmlns:a16="http://schemas.microsoft.com/office/drawing/2014/main" id="{097C2D4D-BA67-C0DE-AE37-6B2522A6FB22}"/>
              </a:ext>
            </a:extLst>
          </p:cNvPr>
          <p:cNvSpPr>
            <a:spLocks noGrp="1" noChangeArrowheads="1"/>
          </p:cNvSpPr>
          <p:nvPr>
            <p:ph idx="1"/>
          </p:nvPr>
        </p:nvSpPr>
        <p:spPr>
          <a:xfrm>
            <a:off x="1485900" y="1484313"/>
            <a:ext cx="6172200" cy="4116387"/>
          </a:xfrm>
        </p:spPr>
        <p:txBody>
          <a:bodyPr/>
          <a:lstStyle/>
          <a:p>
            <a:pPr>
              <a:buFont typeface="Wingdings 2" pitchFamily="2" charset="2"/>
              <a:buNone/>
            </a:pPr>
            <a:r>
              <a:rPr lang="ru-RU" altLang="ru-RU" sz="2400" b="1"/>
              <a:t>Цена земли.</a:t>
            </a:r>
          </a:p>
          <a:p>
            <a:pPr>
              <a:buFont typeface="Wingdings 2" pitchFamily="2" charset="2"/>
              <a:buNone/>
            </a:pPr>
            <a:endParaRPr lang="ru-RU" altLang="ru-RU" sz="2400" b="1"/>
          </a:p>
          <a:p>
            <a:pPr>
              <a:buFont typeface="Wingdings 2" pitchFamily="2" charset="2"/>
              <a:buNone/>
            </a:pPr>
            <a:endParaRPr lang="ru-RU" altLang="ru-RU" sz="2400" b="1"/>
          </a:p>
          <a:p>
            <a:pPr>
              <a:buFont typeface="Wingdings 2" pitchFamily="2" charset="2"/>
              <a:buNone/>
            </a:pPr>
            <a:endParaRPr lang="ru-RU" altLang="ru-RU" sz="2400" b="1"/>
          </a:p>
          <a:p>
            <a:pPr>
              <a:buFont typeface="Wingdings 2" pitchFamily="2" charset="2"/>
              <a:buNone/>
            </a:pPr>
            <a:endParaRPr lang="ru-RU" altLang="ru-RU" sz="2400" b="1"/>
          </a:p>
          <a:p>
            <a:pPr>
              <a:buFont typeface="Wingdings 2" pitchFamily="2" charset="2"/>
              <a:buNone/>
            </a:pPr>
            <a:endParaRPr lang="ru-RU" altLang="ru-RU"/>
          </a:p>
          <a:p>
            <a:pPr>
              <a:buFont typeface="Wingdings 2" pitchFamily="2" charset="2"/>
              <a:buNone/>
            </a:pPr>
            <a:endParaRPr lang="ru-RU" altLang="ru-RU"/>
          </a:p>
          <a:p>
            <a:pPr>
              <a:buFont typeface="Wingdings 2" pitchFamily="2" charset="2"/>
              <a:buNone/>
            </a:pPr>
            <a:endParaRPr lang="ru-RU" altLang="ru-RU"/>
          </a:p>
          <a:p>
            <a:pPr>
              <a:buFont typeface="Wingdings 2" pitchFamily="2" charset="2"/>
              <a:buNone/>
            </a:pPr>
            <a:endParaRPr lang="ru-RU" altLang="ru-RU"/>
          </a:p>
          <a:p>
            <a:pPr>
              <a:buFont typeface="Wingdings 2" pitchFamily="2" charset="2"/>
              <a:buNone/>
            </a:pPr>
            <a:endParaRPr lang="ru-RU" altLang="ru-RU"/>
          </a:p>
        </p:txBody>
      </p:sp>
      <p:pic>
        <p:nvPicPr>
          <p:cNvPr id="77826" name="Picture 2">
            <a:extLst>
              <a:ext uri="{FF2B5EF4-FFF2-40B4-BE49-F238E27FC236}">
                <a16:creationId xmlns:a16="http://schemas.microsoft.com/office/drawing/2014/main" id="{C6287FDB-F012-66CF-39C0-ADBC54717D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2627313"/>
            <a:ext cx="7205662"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Содержимое 5">
            <a:extLst>
              <a:ext uri="{FF2B5EF4-FFF2-40B4-BE49-F238E27FC236}">
                <a16:creationId xmlns:a16="http://schemas.microsoft.com/office/drawing/2014/main" id="{C95B2558-A248-C296-FDF6-5BC5E4C45AD5}"/>
              </a:ext>
            </a:extLst>
          </p:cNvPr>
          <p:cNvSpPr>
            <a:spLocks noGrp="1" noChangeArrowheads="1"/>
          </p:cNvSpPr>
          <p:nvPr>
            <p:ph idx="1"/>
          </p:nvPr>
        </p:nvSpPr>
        <p:spPr/>
        <p:txBody>
          <a:bodyPr/>
          <a:lstStyle/>
          <a:p>
            <a:endParaRPr lang="ru-RU" altLang="ru-RU"/>
          </a:p>
        </p:txBody>
      </p:sp>
      <p:pic>
        <p:nvPicPr>
          <p:cNvPr id="78850" name="Picture 4" descr="C:\Users\Светлана\Desktop\ееее.bmp">
            <a:extLst>
              <a:ext uri="{FF2B5EF4-FFF2-40B4-BE49-F238E27FC236}">
                <a16:creationId xmlns:a16="http://schemas.microsoft.com/office/drawing/2014/main" id="{91E269DB-58A7-3050-A9F4-9DCC6BD2DF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84313"/>
            <a:ext cx="8099425" cy="467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Объект 2">
            <a:extLst>
              <a:ext uri="{FF2B5EF4-FFF2-40B4-BE49-F238E27FC236}">
                <a16:creationId xmlns:a16="http://schemas.microsoft.com/office/drawing/2014/main" id="{20902A3B-D1D1-36CF-BBA0-B6F1AA959C34}"/>
              </a:ext>
            </a:extLst>
          </p:cNvPr>
          <p:cNvSpPr>
            <a:spLocks noGrp="1" noChangeArrowheads="1"/>
          </p:cNvSpPr>
          <p:nvPr>
            <p:ph idx="1"/>
          </p:nvPr>
        </p:nvSpPr>
        <p:spPr/>
        <p:txBody>
          <a:bodyPr/>
          <a:lstStyle/>
          <a:p>
            <a:pPr marL="0" indent="0">
              <a:buFont typeface="Arial" panose="020B0604020202020204" pitchFamily="34" charset="0"/>
              <a:buNone/>
            </a:pPr>
            <a:endParaRPr lang="ru-RU" altLang="ru-RU"/>
          </a:p>
          <a:p>
            <a:pPr marL="0" indent="0">
              <a:buFont typeface="Arial" panose="020B0604020202020204" pitchFamily="34" charset="0"/>
              <a:buNone/>
            </a:pPr>
            <a:endParaRPr lang="ru-RU" altLang="ru-RU"/>
          </a:p>
          <a:p>
            <a:pPr marL="0" indent="0">
              <a:buFont typeface="Arial" panose="020B0604020202020204" pitchFamily="34" charset="0"/>
              <a:buNone/>
            </a:pPr>
            <a:r>
              <a:rPr lang="ru-RU" altLang="ru-RU"/>
              <a:t>	</a:t>
            </a:r>
            <a:r>
              <a:rPr lang="ru-RU" altLang="ru-RU" sz="3300" b="1">
                <a:solidFill>
                  <a:schemeClr val="accent1"/>
                </a:solidFill>
              </a:rPr>
              <a:t>	БЛАГОДАРЮ ЗА ВНИМАНИЕ!</a:t>
            </a:r>
          </a:p>
          <a:p>
            <a:pPr marL="0" indent="0">
              <a:buFont typeface="Arial" panose="020B0604020202020204" pitchFamily="34" charset="0"/>
              <a:buNone/>
            </a:pPr>
            <a:endParaRPr lang="ru-RU" altLang="ru-RU" sz="3300" b="1">
              <a:solidFill>
                <a:schemeClr val="accent1"/>
              </a:solidFill>
            </a:endParaRPr>
          </a:p>
          <a:p>
            <a:pPr marL="0" indent="0">
              <a:buFont typeface="Arial" panose="020B0604020202020204" pitchFamily="34" charset="0"/>
              <a:buNone/>
            </a:pPr>
            <a:endParaRPr lang="ru-RU" altLang="ru-RU" sz="3300" b="1">
              <a:solidFill>
                <a:schemeClr val="accent1"/>
              </a:solidFill>
            </a:endParaRPr>
          </a:p>
          <a:p>
            <a:pPr marL="0" indent="0">
              <a:buFont typeface="Arial" panose="020B0604020202020204" pitchFamily="34" charset="0"/>
              <a:buNone/>
            </a:pPr>
            <a:endParaRPr lang="ru-RU" altLang="ru-RU" sz="3300" b="1">
              <a:solidFill>
                <a:schemeClr val="accen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89" name="Organization Chart 2">
            <a:extLst>
              <a:ext uri="{FF2B5EF4-FFF2-40B4-BE49-F238E27FC236}">
                <a16:creationId xmlns:a16="http://schemas.microsoft.com/office/drawing/2014/main" id="{E614E972-F149-32AB-047F-11ACE5EA6906}"/>
              </a:ext>
            </a:extLst>
          </p:cNvPr>
          <p:cNvGrpSpPr>
            <a:grpSpLocks noChangeAspect="1"/>
          </p:cNvGrpSpPr>
          <p:nvPr/>
        </p:nvGrpSpPr>
        <p:grpSpPr bwMode="auto">
          <a:xfrm>
            <a:off x="457200" y="609600"/>
            <a:ext cx="8229600" cy="5500688"/>
            <a:chOff x="288" y="1017"/>
            <a:chExt cx="2880" cy="720"/>
          </a:xfrm>
        </p:grpSpPr>
        <p:cxnSp>
          <p:nvCxnSpPr>
            <p:cNvPr id="37890" name="_s1028">
              <a:extLst>
                <a:ext uri="{FF2B5EF4-FFF2-40B4-BE49-F238E27FC236}">
                  <a16:creationId xmlns:a16="http://schemas.microsoft.com/office/drawing/2014/main" id="{2059E82F-269D-0C75-0DE3-34D505C75796}"/>
                </a:ext>
              </a:extLst>
            </p:cNvPr>
            <p:cNvCxnSpPr>
              <a:cxnSpLocks noChangeShapeType="1"/>
              <a:stCxn id="37896" idx="0"/>
              <a:endCxn id="37893" idx="2"/>
            </p:cNvCxnSpPr>
            <p:nvPr/>
          </p:nvCxnSpPr>
          <p:spPr bwMode="auto">
            <a:xfrm rot="5400000" flipH="1">
              <a:off x="2160" y="873"/>
              <a:ext cx="144" cy="1008"/>
            </a:xfrm>
            <a:prstGeom prst="bentConnector3">
              <a:avLst>
                <a:gd name="adj1" fmla="val 1272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7891" name="_s1029">
              <a:extLst>
                <a:ext uri="{FF2B5EF4-FFF2-40B4-BE49-F238E27FC236}">
                  <a16:creationId xmlns:a16="http://schemas.microsoft.com/office/drawing/2014/main" id="{F3B1C4A6-EDDA-D6F2-D9BC-7549993D32B5}"/>
                </a:ext>
              </a:extLst>
            </p:cNvPr>
            <p:cNvCxnSpPr>
              <a:cxnSpLocks noChangeShapeType="1"/>
              <a:stCxn id="37895" idx="0"/>
              <a:endCxn id="37893" idx="2"/>
            </p:cNvCxnSpPr>
            <p:nvPr/>
          </p:nvCxnSpPr>
          <p:spPr bwMode="auto">
            <a:xfrm rot="-5400000">
              <a:off x="1657" y="1376"/>
              <a:ext cx="144"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37892" name="_s1030">
              <a:extLst>
                <a:ext uri="{FF2B5EF4-FFF2-40B4-BE49-F238E27FC236}">
                  <a16:creationId xmlns:a16="http://schemas.microsoft.com/office/drawing/2014/main" id="{338EFBE8-4610-3106-C1E9-38759401E06F}"/>
                </a:ext>
              </a:extLst>
            </p:cNvPr>
            <p:cNvCxnSpPr>
              <a:cxnSpLocks noChangeShapeType="1"/>
              <a:stCxn id="37894" idx="0"/>
              <a:endCxn id="37893" idx="2"/>
            </p:cNvCxnSpPr>
            <p:nvPr/>
          </p:nvCxnSpPr>
          <p:spPr bwMode="auto">
            <a:xfrm rot="-5400000">
              <a:off x="1152" y="873"/>
              <a:ext cx="144" cy="1008"/>
            </a:xfrm>
            <a:prstGeom prst="bentConnector3">
              <a:avLst>
                <a:gd name="adj1" fmla="val 1272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37893" name="_s1031">
              <a:extLst>
                <a:ext uri="{FF2B5EF4-FFF2-40B4-BE49-F238E27FC236}">
                  <a16:creationId xmlns:a16="http://schemas.microsoft.com/office/drawing/2014/main" id="{815A97A1-0A38-EBF0-D09E-11084BD82147}"/>
                </a:ext>
              </a:extLst>
            </p:cNvPr>
            <p:cNvSpPr>
              <a:spLocks noChangeArrowheads="1"/>
            </p:cNvSpPr>
            <p:nvPr/>
          </p:nvSpPr>
          <p:spPr bwMode="auto">
            <a:xfrm>
              <a:off x="1296" y="1017"/>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ru-RU" altLang="ru-RU" sz="2100">
                  <a:latin typeface="Arial" panose="020B0604020202020204" pitchFamily="34" charset="0"/>
                  <a:cs typeface="Arial" panose="020B0604020202020204" pitchFamily="34" charset="0"/>
                </a:rPr>
                <a:t>Экономические </a:t>
              </a:r>
            </a:p>
            <a:p>
              <a:pPr algn="ctr" eaLnBrk="1" hangingPunct="1"/>
              <a:r>
                <a:rPr lang="ru-RU" altLang="ru-RU" sz="2100">
                  <a:latin typeface="Arial" panose="020B0604020202020204" pitchFamily="34" charset="0"/>
                  <a:cs typeface="Arial" panose="020B0604020202020204" pitchFamily="34" charset="0"/>
                </a:rPr>
                <a:t>ресурсы</a:t>
              </a:r>
            </a:p>
          </p:txBody>
        </p:sp>
        <p:sp>
          <p:nvSpPr>
            <p:cNvPr id="37894" name="_s1032">
              <a:extLst>
                <a:ext uri="{FF2B5EF4-FFF2-40B4-BE49-F238E27FC236}">
                  <a16:creationId xmlns:a16="http://schemas.microsoft.com/office/drawing/2014/main" id="{EBC27165-BE44-2E53-D738-86B28865BC83}"/>
                </a:ext>
              </a:extLst>
            </p:cNvPr>
            <p:cNvSpPr>
              <a:spLocks noChangeArrowheads="1"/>
            </p:cNvSpPr>
            <p:nvPr/>
          </p:nvSpPr>
          <p:spPr bwMode="auto">
            <a:xfrm>
              <a:off x="288" y="1449"/>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ru-RU" altLang="ru-RU" sz="2100">
                  <a:latin typeface="Arial" panose="020B0604020202020204" pitchFamily="34" charset="0"/>
                  <a:cs typeface="Arial" panose="020B0604020202020204" pitchFamily="34" charset="0"/>
                </a:rPr>
                <a:t>ТРУД</a:t>
              </a:r>
            </a:p>
          </p:txBody>
        </p:sp>
        <p:sp>
          <p:nvSpPr>
            <p:cNvPr id="37895" name="_s1033">
              <a:extLst>
                <a:ext uri="{FF2B5EF4-FFF2-40B4-BE49-F238E27FC236}">
                  <a16:creationId xmlns:a16="http://schemas.microsoft.com/office/drawing/2014/main" id="{839AC0B4-6FA3-3FA5-8743-E90826E057F5}"/>
                </a:ext>
              </a:extLst>
            </p:cNvPr>
            <p:cNvSpPr>
              <a:spLocks noChangeArrowheads="1"/>
            </p:cNvSpPr>
            <p:nvPr/>
          </p:nvSpPr>
          <p:spPr bwMode="auto">
            <a:xfrm>
              <a:off x="1296" y="1449"/>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ru-RU" altLang="ru-RU" sz="2100">
                  <a:latin typeface="Arial" panose="020B0604020202020204" pitchFamily="34" charset="0"/>
                  <a:cs typeface="Arial" panose="020B0604020202020204" pitchFamily="34" charset="0"/>
                </a:rPr>
                <a:t>КАПИТАЛ</a:t>
              </a:r>
            </a:p>
          </p:txBody>
        </p:sp>
        <p:sp>
          <p:nvSpPr>
            <p:cNvPr id="37896" name="_s1034">
              <a:extLst>
                <a:ext uri="{FF2B5EF4-FFF2-40B4-BE49-F238E27FC236}">
                  <a16:creationId xmlns:a16="http://schemas.microsoft.com/office/drawing/2014/main" id="{47BBC60E-6E15-D819-4A11-839BEB790E78}"/>
                </a:ext>
              </a:extLst>
            </p:cNvPr>
            <p:cNvSpPr>
              <a:spLocks noChangeArrowheads="1"/>
            </p:cNvSpPr>
            <p:nvPr/>
          </p:nvSpPr>
          <p:spPr bwMode="auto">
            <a:xfrm>
              <a:off x="2304" y="1449"/>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ru-RU" altLang="ru-RU" sz="2100">
                  <a:latin typeface="Arial" panose="020B0604020202020204" pitchFamily="34" charset="0"/>
                  <a:cs typeface="Arial" panose="020B0604020202020204" pitchFamily="34" charset="0"/>
                </a:rPr>
                <a:t>ЗЕМЛЯ</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3" name="Diagram 2">
            <a:extLst>
              <a:ext uri="{FF2B5EF4-FFF2-40B4-BE49-F238E27FC236}">
                <a16:creationId xmlns:a16="http://schemas.microsoft.com/office/drawing/2014/main" id="{DE7AC1BF-A226-5087-A3B5-586F393EA449}"/>
              </a:ext>
            </a:extLst>
          </p:cNvPr>
          <p:cNvGrpSpPr>
            <a:grpSpLocks noChangeAspect="1"/>
          </p:cNvGrpSpPr>
          <p:nvPr/>
        </p:nvGrpSpPr>
        <p:grpSpPr bwMode="auto">
          <a:xfrm>
            <a:off x="457200" y="685800"/>
            <a:ext cx="8534400" cy="5424488"/>
            <a:chOff x="288" y="1017"/>
            <a:chExt cx="5184" cy="2832"/>
          </a:xfrm>
        </p:grpSpPr>
        <p:sp>
          <p:nvSpPr>
            <p:cNvPr id="38914" name="_s2052">
              <a:extLst>
                <a:ext uri="{FF2B5EF4-FFF2-40B4-BE49-F238E27FC236}">
                  <a16:creationId xmlns:a16="http://schemas.microsoft.com/office/drawing/2014/main" id="{BA66C86D-4D7D-AD4B-CDC0-8B60AE2C5742}"/>
                </a:ext>
              </a:extLst>
            </p:cNvPr>
            <p:cNvSpPr>
              <a:spLocks noChangeShapeType="1"/>
            </p:cNvSpPr>
            <p:nvPr/>
          </p:nvSpPr>
          <p:spPr bwMode="auto">
            <a:xfrm flipH="1" flipV="1">
              <a:off x="2355" y="2013"/>
              <a:ext cx="263" cy="21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ru-RU"/>
            </a:p>
          </p:txBody>
        </p:sp>
        <p:sp>
          <p:nvSpPr>
            <p:cNvPr id="38915" name="_s2053">
              <a:extLst>
                <a:ext uri="{FF2B5EF4-FFF2-40B4-BE49-F238E27FC236}">
                  <a16:creationId xmlns:a16="http://schemas.microsoft.com/office/drawing/2014/main" id="{C63BF7C8-0D18-A40D-1B08-72DFEC9C5E60}"/>
                </a:ext>
              </a:extLst>
            </p:cNvPr>
            <p:cNvSpPr>
              <a:spLocks noChangeArrowheads="1"/>
            </p:cNvSpPr>
            <p:nvPr/>
          </p:nvSpPr>
          <p:spPr bwMode="auto">
            <a:xfrm>
              <a:off x="1757" y="1468"/>
              <a:ext cx="672" cy="672"/>
            </a:xfrm>
            <a:prstGeom prst="ellipse">
              <a:avLst/>
            </a:prstGeom>
            <a:solidFill>
              <a:srgbClr val="3366FF"/>
            </a:solidFill>
            <a:ln w="9525">
              <a:solidFill>
                <a:schemeClr val="tx1"/>
              </a:solidFill>
              <a:round/>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ru-RU" altLang="ru-RU" sz="1200" b="1">
                  <a:latin typeface="Arial" panose="020B0604020202020204" pitchFamily="34" charset="0"/>
                  <a:cs typeface="Arial" panose="020B0604020202020204" pitchFamily="34" charset="0"/>
                </a:rPr>
                <a:t>КАПИТАЛ </a:t>
              </a:r>
            </a:p>
            <a:p>
              <a:pPr algn="ctr" eaLnBrk="1" hangingPunct="1"/>
              <a:r>
                <a:rPr lang="ru-RU" altLang="ru-RU" sz="1200" b="1">
                  <a:latin typeface="Arial" panose="020B0604020202020204" pitchFamily="34" charset="0"/>
                  <a:cs typeface="Arial" panose="020B0604020202020204" pitchFamily="34" charset="0"/>
                </a:rPr>
                <a:t>ФИЗ.</a:t>
              </a:r>
            </a:p>
          </p:txBody>
        </p:sp>
        <p:sp>
          <p:nvSpPr>
            <p:cNvPr id="38916" name="_s2054">
              <a:extLst>
                <a:ext uri="{FF2B5EF4-FFF2-40B4-BE49-F238E27FC236}">
                  <a16:creationId xmlns:a16="http://schemas.microsoft.com/office/drawing/2014/main" id="{FF534AA7-031E-0074-E276-DC308FE31A01}"/>
                </a:ext>
              </a:extLst>
            </p:cNvPr>
            <p:cNvSpPr>
              <a:spLocks noChangeShapeType="1"/>
            </p:cNvSpPr>
            <p:nvPr/>
          </p:nvSpPr>
          <p:spPr bwMode="auto">
            <a:xfrm flipH="1">
              <a:off x="2225" y="2507"/>
              <a:ext cx="329" cy="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ru-RU"/>
            </a:p>
          </p:txBody>
        </p:sp>
        <p:sp>
          <p:nvSpPr>
            <p:cNvPr id="38917" name="_s2055">
              <a:extLst>
                <a:ext uri="{FF2B5EF4-FFF2-40B4-BE49-F238E27FC236}">
                  <a16:creationId xmlns:a16="http://schemas.microsoft.com/office/drawing/2014/main" id="{EFF2E831-246C-9AA5-D508-D14C4831FC23}"/>
                </a:ext>
              </a:extLst>
            </p:cNvPr>
            <p:cNvSpPr>
              <a:spLocks noChangeArrowheads="1"/>
            </p:cNvSpPr>
            <p:nvPr/>
          </p:nvSpPr>
          <p:spPr bwMode="auto">
            <a:xfrm>
              <a:off x="1562" y="2320"/>
              <a:ext cx="672" cy="672"/>
            </a:xfrm>
            <a:prstGeom prst="ellipse">
              <a:avLst/>
            </a:prstGeom>
            <a:solidFill>
              <a:schemeClr val="folHlink"/>
            </a:solidFill>
            <a:ln w="9525">
              <a:solidFill>
                <a:schemeClr val="tx1"/>
              </a:solidFill>
              <a:round/>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ru-RU" altLang="ru-RU" sz="1200" b="1">
                  <a:latin typeface="Arial" panose="020B0604020202020204" pitchFamily="34" charset="0"/>
                  <a:cs typeface="Arial" panose="020B0604020202020204" pitchFamily="34" charset="0"/>
                </a:rPr>
                <a:t>КАПИТАЛ </a:t>
              </a:r>
            </a:p>
            <a:p>
              <a:pPr algn="ctr" eaLnBrk="1" hangingPunct="1"/>
              <a:r>
                <a:rPr lang="ru-RU" altLang="ru-RU" sz="1200" b="1">
                  <a:latin typeface="Arial" panose="020B0604020202020204" pitchFamily="34" charset="0"/>
                  <a:cs typeface="Arial" panose="020B0604020202020204" pitchFamily="34" charset="0"/>
                </a:rPr>
                <a:t>ФИН.</a:t>
              </a:r>
            </a:p>
          </p:txBody>
        </p:sp>
        <p:sp>
          <p:nvSpPr>
            <p:cNvPr id="38918" name="_s2056">
              <a:extLst>
                <a:ext uri="{FF2B5EF4-FFF2-40B4-BE49-F238E27FC236}">
                  <a16:creationId xmlns:a16="http://schemas.microsoft.com/office/drawing/2014/main" id="{D1970340-D7C3-11E2-E797-C87C9A0AE095}"/>
                </a:ext>
              </a:extLst>
            </p:cNvPr>
            <p:cNvSpPr>
              <a:spLocks noChangeShapeType="1"/>
            </p:cNvSpPr>
            <p:nvPr/>
          </p:nvSpPr>
          <p:spPr bwMode="auto">
            <a:xfrm flipH="1">
              <a:off x="2589" y="2734"/>
              <a:ext cx="146" cy="30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ru-RU"/>
            </a:p>
          </p:txBody>
        </p:sp>
        <p:sp>
          <p:nvSpPr>
            <p:cNvPr id="38919" name="_s2057">
              <a:extLst>
                <a:ext uri="{FF2B5EF4-FFF2-40B4-BE49-F238E27FC236}">
                  <a16:creationId xmlns:a16="http://schemas.microsoft.com/office/drawing/2014/main" id="{96B8D404-6FA8-C46D-AB6E-115120228C53}"/>
                </a:ext>
              </a:extLst>
            </p:cNvPr>
            <p:cNvSpPr>
              <a:spLocks noChangeArrowheads="1"/>
            </p:cNvSpPr>
            <p:nvPr/>
          </p:nvSpPr>
          <p:spPr bwMode="auto">
            <a:xfrm>
              <a:off x="2107" y="3004"/>
              <a:ext cx="672" cy="672"/>
            </a:xfrm>
            <a:prstGeom prst="ellipse">
              <a:avLst/>
            </a:prstGeom>
            <a:solidFill>
              <a:srgbClr val="FF00FF"/>
            </a:solidFill>
            <a:ln w="9525">
              <a:solidFill>
                <a:schemeClr val="tx1"/>
              </a:solidFill>
              <a:round/>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ru-RU" altLang="ru-RU" sz="1200" b="1">
                  <a:latin typeface="Arial" panose="020B0604020202020204" pitchFamily="34" charset="0"/>
                  <a:cs typeface="Arial" panose="020B0604020202020204" pitchFamily="34" charset="0"/>
                </a:rPr>
                <a:t>ЗЕМЛЯ</a:t>
              </a:r>
            </a:p>
          </p:txBody>
        </p:sp>
        <p:sp>
          <p:nvSpPr>
            <p:cNvPr id="38920" name="_s2058">
              <a:extLst>
                <a:ext uri="{FF2B5EF4-FFF2-40B4-BE49-F238E27FC236}">
                  <a16:creationId xmlns:a16="http://schemas.microsoft.com/office/drawing/2014/main" id="{83EBA3AE-C051-C6E6-97EF-DB0CBD64F224}"/>
                </a:ext>
              </a:extLst>
            </p:cNvPr>
            <p:cNvSpPr>
              <a:spLocks noChangeShapeType="1"/>
            </p:cNvSpPr>
            <p:nvPr/>
          </p:nvSpPr>
          <p:spPr bwMode="auto">
            <a:xfrm>
              <a:off x="3026" y="2734"/>
              <a:ext cx="146" cy="30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ru-RU"/>
            </a:p>
          </p:txBody>
        </p:sp>
        <p:sp>
          <p:nvSpPr>
            <p:cNvPr id="38921" name="_s2059">
              <a:extLst>
                <a:ext uri="{FF2B5EF4-FFF2-40B4-BE49-F238E27FC236}">
                  <a16:creationId xmlns:a16="http://schemas.microsoft.com/office/drawing/2014/main" id="{50793730-5B81-9A8F-4F4E-5EF98CB66CC4}"/>
                </a:ext>
              </a:extLst>
            </p:cNvPr>
            <p:cNvSpPr>
              <a:spLocks noChangeArrowheads="1"/>
            </p:cNvSpPr>
            <p:nvPr/>
          </p:nvSpPr>
          <p:spPr bwMode="auto">
            <a:xfrm>
              <a:off x="2982" y="3004"/>
              <a:ext cx="672" cy="672"/>
            </a:xfrm>
            <a:prstGeom prst="ellipse">
              <a:avLst/>
            </a:prstGeom>
            <a:solidFill>
              <a:srgbClr val="339966"/>
            </a:solidFill>
            <a:ln w="9525">
              <a:solidFill>
                <a:schemeClr val="tx1"/>
              </a:solidFill>
              <a:round/>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ru-RU" altLang="ru-RU" sz="1200" b="1">
                  <a:latin typeface="Arial" panose="020B0604020202020204" pitchFamily="34" charset="0"/>
                  <a:cs typeface="Arial" panose="020B0604020202020204" pitchFamily="34" charset="0"/>
                </a:rPr>
                <a:t>ПРИРОДНЫЕ </a:t>
              </a:r>
            </a:p>
            <a:p>
              <a:pPr algn="ctr" eaLnBrk="1" hangingPunct="1"/>
              <a:r>
                <a:rPr lang="ru-RU" altLang="ru-RU" sz="1200" b="1">
                  <a:latin typeface="Arial" panose="020B0604020202020204" pitchFamily="34" charset="0"/>
                  <a:cs typeface="Arial" panose="020B0604020202020204" pitchFamily="34" charset="0"/>
                </a:rPr>
                <a:t>РЕСУРСЫ</a:t>
              </a:r>
            </a:p>
          </p:txBody>
        </p:sp>
        <p:sp>
          <p:nvSpPr>
            <p:cNvPr id="38922" name="_s2060">
              <a:extLst>
                <a:ext uri="{FF2B5EF4-FFF2-40B4-BE49-F238E27FC236}">
                  <a16:creationId xmlns:a16="http://schemas.microsoft.com/office/drawing/2014/main" id="{DBE6D70F-409F-3070-7037-EC02143C26F5}"/>
                </a:ext>
              </a:extLst>
            </p:cNvPr>
            <p:cNvSpPr>
              <a:spLocks noChangeShapeType="1"/>
            </p:cNvSpPr>
            <p:nvPr/>
          </p:nvSpPr>
          <p:spPr bwMode="auto">
            <a:xfrm>
              <a:off x="3207" y="2506"/>
              <a:ext cx="329" cy="7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ru-RU"/>
            </a:p>
          </p:txBody>
        </p:sp>
        <p:sp>
          <p:nvSpPr>
            <p:cNvPr id="38923" name="_s2061">
              <a:extLst>
                <a:ext uri="{FF2B5EF4-FFF2-40B4-BE49-F238E27FC236}">
                  <a16:creationId xmlns:a16="http://schemas.microsoft.com/office/drawing/2014/main" id="{6094D6DD-FCC9-FFB3-FC0E-EB1A27FF7726}"/>
                </a:ext>
              </a:extLst>
            </p:cNvPr>
            <p:cNvSpPr>
              <a:spLocks noChangeArrowheads="1"/>
            </p:cNvSpPr>
            <p:nvPr/>
          </p:nvSpPr>
          <p:spPr bwMode="auto">
            <a:xfrm>
              <a:off x="3527" y="2320"/>
              <a:ext cx="672" cy="672"/>
            </a:xfrm>
            <a:prstGeom prst="ellipse">
              <a:avLst/>
            </a:prstGeom>
            <a:solidFill>
              <a:srgbClr val="CC99FF"/>
            </a:solidFill>
            <a:ln w="9525">
              <a:solidFill>
                <a:schemeClr val="tx1"/>
              </a:solidFill>
              <a:round/>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ru-RU" altLang="ru-RU" sz="1200" b="1">
                  <a:latin typeface="Arial" panose="020B0604020202020204" pitchFamily="34" charset="0"/>
                  <a:cs typeface="Arial" panose="020B0604020202020204" pitchFamily="34" charset="0"/>
                </a:rPr>
                <a:t>ИНФОРМАЦИЯ</a:t>
              </a:r>
            </a:p>
          </p:txBody>
        </p:sp>
        <p:sp>
          <p:nvSpPr>
            <p:cNvPr id="38924" name="_s2062">
              <a:extLst>
                <a:ext uri="{FF2B5EF4-FFF2-40B4-BE49-F238E27FC236}">
                  <a16:creationId xmlns:a16="http://schemas.microsoft.com/office/drawing/2014/main" id="{91735A42-992A-14CD-90A1-F8D2713516AE}"/>
                </a:ext>
              </a:extLst>
            </p:cNvPr>
            <p:cNvSpPr>
              <a:spLocks noChangeShapeType="1"/>
            </p:cNvSpPr>
            <p:nvPr/>
          </p:nvSpPr>
          <p:spPr bwMode="auto">
            <a:xfrm flipV="1">
              <a:off x="3142" y="2013"/>
              <a:ext cx="264" cy="21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ru-RU"/>
            </a:p>
          </p:txBody>
        </p:sp>
        <p:sp>
          <p:nvSpPr>
            <p:cNvPr id="38925" name="_s2063">
              <a:extLst>
                <a:ext uri="{FF2B5EF4-FFF2-40B4-BE49-F238E27FC236}">
                  <a16:creationId xmlns:a16="http://schemas.microsoft.com/office/drawing/2014/main" id="{25EC4B7A-7809-2C05-CF63-AB84A1F75FB0}"/>
                </a:ext>
              </a:extLst>
            </p:cNvPr>
            <p:cNvSpPr>
              <a:spLocks noChangeArrowheads="1"/>
            </p:cNvSpPr>
            <p:nvPr/>
          </p:nvSpPr>
          <p:spPr bwMode="auto">
            <a:xfrm>
              <a:off x="3332" y="1467"/>
              <a:ext cx="672" cy="672"/>
            </a:xfrm>
            <a:prstGeom prst="ellipse">
              <a:avLst/>
            </a:prstGeom>
            <a:solidFill>
              <a:srgbClr val="FFFF00"/>
            </a:solidFill>
            <a:ln w="9525">
              <a:solidFill>
                <a:schemeClr val="tx1"/>
              </a:solidFill>
              <a:round/>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ru-RU" altLang="ru-RU" sz="1200" b="1">
                  <a:latin typeface="Arial" panose="020B0604020202020204" pitchFamily="34" charset="0"/>
                  <a:cs typeface="Arial" panose="020B0604020202020204" pitchFamily="34" charset="0"/>
                </a:rPr>
                <a:t>ПРЕДПРИНИМАТЕЛЬСКАЯ </a:t>
              </a:r>
            </a:p>
            <a:p>
              <a:pPr algn="ctr" eaLnBrk="1" hangingPunct="1"/>
              <a:r>
                <a:rPr lang="ru-RU" altLang="ru-RU" sz="1200" b="1">
                  <a:latin typeface="Arial" panose="020B0604020202020204" pitchFamily="34" charset="0"/>
                  <a:cs typeface="Arial" panose="020B0604020202020204" pitchFamily="34" charset="0"/>
                </a:rPr>
                <a:t>СПОСОБНОСТЬ</a:t>
              </a:r>
            </a:p>
          </p:txBody>
        </p:sp>
        <p:sp>
          <p:nvSpPr>
            <p:cNvPr id="38926" name="_s2064">
              <a:extLst>
                <a:ext uri="{FF2B5EF4-FFF2-40B4-BE49-F238E27FC236}">
                  <a16:creationId xmlns:a16="http://schemas.microsoft.com/office/drawing/2014/main" id="{9A4DB7AF-12FB-9598-4AA7-F847F5BE16E2}"/>
                </a:ext>
              </a:extLst>
            </p:cNvPr>
            <p:cNvSpPr>
              <a:spLocks noChangeShapeType="1"/>
            </p:cNvSpPr>
            <p:nvPr/>
          </p:nvSpPr>
          <p:spPr bwMode="auto">
            <a:xfrm flipV="1">
              <a:off x="2880" y="1760"/>
              <a:ext cx="0" cy="3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ru-RU"/>
            </a:p>
          </p:txBody>
        </p:sp>
        <p:sp>
          <p:nvSpPr>
            <p:cNvPr id="38927" name="_s2065">
              <a:extLst>
                <a:ext uri="{FF2B5EF4-FFF2-40B4-BE49-F238E27FC236}">
                  <a16:creationId xmlns:a16="http://schemas.microsoft.com/office/drawing/2014/main" id="{E8323947-F7AC-C3BC-089F-EA655DA11C85}"/>
                </a:ext>
              </a:extLst>
            </p:cNvPr>
            <p:cNvSpPr>
              <a:spLocks noChangeArrowheads="1"/>
            </p:cNvSpPr>
            <p:nvPr/>
          </p:nvSpPr>
          <p:spPr bwMode="auto">
            <a:xfrm>
              <a:off x="2544" y="1088"/>
              <a:ext cx="672" cy="672"/>
            </a:xfrm>
            <a:prstGeom prst="ellipse">
              <a:avLst/>
            </a:prstGeom>
            <a:solidFill>
              <a:schemeClr val="accent1"/>
            </a:solidFill>
            <a:ln w="9525">
              <a:solidFill>
                <a:schemeClr val="tx1"/>
              </a:solidFill>
              <a:round/>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ru-RU" altLang="ru-RU" sz="1200" b="1">
                  <a:latin typeface="Arial" panose="020B0604020202020204" pitchFamily="34" charset="0"/>
                  <a:cs typeface="Arial" panose="020B0604020202020204" pitchFamily="34" charset="0"/>
                </a:rPr>
                <a:t>РАБОЧАЯ </a:t>
              </a:r>
            </a:p>
            <a:p>
              <a:pPr algn="ctr" eaLnBrk="1" hangingPunct="1"/>
              <a:r>
                <a:rPr lang="ru-RU" altLang="ru-RU" sz="1200" b="1">
                  <a:latin typeface="Arial" panose="020B0604020202020204" pitchFamily="34" charset="0"/>
                  <a:cs typeface="Arial" panose="020B0604020202020204" pitchFamily="34" charset="0"/>
                </a:rPr>
                <a:t>СИЛА</a:t>
              </a:r>
            </a:p>
          </p:txBody>
        </p:sp>
        <p:sp>
          <p:nvSpPr>
            <p:cNvPr id="38928" name="_s2066">
              <a:extLst>
                <a:ext uri="{FF2B5EF4-FFF2-40B4-BE49-F238E27FC236}">
                  <a16:creationId xmlns:a16="http://schemas.microsoft.com/office/drawing/2014/main" id="{1CC4A1FB-AA95-B419-B3B8-72D48AB2D093}"/>
                </a:ext>
              </a:extLst>
            </p:cNvPr>
            <p:cNvSpPr>
              <a:spLocks noChangeArrowheads="1"/>
            </p:cNvSpPr>
            <p:nvPr/>
          </p:nvSpPr>
          <p:spPr bwMode="auto">
            <a:xfrm>
              <a:off x="2544" y="2097"/>
              <a:ext cx="672" cy="672"/>
            </a:xfrm>
            <a:prstGeom prst="ellipse">
              <a:avLst/>
            </a:prstGeom>
            <a:solidFill>
              <a:srgbClr val="FF0000"/>
            </a:solidFill>
            <a:ln w="9525">
              <a:solidFill>
                <a:schemeClr val="tx1"/>
              </a:solidFill>
              <a:round/>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ru-RU" altLang="ru-RU" sz="1200" b="1">
                  <a:latin typeface="Arial" panose="020B0604020202020204" pitchFamily="34" charset="0"/>
                  <a:cs typeface="Arial" panose="020B0604020202020204" pitchFamily="34" charset="0"/>
                </a:rPr>
                <a:t>РЕСУРСЫ</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3">
            <a:extLst>
              <a:ext uri="{FF2B5EF4-FFF2-40B4-BE49-F238E27FC236}">
                <a16:creationId xmlns:a16="http://schemas.microsoft.com/office/drawing/2014/main" id="{EF1A3AC6-6AA9-3535-9C2B-F848D8AD15C1}"/>
              </a:ext>
            </a:extLst>
          </p:cNvPr>
          <p:cNvSpPr>
            <a:spLocks noGrp="1" noChangeArrowheads="1"/>
          </p:cNvSpPr>
          <p:nvPr>
            <p:ph idx="1"/>
          </p:nvPr>
        </p:nvSpPr>
        <p:spPr>
          <a:xfrm>
            <a:off x="457200" y="838200"/>
            <a:ext cx="8229600" cy="5287963"/>
          </a:xfrm>
        </p:spPr>
        <p:txBody>
          <a:bodyPr>
            <a:normAutofit lnSpcReduction="10000"/>
          </a:bodyPr>
          <a:lstStyle/>
          <a:p>
            <a:pPr marL="0" indent="0">
              <a:buFontTx/>
              <a:buNone/>
            </a:pPr>
            <a:r>
              <a:rPr lang="ru-RU" altLang="ru-RU" sz="2000"/>
              <a:t>Теория вменения Фридриха фон Визера (австрийская неоклассическая школа, 19 в.).</a:t>
            </a:r>
          </a:p>
          <a:p>
            <a:pPr marL="0" indent="0">
              <a:buFontTx/>
              <a:buNone/>
            </a:pPr>
            <a:endParaRPr lang="ru-RU" altLang="ru-RU" sz="2000"/>
          </a:p>
          <a:p>
            <a:pPr marL="0" indent="0">
              <a:buFontTx/>
              <a:buNone/>
            </a:pPr>
            <a:endParaRPr lang="ru-RU" altLang="ru-RU" sz="2000"/>
          </a:p>
          <a:p>
            <a:pPr marL="0" indent="0">
              <a:buFontTx/>
              <a:buNone/>
            </a:pPr>
            <a:r>
              <a:rPr lang="ru-RU" altLang="ru-RU" sz="2000"/>
              <a:t>Экономические ресурсы – факторы производства.</a:t>
            </a:r>
          </a:p>
          <a:p>
            <a:pPr marL="0" indent="0">
              <a:buFontTx/>
              <a:buNone/>
            </a:pPr>
            <a:endParaRPr lang="ru-RU" altLang="ru-RU" sz="2000"/>
          </a:p>
          <a:p>
            <a:pPr marL="0" indent="0">
              <a:buFontTx/>
              <a:buNone/>
            </a:pPr>
            <a:endParaRPr lang="ru-RU" altLang="ru-RU" sz="2000"/>
          </a:p>
          <a:p>
            <a:pPr marL="0" indent="0">
              <a:buFontTx/>
              <a:buNone/>
            </a:pPr>
            <a:endParaRPr lang="ru-RU" altLang="ru-RU" sz="2000"/>
          </a:p>
          <a:p>
            <a:pPr marL="0" indent="0">
              <a:buFontTx/>
              <a:buNone/>
            </a:pPr>
            <a:r>
              <a:rPr lang="ru-RU" altLang="ru-RU" sz="2000"/>
              <a:t>Спрос и предложение на рынках ресурсов формируется под влиянием спроса и предложения на рынках потребительских товаров и услуг.</a:t>
            </a:r>
          </a:p>
          <a:p>
            <a:pPr marL="0" indent="0">
              <a:buFontTx/>
              <a:buNone/>
            </a:pPr>
            <a:r>
              <a:rPr lang="ru-RU" altLang="ru-RU" sz="2000"/>
              <a:t>Спрос на ресурсы – производный спрос от спроса на потребительские блага.</a:t>
            </a:r>
          </a:p>
          <a:p>
            <a:pPr marL="0" indent="0">
              <a:buFontTx/>
              <a:buNone/>
            </a:pPr>
            <a:r>
              <a:rPr lang="ru-RU" altLang="ru-RU" sz="2000"/>
              <a:t>Предложение ресурсов – производно от предложения потребительских благ.</a:t>
            </a:r>
          </a:p>
        </p:txBody>
      </p:sp>
      <p:pic>
        <p:nvPicPr>
          <p:cNvPr id="39938" name="Picture 5" descr="89157388_Friedrich_von_Wieser">
            <a:extLst>
              <a:ext uri="{FF2B5EF4-FFF2-40B4-BE49-F238E27FC236}">
                <a16:creationId xmlns:a16="http://schemas.microsoft.com/office/drawing/2014/main" id="{B96ECEA6-BBF3-A4F1-2C36-480109CA64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9925" y="1341438"/>
            <a:ext cx="1660525"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3">
            <a:extLst>
              <a:ext uri="{FF2B5EF4-FFF2-40B4-BE49-F238E27FC236}">
                <a16:creationId xmlns:a16="http://schemas.microsoft.com/office/drawing/2014/main" id="{C6E644BA-BA95-F200-148D-8F25A3588BB8}"/>
              </a:ext>
            </a:extLst>
          </p:cNvPr>
          <p:cNvSpPr>
            <a:spLocks noGrp="1" noChangeArrowheads="1"/>
          </p:cNvSpPr>
          <p:nvPr>
            <p:ph idx="1"/>
          </p:nvPr>
        </p:nvSpPr>
        <p:spPr>
          <a:xfrm>
            <a:off x="457200" y="333375"/>
            <a:ext cx="8229600" cy="6335713"/>
          </a:xfrm>
        </p:spPr>
        <p:txBody>
          <a:bodyPr>
            <a:normAutofit lnSpcReduction="10000"/>
          </a:bodyPr>
          <a:lstStyle/>
          <a:p>
            <a:pPr marL="0" indent="0">
              <a:lnSpc>
                <a:spcPct val="90000"/>
              </a:lnSpc>
              <a:buFontTx/>
              <a:buNone/>
            </a:pPr>
            <a:r>
              <a:rPr lang="ru-RU" altLang="ru-RU" sz="2400" b="1">
                <a:solidFill>
                  <a:srgbClr val="002060"/>
                </a:solidFill>
              </a:rPr>
              <a:t>Рынок труда.</a:t>
            </a:r>
          </a:p>
          <a:p>
            <a:pPr marL="0" indent="0">
              <a:lnSpc>
                <a:spcPct val="90000"/>
              </a:lnSpc>
              <a:buFontTx/>
              <a:buNone/>
            </a:pPr>
            <a:endParaRPr lang="ru-RU" altLang="ru-RU" sz="2400" b="1">
              <a:solidFill>
                <a:srgbClr val="002060"/>
              </a:solidFill>
            </a:endParaRPr>
          </a:p>
          <a:p>
            <a:pPr marL="0" indent="0">
              <a:lnSpc>
                <a:spcPct val="90000"/>
              </a:lnSpc>
              <a:buFontTx/>
              <a:buNone/>
            </a:pPr>
            <a:r>
              <a:rPr lang="ru-RU" altLang="ru-RU" sz="2000"/>
              <a:t>Предельная доходность труда:</a:t>
            </a:r>
          </a:p>
          <a:p>
            <a:pPr marL="0" indent="0" algn="ctr">
              <a:lnSpc>
                <a:spcPct val="90000"/>
              </a:lnSpc>
              <a:buFontTx/>
              <a:buNone/>
            </a:pPr>
            <a:r>
              <a:rPr lang="ru-RU" altLang="ru-RU" sz="2000">
                <a:solidFill>
                  <a:srgbClr val="FF0000"/>
                </a:solidFill>
              </a:rPr>
              <a:t>MRP</a:t>
            </a:r>
            <a:r>
              <a:rPr lang="en-US" altLang="ru-RU" sz="2000">
                <a:solidFill>
                  <a:srgbClr val="FF0000"/>
                </a:solidFill>
              </a:rPr>
              <a:t>L</a:t>
            </a:r>
            <a:r>
              <a:rPr lang="ru-RU" altLang="ru-RU" sz="2000">
                <a:solidFill>
                  <a:srgbClr val="FF0000"/>
                </a:solidFill>
              </a:rPr>
              <a:t> = MR </a:t>
            </a:r>
            <a:r>
              <a:rPr lang="en-US" altLang="ru-RU" sz="2000">
                <a:solidFill>
                  <a:srgbClr val="FF0000"/>
                </a:solidFill>
              </a:rPr>
              <a:t>*</a:t>
            </a:r>
            <a:r>
              <a:rPr lang="ru-RU" altLang="ru-RU" sz="2000">
                <a:solidFill>
                  <a:srgbClr val="FF0000"/>
                </a:solidFill>
              </a:rPr>
              <a:t> MPL</a:t>
            </a:r>
            <a:endParaRPr lang="en-US" altLang="ru-RU" sz="2000">
              <a:solidFill>
                <a:srgbClr val="FF0000"/>
              </a:solidFill>
            </a:endParaRPr>
          </a:p>
          <a:p>
            <a:pPr marL="0" indent="0">
              <a:lnSpc>
                <a:spcPct val="90000"/>
              </a:lnSpc>
              <a:buFontTx/>
              <a:buNone/>
            </a:pPr>
            <a:r>
              <a:rPr lang="ru-RU" altLang="ru-RU" sz="2000"/>
              <a:t>В условиях совершенной конкуренции: </a:t>
            </a:r>
            <a:endParaRPr lang="en-US" altLang="ru-RU" sz="2000"/>
          </a:p>
          <a:p>
            <a:pPr marL="0" indent="0" algn="ctr">
              <a:lnSpc>
                <a:spcPct val="90000"/>
              </a:lnSpc>
              <a:buFontTx/>
              <a:buNone/>
            </a:pPr>
            <a:r>
              <a:rPr lang="en-US" altLang="ru-RU" sz="2000">
                <a:solidFill>
                  <a:srgbClr val="FF0000"/>
                </a:solidFill>
              </a:rPr>
              <a:t>MR = P</a:t>
            </a:r>
          </a:p>
          <a:p>
            <a:pPr marL="0" indent="0">
              <a:lnSpc>
                <a:spcPct val="90000"/>
              </a:lnSpc>
              <a:buFontTx/>
              <a:buNone/>
            </a:pPr>
            <a:r>
              <a:rPr lang="ru-RU" altLang="ru-RU" sz="2000"/>
              <a:t>Фирма, максимизирующая прибыль, прекращает нанимать рабочих, когда:  </a:t>
            </a:r>
            <a:endParaRPr lang="en-US" altLang="ru-RU" sz="2000"/>
          </a:p>
          <a:p>
            <a:pPr marL="0" indent="0" algn="ctr">
              <a:lnSpc>
                <a:spcPct val="90000"/>
              </a:lnSpc>
              <a:buFontTx/>
              <a:buNone/>
            </a:pPr>
            <a:r>
              <a:rPr lang="ru-RU" altLang="ru-RU" sz="2000">
                <a:solidFill>
                  <a:srgbClr val="FF0000"/>
                </a:solidFill>
              </a:rPr>
              <a:t>MRP</a:t>
            </a:r>
            <a:r>
              <a:rPr lang="en-US" altLang="ru-RU" sz="2000">
                <a:solidFill>
                  <a:srgbClr val="FF0000"/>
                </a:solidFill>
              </a:rPr>
              <a:t>L</a:t>
            </a:r>
            <a:r>
              <a:rPr lang="ru-RU" altLang="ru-RU" sz="2000">
                <a:solidFill>
                  <a:srgbClr val="FF0000"/>
                </a:solidFill>
              </a:rPr>
              <a:t> = </a:t>
            </a:r>
            <a:r>
              <a:rPr lang="en-US" altLang="ru-RU" sz="2000">
                <a:solidFill>
                  <a:srgbClr val="FF0000"/>
                </a:solidFill>
              </a:rPr>
              <a:t>w</a:t>
            </a:r>
          </a:p>
          <a:p>
            <a:pPr marL="0" indent="0" algn="ctr">
              <a:lnSpc>
                <a:spcPct val="90000"/>
              </a:lnSpc>
              <a:buFontTx/>
              <a:buNone/>
            </a:pPr>
            <a:r>
              <a:rPr lang="en-US" altLang="ru-RU" sz="2000">
                <a:solidFill>
                  <a:srgbClr val="FF0000"/>
                </a:solidFill>
              </a:rPr>
              <a:t>w = P * </a:t>
            </a:r>
            <a:r>
              <a:rPr lang="ru-RU" altLang="ru-RU" sz="2000">
                <a:solidFill>
                  <a:srgbClr val="FF0000"/>
                </a:solidFill>
              </a:rPr>
              <a:t>MPL</a:t>
            </a:r>
            <a:endParaRPr lang="en-US" altLang="ru-RU" sz="2000">
              <a:solidFill>
                <a:srgbClr val="FF0000"/>
              </a:solidFill>
            </a:endParaRPr>
          </a:p>
          <a:p>
            <a:pPr marL="0" indent="0" algn="ctr">
              <a:lnSpc>
                <a:spcPct val="90000"/>
              </a:lnSpc>
              <a:buFontTx/>
              <a:buNone/>
            </a:pPr>
            <a:r>
              <a:rPr lang="ru-RU" altLang="ru-RU" sz="2000">
                <a:solidFill>
                  <a:srgbClr val="FF0000"/>
                </a:solidFill>
              </a:rPr>
              <a:t>MPL</a:t>
            </a:r>
            <a:r>
              <a:rPr lang="en-US" altLang="ru-RU" sz="2000">
                <a:solidFill>
                  <a:srgbClr val="FF0000"/>
                </a:solidFill>
              </a:rPr>
              <a:t> = w / P</a:t>
            </a:r>
          </a:p>
          <a:p>
            <a:pPr marL="0" indent="0">
              <a:lnSpc>
                <a:spcPct val="90000"/>
              </a:lnSpc>
              <a:buFontTx/>
              <a:buNone/>
            </a:pPr>
            <a:r>
              <a:rPr lang="ru-RU" altLang="ru-RU" sz="2000"/>
              <a:t>Условие максимизации прибыли: </a:t>
            </a:r>
            <a:r>
              <a:rPr lang="en-US" altLang="ru-RU" sz="2000">
                <a:solidFill>
                  <a:srgbClr val="FF0000"/>
                </a:solidFill>
              </a:rPr>
              <a:t>MR * </a:t>
            </a:r>
            <a:r>
              <a:rPr lang="ru-RU" altLang="ru-RU" sz="2000">
                <a:solidFill>
                  <a:srgbClr val="FF0000"/>
                </a:solidFill>
              </a:rPr>
              <a:t>MPL</a:t>
            </a:r>
            <a:r>
              <a:rPr lang="en-US" altLang="ru-RU" sz="2000">
                <a:solidFill>
                  <a:srgbClr val="FF0000"/>
                </a:solidFill>
              </a:rPr>
              <a:t> = w</a:t>
            </a:r>
            <a:r>
              <a:rPr lang="ru-RU" altLang="ru-RU" sz="2000">
                <a:solidFill>
                  <a:srgbClr val="FF0000"/>
                </a:solidFill>
              </a:rPr>
              <a:t>   (</a:t>
            </a:r>
            <a:r>
              <a:rPr lang="en-US" altLang="ru-RU" sz="2000">
                <a:solidFill>
                  <a:srgbClr val="FF0000"/>
                </a:solidFill>
              </a:rPr>
              <a:t>P*MPL = w)</a:t>
            </a:r>
          </a:p>
          <a:p>
            <a:pPr marL="0" indent="0">
              <a:lnSpc>
                <a:spcPct val="90000"/>
              </a:lnSpc>
              <a:buFontTx/>
              <a:buNone/>
            </a:pPr>
            <a:r>
              <a:rPr lang="en-US" altLang="ru-RU" sz="2000"/>
              <a:t>(</a:t>
            </a:r>
            <a:r>
              <a:rPr lang="ru-RU" altLang="ru-RU" sz="2000"/>
              <a:t>предельный продукт труда равен реальной заработной плате)</a:t>
            </a:r>
            <a:endParaRPr lang="en-US" altLang="ru-RU" sz="2000"/>
          </a:p>
          <a:p>
            <a:pPr marL="0" indent="0">
              <a:lnSpc>
                <a:spcPct val="90000"/>
              </a:lnSpc>
              <a:buFontTx/>
              <a:buNone/>
            </a:pPr>
            <a:r>
              <a:rPr lang="ru-RU" altLang="ru-RU" sz="2000"/>
              <a:t>Аналогично для рынков капитала и земли:</a:t>
            </a:r>
          </a:p>
          <a:p>
            <a:pPr marL="0" indent="0" algn="ctr">
              <a:lnSpc>
                <a:spcPct val="90000"/>
              </a:lnSpc>
              <a:buFontTx/>
              <a:buNone/>
            </a:pPr>
            <a:r>
              <a:rPr lang="en-US" altLang="ru-RU" sz="2000">
                <a:solidFill>
                  <a:srgbClr val="FF0000"/>
                </a:solidFill>
              </a:rPr>
              <a:t>MR * </a:t>
            </a:r>
            <a:r>
              <a:rPr lang="ru-RU" altLang="ru-RU" sz="2000">
                <a:solidFill>
                  <a:srgbClr val="FF0000"/>
                </a:solidFill>
              </a:rPr>
              <a:t>MP</a:t>
            </a:r>
            <a:r>
              <a:rPr lang="en-US" altLang="ru-RU" sz="2000">
                <a:solidFill>
                  <a:srgbClr val="FF0000"/>
                </a:solidFill>
              </a:rPr>
              <a:t>k = r k</a:t>
            </a:r>
          </a:p>
          <a:p>
            <a:pPr marL="0" indent="0" algn="ctr">
              <a:lnSpc>
                <a:spcPct val="90000"/>
              </a:lnSpc>
              <a:buFontTx/>
              <a:buNone/>
            </a:pPr>
            <a:r>
              <a:rPr lang="en-US" altLang="ru-RU" sz="2000">
                <a:solidFill>
                  <a:srgbClr val="FF0000"/>
                </a:solidFill>
              </a:rPr>
              <a:t>MR * </a:t>
            </a:r>
            <a:r>
              <a:rPr lang="ru-RU" altLang="ru-RU" sz="2000">
                <a:solidFill>
                  <a:srgbClr val="FF0000"/>
                </a:solidFill>
              </a:rPr>
              <a:t>MP</a:t>
            </a:r>
            <a:r>
              <a:rPr lang="en-US" altLang="ru-RU" sz="2000">
                <a:solidFill>
                  <a:srgbClr val="FF0000"/>
                </a:solidFill>
              </a:rPr>
              <a:t>t = r 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3">
            <a:extLst>
              <a:ext uri="{FF2B5EF4-FFF2-40B4-BE49-F238E27FC236}">
                <a16:creationId xmlns:a16="http://schemas.microsoft.com/office/drawing/2014/main" id="{DE454D42-EE3E-4A92-FA5B-4C67B1929F4A}"/>
              </a:ext>
            </a:extLst>
          </p:cNvPr>
          <p:cNvSpPr>
            <a:spLocks noGrp="1" noChangeArrowheads="1"/>
          </p:cNvSpPr>
          <p:nvPr>
            <p:ph idx="1"/>
          </p:nvPr>
        </p:nvSpPr>
        <p:spPr>
          <a:xfrm>
            <a:off x="457200" y="685800"/>
            <a:ext cx="8229600" cy="5440363"/>
          </a:xfrm>
        </p:spPr>
        <p:txBody>
          <a:bodyPr/>
          <a:lstStyle/>
          <a:p>
            <a:pPr marL="0" indent="0" algn="ctr">
              <a:lnSpc>
                <a:spcPct val="90000"/>
              </a:lnSpc>
              <a:buFontTx/>
              <a:buNone/>
            </a:pPr>
            <a:r>
              <a:rPr lang="en-US" altLang="ru-RU" sz="2400" b="1">
                <a:solidFill>
                  <a:srgbClr val="FF0000"/>
                </a:solidFill>
              </a:rPr>
              <a:t>MR = w / MP</a:t>
            </a:r>
            <a:r>
              <a:rPr lang="en-US" altLang="ru-RU" b="1">
                <a:solidFill>
                  <a:srgbClr val="FF0000"/>
                </a:solidFill>
              </a:rPr>
              <a:t>L</a:t>
            </a:r>
            <a:endParaRPr lang="ru-RU" altLang="ru-RU" b="1"/>
          </a:p>
          <a:p>
            <a:pPr marL="0" indent="0">
              <a:lnSpc>
                <a:spcPct val="90000"/>
              </a:lnSpc>
              <a:buFontTx/>
              <a:buNone/>
            </a:pPr>
            <a:r>
              <a:rPr lang="ru-RU" altLang="ru-RU" sz="2400"/>
              <a:t>Аналогично для рынков капитала и земли:</a:t>
            </a:r>
            <a:endParaRPr lang="en-US" altLang="ru-RU" sz="2400"/>
          </a:p>
          <a:p>
            <a:pPr marL="0" indent="0" algn="ctr">
              <a:lnSpc>
                <a:spcPct val="90000"/>
              </a:lnSpc>
              <a:buFontTx/>
              <a:buNone/>
            </a:pPr>
            <a:r>
              <a:rPr lang="en-US" altLang="ru-RU" sz="2400" b="1">
                <a:solidFill>
                  <a:srgbClr val="FF0000"/>
                </a:solidFill>
              </a:rPr>
              <a:t>MR = </a:t>
            </a:r>
            <a:r>
              <a:rPr lang="en-US" altLang="ru-RU" sz="2800" b="1">
                <a:solidFill>
                  <a:srgbClr val="FF0000"/>
                </a:solidFill>
              </a:rPr>
              <a:t>r</a:t>
            </a:r>
            <a:r>
              <a:rPr lang="en-US" altLang="ru-RU" sz="2400" b="1">
                <a:solidFill>
                  <a:srgbClr val="FF0000"/>
                </a:solidFill>
              </a:rPr>
              <a:t> </a:t>
            </a:r>
            <a:r>
              <a:rPr lang="en-US" altLang="ru-RU" b="1">
                <a:solidFill>
                  <a:srgbClr val="FF0000"/>
                </a:solidFill>
              </a:rPr>
              <a:t>k </a:t>
            </a:r>
            <a:r>
              <a:rPr lang="en-US" altLang="ru-RU" sz="2400" b="1">
                <a:solidFill>
                  <a:srgbClr val="FF0000"/>
                </a:solidFill>
              </a:rPr>
              <a:t>/ </a:t>
            </a:r>
            <a:r>
              <a:rPr lang="ru-RU" altLang="ru-RU" sz="2400" b="1">
                <a:solidFill>
                  <a:srgbClr val="FF0000"/>
                </a:solidFill>
              </a:rPr>
              <a:t>MP</a:t>
            </a:r>
            <a:r>
              <a:rPr lang="en-US" altLang="ru-RU" b="1">
                <a:solidFill>
                  <a:srgbClr val="FF0000"/>
                </a:solidFill>
              </a:rPr>
              <a:t>k</a:t>
            </a:r>
            <a:r>
              <a:rPr lang="en-US" altLang="ru-RU" sz="2400" b="1">
                <a:solidFill>
                  <a:srgbClr val="FF0000"/>
                </a:solidFill>
              </a:rPr>
              <a:t> </a:t>
            </a:r>
            <a:endParaRPr lang="en-US" altLang="ru-RU" b="1">
              <a:solidFill>
                <a:srgbClr val="FF0000"/>
              </a:solidFill>
            </a:endParaRPr>
          </a:p>
          <a:p>
            <a:pPr marL="0" indent="0" algn="ctr">
              <a:lnSpc>
                <a:spcPct val="90000"/>
              </a:lnSpc>
              <a:buFontTx/>
              <a:buNone/>
            </a:pPr>
            <a:r>
              <a:rPr lang="en-US" altLang="ru-RU" sz="2400" b="1">
                <a:solidFill>
                  <a:srgbClr val="FF0000"/>
                </a:solidFill>
              </a:rPr>
              <a:t>MR = </a:t>
            </a:r>
            <a:r>
              <a:rPr lang="en-US" altLang="ru-RU" sz="2800" b="1">
                <a:solidFill>
                  <a:srgbClr val="FF0000"/>
                </a:solidFill>
              </a:rPr>
              <a:t>r</a:t>
            </a:r>
            <a:r>
              <a:rPr lang="en-US" altLang="ru-RU" sz="2400" b="1">
                <a:solidFill>
                  <a:srgbClr val="FF0000"/>
                </a:solidFill>
              </a:rPr>
              <a:t> t / </a:t>
            </a:r>
            <a:r>
              <a:rPr lang="ru-RU" altLang="ru-RU" sz="2400" b="1">
                <a:solidFill>
                  <a:srgbClr val="FF0000"/>
                </a:solidFill>
              </a:rPr>
              <a:t>MP</a:t>
            </a:r>
            <a:r>
              <a:rPr lang="en-US" altLang="ru-RU" sz="2400" b="1">
                <a:solidFill>
                  <a:srgbClr val="FF0000"/>
                </a:solidFill>
              </a:rPr>
              <a:t>t </a:t>
            </a:r>
            <a:endParaRPr lang="en-US" altLang="ru-RU" b="1">
              <a:solidFill>
                <a:srgbClr val="FF0000"/>
              </a:solidFill>
            </a:endParaRPr>
          </a:p>
          <a:p>
            <a:pPr marL="0" indent="0" algn="ctr">
              <a:lnSpc>
                <a:spcPct val="90000"/>
              </a:lnSpc>
              <a:buFontTx/>
              <a:buNone/>
            </a:pPr>
            <a:endParaRPr lang="en-US" altLang="ru-RU" b="1"/>
          </a:p>
          <a:p>
            <a:pPr marL="0" indent="0">
              <a:lnSpc>
                <a:spcPct val="90000"/>
              </a:lnSpc>
              <a:buFontTx/>
              <a:buNone/>
            </a:pPr>
            <a:r>
              <a:rPr lang="ru-RU" altLang="ru-RU" sz="2400"/>
              <a:t>Равновесная фирма: </a:t>
            </a:r>
            <a:r>
              <a:rPr lang="en-US" altLang="ru-RU" sz="2400" b="1">
                <a:solidFill>
                  <a:srgbClr val="FF0000"/>
                </a:solidFill>
              </a:rPr>
              <a:t>MC = MR</a:t>
            </a:r>
            <a:endParaRPr lang="ru-RU" altLang="ru-RU" sz="2400" b="1"/>
          </a:p>
          <a:p>
            <a:pPr marL="0" indent="0">
              <a:lnSpc>
                <a:spcPct val="90000"/>
              </a:lnSpc>
              <a:buFontTx/>
              <a:buNone/>
            </a:pPr>
            <a:r>
              <a:rPr lang="ru-RU" altLang="ru-RU" sz="2400"/>
              <a:t>Тогда: </a:t>
            </a:r>
          </a:p>
          <a:p>
            <a:pPr marL="0" indent="0" algn="ctr">
              <a:lnSpc>
                <a:spcPct val="90000"/>
              </a:lnSpc>
              <a:buFontTx/>
              <a:buNone/>
            </a:pPr>
            <a:r>
              <a:rPr lang="en-US" altLang="ru-RU" sz="2400" b="1">
                <a:solidFill>
                  <a:srgbClr val="FF0000"/>
                </a:solidFill>
              </a:rPr>
              <a:t>MC = MR</a:t>
            </a:r>
            <a:r>
              <a:rPr lang="ru-RU" altLang="ru-RU" sz="2400" b="1">
                <a:solidFill>
                  <a:srgbClr val="FF0000"/>
                </a:solidFill>
              </a:rPr>
              <a:t> = </a:t>
            </a:r>
            <a:r>
              <a:rPr lang="en-US" altLang="ru-RU" sz="2400" b="1">
                <a:solidFill>
                  <a:srgbClr val="FF0000"/>
                </a:solidFill>
              </a:rPr>
              <a:t>w / MP</a:t>
            </a:r>
            <a:r>
              <a:rPr lang="en-US" altLang="ru-RU" b="1">
                <a:solidFill>
                  <a:srgbClr val="FF0000"/>
                </a:solidFill>
              </a:rPr>
              <a:t>L</a:t>
            </a:r>
            <a:r>
              <a:rPr lang="ru-RU" altLang="ru-RU" b="1">
                <a:solidFill>
                  <a:srgbClr val="FF0000"/>
                </a:solidFill>
              </a:rPr>
              <a:t> = </a:t>
            </a:r>
            <a:r>
              <a:rPr lang="en-US" altLang="ru-RU" sz="2800" b="1">
                <a:solidFill>
                  <a:srgbClr val="FF0000"/>
                </a:solidFill>
              </a:rPr>
              <a:t>r</a:t>
            </a:r>
            <a:r>
              <a:rPr lang="en-US" altLang="ru-RU" sz="2400" b="1">
                <a:solidFill>
                  <a:srgbClr val="FF0000"/>
                </a:solidFill>
              </a:rPr>
              <a:t> </a:t>
            </a:r>
            <a:r>
              <a:rPr lang="en-US" altLang="ru-RU" b="1">
                <a:solidFill>
                  <a:srgbClr val="FF0000"/>
                </a:solidFill>
              </a:rPr>
              <a:t>k </a:t>
            </a:r>
            <a:r>
              <a:rPr lang="en-US" altLang="ru-RU" sz="2400" b="1">
                <a:solidFill>
                  <a:srgbClr val="FF0000"/>
                </a:solidFill>
              </a:rPr>
              <a:t>/ </a:t>
            </a:r>
            <a:r>
              <a:rPr lang="ru-RU" altLang="ru-RU" sz="2400" b="1">
                <a:solidFill>
                  <a:srgbClr val="FF0000"/>
                </a:solidFill>
              </a:rPr>
              <a:t>MP</a:t>
            </a:r>
            <a:r>
              <a:rPr lang="en-US" altLang="ru-RU" b="1">
                <a:solidFill>
                  <a:srgbClr val="FF0000"/>
                </a:solidFill>
              </a:rPr>
              <a:t>k</a:t>
            </a:r>
            <a:r>
              <a:rPr lang="en-US" altLang="ru-RU" sz="2400" b="1">
                <a:solidFill>
                  <a:srgbClr val="FF0000"/>
                </a:solidFill>
              </a:rPr>
              <a:t> </a:t>
            </a:r>
            <a:r>
              <a:rPr lang="ru-RU" altLang="ru-RU" sz="2400" b="1">
                <a:solidFill>
                  <a:srgbClr val="FF0000"/>
                </a:solidFill>
              </a:rPr>
              <a:t>= </a:t>
            </a:r>
            <a:r>
              <a:rPr lang="en-US" altLang="ru-RU" sz="2800" b="1">
                <a:solidFill>
                  <a:srgbClr val="FF0000"/>
                </a:solidFill>
              </a:rPr>
              <a:t>r</a:t>
            </a:r>
            <a:r>
              <a:rPr lang="en-US" altLang="ru-RU" sz="2400" b="1">
                <a:solidFill>
                  <a:srgbClr val="FF0000"/>
                </a:solidFill>
              </a:rPr>
              <a:t> t / </a:t>
            </a:r>
            <a:r>
              <a:rPr lang="ru-RU" altLang="ru-RU" sz="2400" b="1">
                <a:solidFill>
                  <a:srgbClr val="FF0000"/>
                </a:solidFill>
              </a:rPr>
              <a:t>MP</a:t>
            </a:r>
            <a:r>
              <a:rPr lang="en-US" altLang="ru-RU" sz="2400" b="1">
                <a:solidFill>
                  <a:srgbClr val="FF0000"/>
                </a:solidFill>
              </a:rPr>
              <a:t>t </a:t>
            </a:r>
            <a:endParaRPr lang="ru-RU" altLang="ru-RU" sz="2400" b="1">
              <a:solidFill>
                <a:srgbClr val="FF0000"/>
              </a:solidFill>
            </a:endParaRPr>
          </a:p>
          <a:p>
            <a:pPr marL="0" indent="0" algn="ctr">
              <a:lnSpc>
                <a:spcPct val="90000"/>
              </a:lnSpc>
              <a:buFontTx/>
              <a:buNone/>
            </a:pPr>
            <a:endParaRPr lang="ru-RU" altLang="ru-RU" sz="2400" b="1"/>
          </a:p>
          <a:p>
            <a:pPr marL="0" indent="0">
              <a:lnSpc>
                <a:spcPct val="90000"/>
              </a:lnSpc>
              <a:buFontTx/>
              <a:buNone/>
            </a:pPr>
            <a:r>
              <a:rPr lang="ru-RU" altLang="ru-RU" sz="2400"/>
              <a:t>Следовательно, </a:t>
            </a:r>
            <a:r>
              <a:rPr lang="ru-RU" altLang="ru-RU" sz="2400" b="1"/>
              <a:t>рынок ресурсов</a:t>
            </a:r>
            <a:r>
              <a:rPr lang="ru-RU" altLang="ru-RU" sz="2400"/>
              <a:t> – это совокупность взаимосвязанных рынков труда, капитала и земли.</a:t>
            </a:r>
            <a:endParaRPr lang="en-US" altLang="ru-RU" sz="2400"/>
          </a:p>
          <a:p>
            <a:pPr marL="0" indent="0">
              <a:lnSpc>
                <a:spcPct val="90000"/>
              </a:lnSpc>
              <a:buFontTx/>
              <a:buNone/>
            </a:pPr>
            <a:endParaRPr lang="en-US" altLang="ru-RU" sz="2400"/>
          </a:p>
        </p:txBody>
      </p:sp>
    </p:spTree>
  </p:cSld>
  <p:clrMapOvr>
    <a:masterClrMapping/>
  </p:clrMapOvr>
</p:sld>
</file>

<file path=ppt/theme/theme1.xml><?xml version="1.0" encoding="utf-8"?>
<a:theme xmlns:a="http://schemas.openxmlformats.org/drawingml/2006/main" name="HDOfficeLightV0">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Посылка">
  <a:themeElements>
    <a:clrScheme name="Посылка">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Посылка">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Посылка">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TM02900720[[fn=Интеграл]]</Template>
  <TotalTime>3620</TotalTime>
  <Words>1483</Words>
  <Application>Microsoft Macintosh PowerPoint</Application>
  <PresentationFormat>Экран (4:3)</PresentationFormat>
  <Paragraphs>323</Paragraphs>
  <Slides>45</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2</vt:i4>
      </vt:variant>
      <vt:variant>
        <vt:lpstr>Заголовки слайдов</vt:lpstr>
      </vt:variant>
      <vt:variant>
        <vt:i4>45</vt:i4>
      </vt:variant>
    </vt:vector>
  </HeadingPairs>
  <TitlesOfParts>
    <vt:vector size="52" baseType="lpstr">
      <vt:lpstr>Calibri</vt:lpstr>
      <vt:lpstr>Arial</vt:lpstr>
      <vt:lpstr>Calibri Light</vt:lpstr>
      <vt:lpstr>Wingdings 2</vt:lpstr>
      <vt:lpstr>Times New Roman</vt:lpstr>
      <vt:lpstr>HDOfficeLightV0</vt:lpstr>
      <vt:lpstr>Посылка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Рынок труда, заработная плата, профсоюзы и трудовое законодательство.</vt:lpstr>
      <vt:lpstr>Презентация PowerPoint</vt:lpstr>
      <vt:lpstr>Цена труда – заработная плата</vt:lpstr>
      <vt:lpstr>Конкуренция и монополия на рынке труда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2. Рынок капитала.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Экономическая теория</dc:title>
  <dc:creator>11</dc:creator>
  <cp:lastModifiedBy>Анастасия Сазанова</cp:lastModifiedBy>
  <cp:revision>310</cp:revision>
  <dcterms:created xsi:type="dcterms:W3CDTF">2016-09-04T09:35:00Z</dcterms:created>
  <dcterms:modified xsi:type="dcterms:W3CDTF">2022-10-26T10:47:22Z</dcterms:modified>
</cp:coreProperties>
</file>