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3" r:id="rId8"/>
    <p:sldId id="274" r:id="rId9"/>
    <p:sldId id="275" r:id="rId10"/>
    <p:sldId id="276" r:id="rId11"/>
    <p:sldId id="277" r:id="rId12"/>
    <p:sldId id="284" r:id="rId13"/>
    <p:sldId id="286" r:id="rId14"/>
    <p:sldId id="288" r:id="rId15"/>
    <p:sldId id="290" r:id="rId16"/>
    <p:sldId id="287" r:id="rId17"/>
    <p:sldId id="291" r:id="rId18"/>
    <p:sldId id="280" r:id="rId19"/>
    <p:sldId id="294" r:id="rId20"/>
    <p:sldId id="293" r:id="rId21"/>
    <p:sldId id="295" r:id="rId22"/>
    <p:sldId id="283" r:id="rId23"/>
    <p:sldId id="279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90"/>
  </p:normalViewPr>
  <p:slideViewPr>
    <p:cSldViewPr>
      <p:cViewPr varScale="1">
        <p:scale>
          <a:sx n="99" d="100"/>
          <a:sy n="99" d="100"/>
        </p:scale>
        <p:origin x="14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E2487-065F-A24A-A84E-7A854B95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29B5E-63F7-9447-BD5D-548B59CAC4C9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E0053-2F86-C341-BA4F-A7B3291F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E217B-3782-8C41-B3BA-0421C151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97674-238F-454E-8F42-24241451D2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3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AEC4ED-7BDC-8040-8929-6A99F88CA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51007-6323-E347-8488-FA5902B9B0F7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7B0833-0FC1-664A-82AC-DDBC9DC62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BA683C-7F62-1143-8078-F09563672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4D769-0C40-5243-8BC2-642627D2C6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739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90CC77-3911-FC4E-BB00-1FD4491F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C9E21-942F-3849-B7C5-77A5B7DAFFEA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0F3DA8-BE1B-DC4A-8148-4FF8D29F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B96715-B58B-2149-A028-6C4F65D8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E4B63-FFD5-F649-AF47-7373594D13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034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CBABE3-E33E-7A4B-85E6-B1066C28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FF242-30E1-D34C-9A9D-3B70CBCF36D5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41E8EA-BC2D-5742-9CE6-7168F784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72A84F-DFE2-5943-B521-1BCBF31D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D3DCA-D496-CD4D-8467-B418D8CCF1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646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82251E-0275-5A48-8285-F084AB9C5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E40B-DA0B-934B-85F7-A3016E839DC6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37E5A7-A9F8-D240-B000-AC951552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D53312-299C-DF49-BBC8-B20B5CFE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92AE5-D827-0D4A-B760-07C3BDF3F3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01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39F0A2C-A4AA-D044-BDCF-57F2EC8D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AF6A-2E49-0F41-8CD8-5550B017A3AC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EEA1B39-14E2-D74E-A67C-5725FB78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EE9990B-10F3-454E-80B1-E4543F2B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64665-4ED2-F84C-9C52-67A0347219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55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43DDAC3C-D721-7544-9778-D71BC441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6057-1953-9245-B190-6D4DB0E1F70E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7308CD5-3227-7148-AF1C-6D2E5AE9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3FE58B91-3580-9749-B701-E6B058E0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4B308-95F3-DB4E-A865-8EE777B11B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285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9666EAD5-334E-4543-A0A8-08E32991F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03F6E-36F7-8844-BEBD-9AF7658E96A8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A7E4A3F5-70F4-5642-878D-08D8CCBC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D3714A29-2B5A-3B48-BFEA-B783C5F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759A3-4F12-CE45-AEB8-DF63F89B35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814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446F810F-B644-C44B-9BEB-51285404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A32EC-D2BC-2045-92F7-1F7700BEC812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4E3F529-C3EA-B449-A403-C82987CF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A1409769-2FD2-384E-BD28-DD470B51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5BA91-E6C1-5640-BC4D-6B6B3C0452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582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2A2CB02-F826-7D49-B93C-A7F7ECCB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18A8-12FC-8F4E-9F56-A0A3E791579E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139C51F-6496-6243-8204-6F9EEF0F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329B68C-01E9-434A-8DF7-49E9E190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3FB95-8467-DE48-978E-918527286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612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BEA02D6-35D7-C447-BF32-3EDE1EAF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981F2-ECDD-FA46-9C65-6B9FFB807950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620CD9E-E406-BA41-A4CF-EDEFC9DD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8C07EC5-A9E2-7B44-BF29-8C23939C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A4ED1-6FBF-774A-928C-8266620FB9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10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CCE71037-C755-CF42-83E9-69B510B821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6AEA9487-8A29-2E4D-845A-0D44755E1B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2C5EA5-1F7E-4D4B-80F8-726FD178C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3CCB63-0C02-004D-B8B7-E716D4E96FA4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B5E62D-CFA3-FC4D-9351-DED557C35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ACF4B9-1F30-7147-86D4-AAB7AFD15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B537574-EB4E-AC4A-B397-60235DF2D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zanova@mail.ru" TargetMode="External"/><Relationship Id="rId2" Type="http://schemas.openxmlformats.org/officeDocument/2006/relationships/hyperlink" Target="http://www.sazanova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07762-9158-3649-9341-222D7ACF2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650" y="2781300"/>
            <a:ext cx="7772400" cy="18002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Тема 4. 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err="1">
                <a:solidFill>
                  <a:srgbClr val="FF0000"/>
                </a:solidFill>
              </a:rPr>
              <a:t>Кейнсианская</a:t>
            </a:r>
            <a:r>
              <a:rPr lang="ru-RU" sz="2800" b="1" dirty="0">
                <a:solidFill>
                  <a:srgbClr val="FF0000"/>
                </a:solidFill>
              </a:rPr>
              <a:t> модель макроэкономического равновесия (2 часть)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51" name="Подзаголовок 2">
            <a:extLst>
              <a:ext uri="{FF2B5EF4-FFF2-40B4-BE49-F238E27FC236}">
                <a16:creationId xmlns:a16="http://schemas.microsoft.com/office/drawing/2014/main" id="{FBC83B56-BB89-3C48-9DAC-0D474390E5D5}"/>
              </a:ext>
            </a:extLst>
          </p:cNvPr>
          <p:cNvSpPr txBox="1">
            <a:spLocks/>
          </p:cNvSpPr>
          <p:nvPr/>
        </p:nvSpPr>
        <p:spPr bwMode="auto">
          <a:xfrm>
            <a:off x="900113" y="5013325"/>
            <a:ext cx="76247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Сазанова Светлана Леонидовна</a:t>
            </a:r>
            <a:endParaRPr lang="ru-RU" altLang="ru-RU" sz="240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>
                <a:solidFill>
                  <a:srgbClr val="002060"/>
                </a:solidFill>
              </a:rPr>
              <a:t>к.э.н., доцент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ru-RU" sz="2400" b="1">
                <a:solidFill>
                  <a:srgbClr val="002060"/>
                </a:solidFill>
                <a:hlinkClick r:id="rId2"/>
              </a:rPr>
              <a:t>www.sazanova.org</a:t>
            </a:r>
            <a:r>
              <a:rPr lang="ru-RU" altLang="ru-RU" sz="2400" b="1">
                <a:solidFill>
                  <a:srgbClr val="002060"/>
                </a:solidFill>
              </a:rPr>
              <a:t>   </a:t>
            </a:r>
            <a:r>
              <a:rPr lang="en-US" altLang="ru-RU" sz="2400" b="1">
                <a:solidFill>
                  <a:srgbClr val="002060"/>
                </a:solidFill>
              </a:rPr>
              <a:t>            </a:t>
            </a:r>
            <a:r>
              <a:rPr lang="ru-RU" altLang="ru-RU" sz="2400" b="1">
                <a:solidFill>
                  <a:srgbClr val="002060"/>
                </a:solidFill>
              </a:rPr>
              <a:t>  </a:t>
            </a:r>
            <a:r>
              <a:rPr lang="en-US" altLang="ru-RU" sz="2400" b="1">
                <a:solidFill>
                  <a:srgbClr val="002060"/>
                </a:solidFill>
                <a:hlinkClick r:id="rId3"/>
              </a:rPr>
              <a:t>sazanova@mail.ru</a:t>
            </a:r>
            <a:r>
              <a:rPr lang="en-US" altLang="ru-RU" sz="2400" b="1">
                <a:solidFill>
                  <a:srgbClr val="002060"/>
                </a:solidFill>
              </a:rPr>
              <a:t>  </a:t>
            </a:r>
            <a:endParaRPr lang="ru-RU" altLang="ru-RU" sz="2400" b="1">
              <a:solidFill>
                <a:srgbClr val="002060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4B9993D-A89B-E744-BB8D-949B0D6CD317}"/>
              </a:ext>
            </a:extLst>
          </p:cNvPr>
          <p:cNvSpPr txBox="1">
            <a:spLocks/>
          </p:cNvSpPr>
          <p:nvPr/>
        </p:nvSpPr>
        <p:spPr>
          <a:xfrm>
            <a:off x="684213" y="1557338"/>
            <a:ext cx="7772400" cy="720725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МАКРОЭКОНОМИКА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3A764E3-08F6-CB48-816F-0A4B10E12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07375" cy="583247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</a:rPr>
              <a:t>Эффект акселератора: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b="1" dirty="0"/>
              <a:t>Акселератор </a:t>
            </a:r>
            <a:r>
              <a:rPr lang="ru-RU" sz="2000" dirty="0"/>
              <a:t>(ускоритель) – коэффициент, отражающий взаимосвязь между изменением национального дохода и последующим изменением (производных) инвестиций.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b="1" dirty="0"/>
              <a:t>Акселератор Дж. </a:t>
            </a:r>
            <a:r>
              <a:rPr lang="ru-RU" sz="2000" b="1" dirty="0" err="1"/>
              <a:t>Хикса</a:t>
            </a:r>
            <a:r>
              <a:rPr lang="ru-RU" sz="2000" b="1" dirty="0"/>
              <a:t> (</a:t>
            </a:r>
            <a:r>
              <a:rPr lang="en-US" sz="2000" b="1" dirty="0"/>
              <a:t>V</a:t>
            </a:r>
            <a:r>
              <a:rPr lang="ru-RU" sz="2000" b="1" dirty="0"/>
              <a:t>): 	</a:t>
            </a:r>
            <a:endParaRPr lang="en-US" sz="2000" b="1" dirty="0"/>
          </a:p>
          <a:p>
            <a:pPr>
              <a:buFont typeface="Wingdings 2" pitchFamily="18" charset="2"/>
              <a:buNone/>
              <a:defRPr/>
            </a:pPr>
            <a:r>
              <a:rPr lang="en-US" sz="2000" dirty="0"/>
              <a:t>V = ∆I / ∆Y = 1 – MPC = MPS.</a:t>
            </a:r>
            <a:r>
              <a:rPr lang="ru-RU" sz="2000" dirty="0"/>
              <a:t> </a:t>
            </a:r>
            <a:endParaRPr lang="en-US" sz="2000" dirty="0"/>
          </a:p>
          <a:p>
            <a:pPr>
              <a:buFont typeface="Wingdings 2" pitchFamily="18" charset="2"/>
              <a:buNone/>
              <a:defRPr/>
            </a:pPr>
            <a:r>
              <a:rPr lang="ru-RU" sz="2000" dirty="0"/>
              <a:t>∆</a:t>
            </a:r>
            <a:r>
              <a:rPr lang="en-US" sz="2000" dirty="0"/>
              <a:t>I = V * ∆Y = V * (Yt-1 – Yt-2)</a:t>
            </a:r>
            <a:r>
              <a:rPr lang="ru-RU" sz="2000" dirty="0"/>
              <a:t>, где ∆</a:t>
            </a:r>
            <a:r>
              <a:rPr lang="en-US" sz="2000" dirty="0"/>
              <a:t>I</a:t>
            </a:r>
            <a:r>
              <a:rPr lang="ru-RU" sz="2000" dirty="0"/>
              <a:t> – прирост автономных инвестиций</a:t>
            </a:r>
            <a:r>
              <a:rPr lang="en-US" sz="2000" dirty="0"/>
              <a:t>.</a:t>
            </a:r>
            <a:endParaRPr lang="ru-RU" sz="2000" dirty="0"/>
          </a:p>
          <a:p>
            <a:pPr>
              <a:buFont typeface="Wingdings 2" pitchFamily="18" charset="2"/>
              <a:buNone/>
              <a:defRPr/>
            </a:pPr>
            <a:r>
              <a:rPr lang="ru-RU" sz="2000" b="1" dirty="0"/>
              <a:t>Эффект акселератора м.б. как положительный, так и отрицательный.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>
              <a:solidFill>
                <a:schemeClr val="tx2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</a:rPr>
              <a:t>Эффект мультипликатора – акселератора (отрицательный): </a:t>
            </a:r>
          </a:p>
          <a:p>
            <a:pPr marL="0" indent="0">
              <a:buFont typeface="Wingdings" pitchFamily="2" charset="2"/>
              <a:buChar char="ü"/>
              <a:defRPr/>
            </a:pPr>
            <a:r>
              <a:rPr lang="ru-RU" sz="2000" dirty="0"/>
              <a:t>рост сбережений (сокращение потребления);</a:t>
            </a:r>
          </a:p>
          <a:p>
            <a:pPr marL="0" indent="0">
              <a:buFont typeface="Wingdings" pitchFamily="2" charset="2"/>
              <a:buChar char="ü"/>
              <a:defRPr/>
            </a:pPr>
            <a:r>
              <a:rPr lang="ru-RU" sz="2000" dirty="0"/>
              <a:t>сокращение  автономных инвестиций;</a:t>
            </a:r>
          </a:p>
          <a:p>
            <a:pPr marL="0" indent="0">
              <a:buFont typeface="Wingdings" pitchFamily="2" charset="2"/>
              <a:buChar char="ü"/>
              <a:defRPr/>
            </a:pPr>
            <a:r>
              <a:rPr lang="ru-RU" sz="2000" dirty="0"/>
              <a:t>мультипликативное уменьшение национального дохода;</a:t>
            </a:r>
          </a:p>
          <a:p>
            <a:pPr marL="0" indent="0">
              <a:buFont typeface="Wingdings" pitchFamily="2" charset="2"/>
              <a:buChar char="ü"/>
              <a:defRPr/>
            </a:pPr>
            <a:r>
              <a:rPr lang="ru-RU" sz="2000" dirty="0"/>
              <a:t>акселеративное сокращение производных инвестиций и дальнейший спад инвестиционной активности;</a:t>
            </a:r>
          </a:p>
          <a:p>
            <a:pPr marL="0" indent="0">
              <a:buFont typeface="Wingdings" pitchFamily="2" charset="2"/>
              <a:buChar char="ü"/>
              <a:defRPr/>
            </a:pPr>
            <a:r>
              <a:rPr lang="ru-RU" sz="2000" dirty="0"/>
              <a:t>стагнация экономики.</a:t>
            </a: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9A1D1F2-DE60-2E4A-9BBB-664DFF947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6250"/>
            <a:ext cx="8207375" cy="6048375"/>
          </a:xfrm>
        </p:spPr>
        <p:txBody>
          <a:bodyPr/>
          <a:lstStyle/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Спрос на инвестиционные блага. </a:t>
            </a:r>
            <a:r>
              <a:rPr lang="ru-RU" sz="2000" b="1" dirty="0" err="1">
                <a:solidFill>
                  <a:srgbClr val="002060"/>
                </a:solidFill>
              </a:rPr>
              <a:t>Кейнсианская</a:t>
            </a:r>
            <a:r>
              <a:rPr lang="ru-RU" sz="2000" b="1" dirty="0">
                <a:solidFill>
                  <a:srgbClr val="002060"/>
                </a:solidFill>
              </a:rPr>
              <a:t> и неоклассическая концепции спроса на инвестиции. Определение оптимального объема капитала.</a:t>
            </a: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355600" algn="just">
              <a:spcBef>
                <a:spcPts val="0"/>
              </a:spcBef>
              <a:buFont typeface="Arial" charset="0"/>
              <a:buNone/>
              <a:defRPr/>
            </a:pPr>
            <a:endParaRPr lang="ru-RU" sz="2000" b="1" dirty="0">
              <a:solidFill>
                <a:srgbClr val="7030A0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649B08-8DC4-8D48-B974-AD3F591D6DDC}"/>
              </a:ext>
            </a:extLst>
          </p:cNvPr>
          <p:cNvSpPr/>
          <p:nvPr/>
        </p:nvSpPr>
        <p:spPr>
          <a:xfrm>
            <a:off x="2627313" y="2133600"/>
            <a:ext cx="3889375" cy="71913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2060"/>
                </a:solidFill>
              </a:rPr>
              <a:t>ИНВЕСТИЦИОННЫЙ СПРОС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7F8CA6-EF8D-814A-8FC3-FE8A190CC5B2}"/>
              </a:ext>
            </a:extLst>
          </p:cNvPr>
          <p:cNvSpPr/>
          <p:nvPr/>
        </p:nvSpPr>
        <p:spPr>
          <a:xfrm>
            <a:off x="4932363" y="4076700"/>
            <a:ext cx="3887787" cy="7207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2060"/>
                </a:solidFill>
              </a:rPr>
              <a:t>СПРОС НА УВЕЛИЧЕНИЕ ЧИСТОГО РЕАЛЬНОГО КАПИТАЛА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9D8A7C6-9506-754A-B6B1-BCAFA0BAAF6A}"/>
              </a:ext>
            </a:extLst>
          </p:cNvPr>
          <p:cNvSpPr/>
          <p:nvPr/>
        </p:nvSpPr>
        <p:spPr>
          <a:xfrm>
            <a:off x="468313" y="4076700"/>
            <a:ext cx="3887787" cy="7207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2060"/>
                </a:solidFill>
              </a:rPr>
              <a:t>СПРОС НА ВОССТАНОВЛЕНИЕ ИЗНОШЕННОГО КАПИТАЛА</a:t>
            </a:r>
          </a:p>
        </p:txBody>
      </p:sp>
      <p:sp>
        <p:nvSpPr>
          <p:cNvPr id="7" name="Стрелка вниз 6">
            <a:extLst>
              <a:ext uri="{FF2B5EF4-FFF2-40B4-BE49-F238E27FC236}">
                <a16:creationId xmlns:a16="http://schemas.microsoft.com/office/drawing/2014/main" id="{50699631-0E05-504A-A793-251688DD6E1A}"/>
              </a:ext>
            </a:extLst>
          </p:cNvPr>
          <p:cNvSpPr/>
          <p:nvPr/>
        </p:nvSpPr>
        <p:spPr>
          <a:xfrm>
            <a:off x="2771775" y="2997200"/>
            <a:ext cx="7207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Стрелка вниз 7">
            <a:extLst>
              <a:ext uri="{FF2B5EF4-FFF2-40B4-BE49-F238E27FC236}">
                <a16:creationId xmlns:a16="http://schemas.microsoft.com/office/drawing/2014/main" id="{FF700146-7155-4F49-8BFE-4B5B5C306C4D}"/>
              </a:ext>
            </a:extLst>
          </p:cNvPr>
          <p:cNvSpPr/>
          <p:nvPr/>
        </p:nvSpPr>
        <p:spPr>
          <a:xfrm>
            <a:off x="5795963" y="2997200"/>
            <a:ext cx="7207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>
            <a:extLst>
              <a:ext uri="{FF2B5EF4-FFF2-40B4-BE49-F238E27FC236}">
                <a16:creationId xmlns:a16="http://schemas.microsoft.com/office/drawing/2014/main" id="{21AE4B40-7CE1-9540-8845-FD61AC9F8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404813"/>
            <a:ext cx="8207375" cy="6048375"/>
          </a:xfrm>
        </p:spPr>
        <p:txBody>
          <a:bodyPr/>
          <a:lstStyle/>
          <a:p>
            <a:pPr marL="0" indent="0">
              <a:buFont typeface="Wingdings 2" pitchFamily="2" charset="2"/>
              <a:buNone/>
            </a:pPr>
            <a:endParaRPr lang="en-US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87A942-3DD7-2049-B894-55A519E0E832}"/>
              </a:ext>
            </a:extLst>
          </p:cNvPr>
          <p:cNvSpPr/>
          <p:nvPr/>
        </p:nvSpPr>
        <p:spPr>
          <a:xfrm>
            <a:off x="4067944" y="620688"/>
            <a:ext cx="1008112" cy="547260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FF0000"/>
                </a:solidFill>
              </a:rPr>
              <a:t>ИНВЕСТИЦИОННЫЙ СПРОС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D851DB7-E751-4941-B76F-231CAE015307}"/>
              </a:ext>
            </a:extLst>
          </p:cNvPr>
          <p:cNvSpPr/>
          <p:nvPr/>
        </p:nvSpPr>
        <p:spPr>
          <a:xfrm>
            <a:off x="539750" y="692150"/>
            <a:ext cx="2447925" cy="13684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2060"/>
                </a:solidFill>
              </a:rPr>
              <a:t>СОСТОЯНИЕ ЭКОНОМИЧЕСКОЙ КОНЪЮНКТУРЫ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87520E4-0203-0948-8DA3-1992E9FAB79B}"/>
              </a:ext>
            </a:extLst>
          </p:cNvPr>
          <p:cNvSpPr/>
          <p:nvPr/>
        </p:nvSpPr>
        <p:spPr>
          <a:xfrm>
            <a:off x="539750" y="2781300"/>
            <a:ext cx="2447925" cy="12239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B050"/>
                </a:solidFill>
              </a:rPr>
              <a:t>ОЖИДАЕМАЯ НОРМА ЧИСТОЙ ПРИБЫЛИ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B09BCAD-3E99-1A48-8BC5-32082AC5CA03}"/>
              </a:ext>
            </a:extLst>
          </p:cNvPr>
          <p:cNvSpPr/>
          <p:nvPr/>
        </p:nvSpPr>
        <p:spPr>
          <a:xfrm>
            <a:off x="539750" y="4724400"/>
            <a:ext cx="2447925" cy="11525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0B0F0"/>
                </a:solidFill>
              </a:rPr>
              <a:t>СТАВКА ПРОЦЕНТА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14BD63E-3944-F942-8F3B-139051078A89}"/>
              </a:ext>
            </a:extLst>
          </p:cNvPr>
          <p:cNvSpPr/>
          <p:nvPr/>
        </p:nvSpPr>
        <p:spPr>
          <a:xfrm>
            <a:off x="6156325" y="2492375"/>
            <a:ext cx="2447925" cy="13684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7030A0"/>
                </a:solidFill>
              </a:rPr>
              <a:t>РЕШЕНИЯ ПРЕДПРИНИМАТЕЛЕЙ</a:t>
            </a:r>
          </a:p>
        </p:txBody>
      </p:sp>
      <p:sp>
        <p:nvSpPr>
          <p:cNvPr id="9" name="Штриховая стрелка вправо 8">
            <a:extLst>
              <a:ext uri="{FF2B5EF4-FFF2-40B4-BE49-F238E27FC236}">
                <a16:creationId xmlns:a16="http://schemas.microsoft.com/office/drawing/2014/main" id="{97F17640-6490-9E43-9E0F-88DE18A2FE8D}"/>
              </a:ext>
            </a:extLst>
          </p:cNvPr>
          <p:cNvSpPr/>
          <p:nvPr/>
        </p:nvSpPr>
        <p:spPr>
          <a:xfrm>
            <a:off x="3203575" y="3141663"/>
            <a:ext cx="720725" cy="574675"/>
          </a:xfrm>
          <a:prstGeom prst="striped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Штриховая стрелка вправо 9">
            <a:extLst>
              <a:ext uri="{FF2B5EF4-FFF2-40B4-BE49-F238E27FC236}">
                <a16:creationId xmlns:a16="http://schemas.microsoft.com/office/drawing/2014/main" id="{C94A5380-5F25-E248-ADD6-E77A9EFD1E9A}"/>
              </a:ext>
            </a:extLst>
          </p:cNvPr>
          <p:cNvSpPr/>
          <p:nvPr/>
        </p:nvSpPr>
        <p:spPr>
          <a:xfrm>
            <a:off x="3203575" y="4941888"/>
            <a:ext cx="720725" cy="574675"/>
          </a:xfrm>
          <a:prstGeom prst="striped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Штриховая стрелка вправо 10">
            <a:extLst>
              <a:ext uri="{FF2B5EF4-FFF2-40B4-BE49-F238E27FC236}">
                <a16:creationId xmlns:a16="http://schemas.microsoft.com/office/drawing/2014/main" id="{489D2C3F-B35F-F741-9E65-CFBFA71E63F3}"/>
              </a:ext>
            </a:extLst>
          </p:cNvPr>
          <p:cNvSpPr/>
          <p:nvPr/>
        </p:nvSpPr>
        <p:spPr>
          <a:xfrm>
            <a:off x="3203575" y="1196975"/>
            <a:ext cx="720725" cy="576263"/>
          </a:xfrm>
          <a:prstGeom prst="striped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Штриховая стрелка вправо 11">
            <a:extLst>
              <a:ext uri="{FF2B5EF4-FFF2-40B4-BE49-F238E27FC236}">
                <a16:creationId xmlns:a16="http://schemas.microsoft.com/office/drawing/2014/main" id="{B7C8A1A2-6B7B-084F-8D76-A1744313CB61}"/>
              </a:ext>
            </a:extLst>
          </p:cNvPr>
          <p:cNvSpPr/>
          <p:nvPr/>
        </p:nvSpPr>
        <p:spPr>
          <a:xfrm rot="10800000">
            <a:off x="5292725" y="2997200"/>
            <a:ext cx="719138" cy="576263"/>
          </a:xfrm>
          <a:prstGeom prst="striped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1DDACFF9-468C-4942-8359-656EDC3CE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207375" cy="59753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Кейнсианская концепция спроса на инвестиции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Предприниматели сопоставляют ожидаемый поток чистого дохода от инвестиционных проектов с инвестиционными затратами.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Предприниматели оценивают поток чистого дохода от инвестиционных проектов с помощью метода дисконтирования.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Инвестиционный проект будет экономически целесообразным, если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 i="1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 i="1"/>
              <a:t>R – </a:t>
            </a:r>
            <a:r>
              <a:rPr lang="ru-RU" altLang="ru-RU" sz="2000"/>
              <a:t>дисконтная ставка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 i="1"/>
              <a:t>К</a:t>
            </a:r>
            <a:r>
              <a:rPr lang="ru-RU" altLang="ru-RU" sz="2000" i="1" baseline="-25000"/>
              <a:t>0</a:t>
            </a:r>
            <a:r>
              <a:rPr lang="ru-RU" altLang="ru-RU" sz="2000" i="1"/>
              <a:t> – </a:t>
            </a:r>
            <a:r>
              <a:rPr lang="ru-RU" altLang="ru-RU" sz="2000"/>
              <a:t>требуемые вложения в инвестиционный проект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 i="1"/>
              <a:t>П</a:t>
            </a:r>
            <a:r>
              <a:rPr lang="ru-RU" altLang="ru-RU" sz="2000" i="1" baseline="-25000"/>
              <a:t>1,</a:t>
            </a:r>
            <a:r>
              <a:rPr lang="ru-RU" altLang="ru-RU" sz="2000" i="1"/>
              <a:t> П</a:t>
            </a:r>
            <a:r>
              <a:rPr lang="ru-RU" altLang="ru-RU" sz="2000" i="1" baseline="-25000"/>
              <a:t>2</a:t>
            </a:r>
            <a:r>
              <a:rPr lang="ru-RU" altLang="ru-RU" sz="2000" i="1"/>
              <a:t>,</a:t>
            </a:r>
            <a:r>
              <a:rPr lang="ru-RU" altLang="ru-RU" sz="2000"/>
              <a:t>…, </a:t>
            </a:r>
            <a:r>
              <a:rPr lang="ru-RU" altLang="ru-RU" sz="2000" i="1"/>
              <a:t>П</a:t>
            </a:r>
            <a:r>
              <a:rPr lang="ru-RU" altLang="ru-RU" sz="2000" i="1" baseline="-25000"/>
              <a:t>п</a:t>
            </a:r>
            <a:r>
              <a:rPr lang="ru-RU" altLang="ru-RU" sz="2000" i="1"/>
              <a:t> – </a:t>
            </a:r>
            <a:r>
              <a:rPr lang="ru-RU" altLang="ru-RU" sz="2000"/>
              <a:t>потоки чистых доходов от проекта в момент времени 1, 2,, </a:t>
            </a:r>
            <a:r>
              <a:rPr lang="en-US" altLang="ru-RU" sz="2000" i="1"/>
              <a:t>n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 i="1"/>
              <a:t>R – </a:t>
            </a:r>
            <a:r>
              <a:rPr lang="ru-RU" altLang="ru-RU" sz="2000"/>
              <a:t>норма дисконта.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Норма дисконта, которое превращает данное неравенство в равенство, называется </a:t>
            </a:r>
            <a:r>
              <a:rPr lang="ru-RU" altLang="ru-RU" sz="2000" b="1"/>
              <a:t>предельной эффективностью капитала </a:t>
            </a:r>
            <a:r>
              <a:rPr lang="ru-RU" altLang="ru-RU" sz="2000" i="1"/>
              <a:t>(R*).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pic>
        <p:nvPicPr>
          <p:cNvPr id="14339" name="Picture 2" descr="C:\Users\Светлана\Pictures\untitled.png">
            <a:extLst>
              <a:ext uri="{FF2B5EF4-FFF2-40B4-BE49-F238E27FC236}">
                <a16:creationId xmlns:a16="http://schemas.microsoft.com/office/drawing/2014/main" id="{92713CE1-288E-2C4F-8AB0-94A9A7576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213100"/>
            <a:ext cx="3197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70CDDC9-AD77-BA4E-AD0B-FA4A17817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04813"/>
            <a:ext cx="8207375" cy="6119812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Инвестиционный спрос связан с отбором инвестиционных проектов по критерию доходности (наивысшая </a:t>
            </a:r>
            <a:r>
              <a:rPr lang="ru-RU" altLang="ru-RU" sz="2000" i="1"/>
              <a:t>R*).</a:t>
            </a: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С увеличением роста объема инвестиций </a:t>
            </a:r>
            <a:r>
              <a:rPr lang="ru-RU" altLang="ru-RU" sz="2000" i="1"/>
              <a:t>R* </a:t>
            </a:r>
            <a:r>
              <a:rPr lang="ru-RU" altLang="ru-RU" sz="2000"/>
              <a:t>падает, поскольку по мере роста инвестиций падает их </a:t>
            </a:r>
            <a:r>
              <a:rPr lang="ru-RU" altLang="ru-RU" sz="2000" b="1"/>
              <a:t>ожидаемая доходность</a:t>
            </a:r>
            <a:r>
              <a:rPr lang="ru-RU" altLang="ru-RU" sz="2000"/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 b="1"/>
              <a:t>Объяснение:</a:t>
            </a:r>
            <a:r>
              <a:rPr lang="ru-RU" altLang="ru-RU" sz="2000"/>
              <a:t> сначала инвестируются наиболее перспективные и прибыльные проекты, а дальнейшее инвестирование является менее производительным.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000"/>
              <a:t>Инвестиции будут осуществлять в том случае, если </a:t>
            </a:r>
            <a:r>
              <a:rPr lang="ru-RU" altLang="ru-RU" sz="2000" i="1"/>
              <a:t>R* &gt; 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000" b="1"/>
              <a:t>Инвестиционный спрос - функция от ставки процента: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400" b="1" i="1"/>
              <a:t>I</a:t>
            </a:r>
            <a:r>
              <a:rPr lang="ru-RU" altLang="ru-RU" sz="2400" b="1" i="1" baseline="30000"/>
              <a:t>a</a:t>
            </a:r>
            <a:r>
              <a:rPr lang="ru-RU" altLang="ru-RU" sz="2400" b="1" i="1"/>
              <a:t>= I(R*– i)</a:t>
            </a:r>
            <a:endParaRPr lang="ru-RU" altLang="ru-RU" sz="2400" b="1"/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000"/>
              <a:t>где </a:t>
            </a:r>
            <a:r>
              <a:rPr lang="ru-RU" altLang="ru-RU" sz="2000" i="1"/>
              <a:t>I – </a:t>
            </a:r>
            <a:r>
              <a:rPr lang="ru-RU" altLang="ru-RU" sz="2000"/>
              <a:t>предельная склонность к инвестированию.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 sz="2000" b="1"/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000" b="1"/>
              <a:t>Предельная склонность к инвестированию </a:t>
            </a:r>
            <a:r>
              <a:rPr lang="ru-RU" altLang="ru-RU" sz="2000"/>
              <a:t>(</a:t>
            </a:r>
            <a:r>
              <a:rPr lang="ru-RU" altLang="ru-RU" sz="2000" i="1"/>
              <a:t>I</a:t>
            </a:r>
            <a:r>
              <a:rPr lang="ru-RU" altLang="ru-RU" sz="2000" i="1" baseline="-25000"/>
              <a:t>i</a:t>
            </a:r>
            <a:r>
              <a:rPr lang="ru-RU" altLang="ru-RU" sz="2000"/>
              <a:t>) показывает, на сколько единиц увеличатся инвестиции в случае снижения ставки процента на один пункт.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000"/>
              <a:t>Если </a:t>
            </a:r>
            <a:r>
              <a:rPr lang="ru-RU" altLang="ru-RU" sz="2000" i="1"/>
              <a:t>i↓, </a:t>
            </a:r>
            <a:r>
              <a:rPr lang="ru-RU" altLang="ru-RU" sz="2000"/>
              <a:t>то увеличится предельная склонность к инвестированию.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>
            <a:extLst>
              <a:ext uri="{FF2B5EF4-FFF2-40B4-BE49-F238E27FC236}">
                <a16:creationId xmlns:a16="http://schemas.microsoft.com/office/drawing/2014/main" id="{AAE4C097-5828-2243-A080-1C65570CE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04813"/>
            <a:ext cx="8207375" cy="6119812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n-US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DEAFE138-3E26-D146-B446-54A67743B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981075"/>
            <a:ext cx="6097588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61E02F4C-9E67-7741-A551-DE27536EF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333375"/>
            <a:ext cx="8207375" cy="6262688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Неоклассическая концепция спроса на инвестиции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000" dirty="0"/>
              <a:t>Предприниматели осуществляют инвестирование для достижения оптимального размера капитала:</a:t>
            </a:r>
          </a:p>
          <a:p>
            <a:pPr marL="0" indent="447675">
              <a:buFont typeface="Arial" charset="0"/>
              <a:buChar char="•"/>
              <a:defRPr/>
            </a:pPr>
            <a:r>
              <a:rPr lang="ru-RU" sz="2000" dirty="0"/>
              <a:t>оптимальный объем капитала обеспечивает максимальную прибыль (при существующей технологии)</a:t>
            </a:r>
          </a:p>
          <a:p>
            <a:pPr marL="0" indent="447675">
              <a:buFont typeface="Arial" charset="0"/>
              <a:buChar char="•"/>
              <a:defRPr/>
            </a:pPr>
            <a:r>
              <a:rPr lang="ru-RU" sz="2000" dirty="0"/>
              <a:t>в условиях совершенной конкуренции прибыль максимальна, если предельная производительность капитала (</a:t>
            </a:r>
            <a:r>
              <a:rPr lang="ru-RU" sz="2000" i="1" dirty="0" err="1"/>
              <a:t>r</a:t>
            </a:r>
            <a:r>
              <a:rPr lang="ru-RU" sz="2000" dirty="0"/>
              <a:t>) равна предельным издержкам (норма амортизации </a:t>
            </a:r>
            <a:r>
              <a:rPr lang="ru-RU" sz="2000" i="1" dirty="0"/>
              <a:t>(</a:t>
            </a:r>
            <a:r>
              <a:rPr lang="ru-RU" sz="2000" i="1" dirty="0" err="1"/>
              <a:t>d</a:t>
            </a:r>
            <a:r>
              <a:rPr lang="ru-RU" sz="2000" i="1" dirty="0"/>
              <a:t>) +</a:t>
            </a:r>
            <a:r>
              <a:rPr lang="ru-RU" sz="2000" dirty="0"/>
              <a:t> ставка процента по финансовым активам (</a:t>
            </a:r>
            <a:r>
              <a:rPr lang="ru-RU" sz="2000" i="1" dirty="0" err="1"/>
              <a:t>i</a:t>
            </a:r>
            <a:r>
              <a:rPr lang="ru-RU" sz="2000" dirty="0"/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000" b="1" dirty="0"/>
              <a:t>Функция инвестиционного спроса: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000" dirty="0"/>
              <a:t> </a:t>
            </a:r>
            <a:r>
              <a:rPr lang="ru-RU" sz="2400" b="1" i="1" dirty="0" err="1"/>
              <a:t>I</a:t>
            </a:r>
            <a:r>
              <a:rPr lang="ru-RU" sz="2400" b="1" i="1" baseline="30000" dirty="0" err="1"/>
              <a:t>a</a:t>
            </a:r>
            <a:r>
              <a:rPr lang="ru-RU" sz="2400" b="1" i="1" dirty="0"/>
              <a:t> = </a:t>
            </a:r>
            <a:r>
              <a:rPr lang="ru-RU" sz="2400" b="1" i="1" dirty="0" err="1"/>
              <a:t>β</a:t>
            </a:r>
            <a:r>
              <a:rPr lang="ru-RU" sz="2400" b="1" i="1" dirty="0"/>
              <a:t>(K* – </a:t>
            </a:r>
            <a:r>
              <a:rPr lang="ru-RU" sz="2400" b="1" i="1" dirty="0" err="1"/>
              <a:t>K</a:t>
            </a:r>
            <a:r>
              <a:rPr lang="ru-RU" sz="2400" b="1" i="1" baseline="-25000" dirty="0" err="1"/>
              <a:t>t</a:t>
            </a:r>
            <a:r>
              <a:rPr lang="ru-RU" sz="2400" b="1" i="1" dirty="0"/>
              <a:t>); 0 &lt; </a:t>
            </a:r>
            <a:r>
              <a:rPr lang="ru-RU" sz="2400" b="1" i="1" dirty="0" err="1"/>
              <a:t>β </a:t>
            </a:r>
            <a:r>
              <a:rPr lang="ru-RU" sz="2400" b="1" i="1" dirty="0"/>
              <a:t>&lt; 1</a:t>
            </a:r>
          </a:p>
          <a:p>
            <a:pPr marL="0" indent="0" algn="ctr">
              <a:buFont typeface="Arial" charset="0"/>
              <a:buNone/>
              <a:defRPr/>
            </a:pPr>
            <a:endParaRPr lang="ru-RU" sz="2000" dirty="0"/>
          </a:p>
          <a:p>
            <a:pPr marL="0" indent="0">
              <a:buFont typeface="Arial" charset="0"/>
              <a:buNone/>
              <a:defRPr/>
            </a:pPr>
            <a:r>
              <a:rPr lang="ru-RU" sz="2000" i="1" dirty="0" err="1"/>
              <a:t>I</a:t>
            </a:r>
            <a:r>
              <a:rPr lang="ru-RU" sz="2000" i="1" baseline="30000" dirty="0" err="1"/>
              <a:t>a</a:t>
            </a:r>
            <a:r>
              <a:rPr lang="ru-RU" sz="2000" dirty="0"/>
              <a:t> – объем автономных инвестиций на период </a:t>
            </a:r>
            <a:r>
              <a:rPr lang="ru-RU" sz="2000" i="1" dirty="0" err="1"/>
              <a:t>t</a:t>
            </a:r>
            <a:r>
              <a:rPr lang="ru-RU" sz="2000" i="1" dirty="0"/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000" i="1" dirty="0" err="1"/>
              <a:t>K</a:t>
            </a:r>
            <a:r>
              <a:rPr lang="ru-RU" sz="2000" i="1" baseline="-25000" dirty="0" err="1"/>
              <a:t>t</a:t>
            </a:r>
            <a:r>
              <a:rPr lang="ru-RU" sz="2000" i="1" dirty="0"/>
              <a:t> – </a:t>
            </a:r>
            <a:r>
              <a:rPr lang="ru-RU" sz="2000" dirty="0"/>
              <a:t>фактический объем капитала;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000" i="1" dirty="0"/>
              <a:t>К* – </a:t>
            </a:r>
            <a:r>
              <a:rPr lang="ru-RU" sz="2000" dirty="0"/>
              <a:t>оптимальный объем капитала;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000" dirty="0" err="1"/>
              <a:t>р</a:t>
            </a:r>
            <a:r>
              <a:rPr lang="ru-RU" sz="2000" dirty="0"/>
              <a:t> – коэффициент, характеризующий меру приближения существующего капитала к оптимальному за период </a:t>
            </a:r>
            <a:r>
              <a:rPr lang="ru-RU" sz="2000" i="1" dirty="0" err="1"/>
              <a:t>t</a:t>
            </a:r>
            <a:r>
              <a:rPr lang="ru-RU" sz="2000" i="1" dirty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C7B4218C-5889-6A49-942D-E2B3DC369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333375"/>
            <a:ext cx="8207375" cy="6262688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ru-RU" sz="2000" dirty="0"/>
              <a:t>Для определения оптимального размера капитала используется производственная функция </a:t>
            </a:r>
            <a:r>
              <a:rPr lang="ru-RU" sz="2000" dirty="0" err="1"/>
              <a:t>Кобба-Дугласа</a:t>
            </a:r>
            <a:r>
              <a:rPr lang="ru-RU" sz="2000" dirty="0"/>
              <a:t>: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2000" b="1" i="1" dirty="0"/>
          </a:p>
          <a:p>
            <a:pPr marL="0" indent="0" algn="ctr">
              <a:buFont typeface="Arial" charset="0"/>
              <a:buNone/>
              <a:defRPr/>
            </a:pPr>
            <a:r>
              <a:rPr lang="ru-RU" sz="2400" b="1" i="1" dirty="0"/>
              <a:t>Y= </a:t>
            </a:r>
            <a:r>
              <a:rPr lang="ru-RU" sz="2400" b="1" i="1" dirty="0" err="1"/>
              <a:t>K</a:t>
            </a:r>
            <a:r>
              <a:rPr lang="ru-RU" sz="2400" b="1" i="1" baseline="30000" dirty="0" err="1"/>
              <a:t>a</a:t>
            </a:r>
            <a:r>
              <a:rPr lang="ru-RU" sz="2400" b="1" dirty="0" err="1"/>
              <a:t>x</a:t>
            </a:r>
            <a:r>
              <a:rPr lang="ru-RU" sz="2400" b="1" dirty="0"/>
              <a:t> </a:t>
            </a:r>
            <a:r>
              <a:rPr lang="ru-RU" sz="2400" b="1" i="1" dirty="0" err="1"/>
              <a:t>L</a:t>
            </a:r>
            <a:r>
              <a:rPr lang="ru-RU" sz="2400" b="1" i="1" baseline="30000" dirty="0" err="1"/>
              <a:t>l</a:t>
            </a:r>
            <a:r>
              <a:rPr lang="ru-RU" sz="2400" b="1" i="1" dirty="0" err="1"/>
              <a:t>-</a:t>
            </a:r>
            <a:r>
              <a:rPr lang="ru-RU" sz="2400" b="1" i="1" baseline="30000" dirty="0" err="1"/>
              <a:t>a</a:t>
            </a:r>
            <a:r>
              <a:rPr lang="ru-RU" sz="2400" b="1" i="1" dirty="0"/>
              <a:t>; </a:t>
            </a:r>
            <a:r>
              <a:rPr lang="ru-RU" sz="2400" b="1" dirty="0"/>
              <a:t>0&lt; </a:t>
            </a:r>
            <a:r>
              <a:rPr lang="ru-RU" sz="2400" b="1" i="1" dirty="0"/>
              <a:t>а</a:t>
            </a:r>
            <a:r>
              <a:rPr lang="ru-RU" sz="2400" b="1" dirty="0"/>
              <a:t> &lt;1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2000" i="1" dirty="0"/>
          </a:p>
          <a:p>
            <a:pPr marL="0" indent="0" algn="just">
              <a:buFont typeface="Arial" charset="0"/>
              <a:buNone/>
              <a:defRPr/>
            </a:pPr>
            <a:r>
              <a:rPr lang="ru-RU" sz="2000" i="1" dirty="0"/>
              <a:t>а – </a:t>
            </a:r>
            <a:r>
              <a:rPr lang="ru-RU" sz="2000" dirty="0"/>
              <a:t>параметр, по которому определяется вклад капитала в выпуск продукции.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2000" dirty="0"/>
              <a:t>Следовательно,</a:t>
            </a:r>
            <a:r>
              <a:rPr lang="ru-RU" sz="2000" b="1" dirty="0"/>
              <a:t> инвестиционный спрос</a:t>
            </a:r>
            <a:r>
              <a:rPr lang="ru-RU" sz="2000" dirty="0"/>
              <a:t> - это</a:t>
            </a:r>
            <a:r>
              <a:rPr lang="ru-RU" sz="2000" b="1" dirty="0"/>
              <a:t> </a:t>
            </a:r>
            <a:r>
              <a:rPr lang="ru-RU" sz="2000" i="1" dirty="0"/>
              <a:t>возрастающая </a:t>
            </a:r>
            <a:r>
              <a:rPr lang="ru-RU" sz="2000" dirty="0"/>
              <a:t>функция от предельной производительности капитала и </a:t>
            </a:r>
            <a:r>
              <a:rPr lang="ru-RU" sz="2000" i="1" dirty="0"/>
              <a:t>убывающая</a:t>
            </a:r>
            <a:r>
              <a:rPr lang="ru-RU" sz="2000" dirty="0"/>
              <a:t> функция от ставки процента.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2000" dirty="0"/>
          </a:p>
          <a:p>
            <a:pPr marL="0" indent="0" algn="just">
              <a:buFont typeface="Arial" charset="0"/>
              <a:buNone/>
              <a:defRPr/>
            </a:pPr>
            <a:r>
              <a:rPr lang="ru-RU" sz="2000" b="1" u="sng" dirty="0"/>
              <a:t>Выводы:</a:t>
            </a:r>
          </a:p>
          <a:p>
            <a:pPr marL="0" indent="361950" algn="just">
              <a:buFont typeface="Arial" charset="0"/>
              <a:buChar char="•"/>
              <a:defRPr/>
            </a:pPr>
            <a:r>
              <a:rPr lang="ru-RU" sz="2000" dirty="0"/>
              <a:t>Неоклассическая функция инвестиций определяется технологией производства.</a:t>
            </a:r>
          </a:p>
          <a:p>
            <a:pPr marL="0" indent="361950" algn="just">
              <a:buFont typeface="Arial" charset="0"/>
              <a:buChar char="•"/>
              <a:defRPr/>
            </a:pPr>
            <a:r>
              <a:rPr lang="ru-RU" sz="2000" dirty="0" err="1"/>
              <a:t>Кейнсианская</a:t>
            </a:r>
            <a:r>
              <a:rPr lang="ru-RU" sz="2000" dirty="0"/>
              <a:t> функция инвестиций зависит от </a:t>
            </a:r>
            <a:r>
              <a:rPr lang="ru-RU" sz="2000" i="1" dirty="0"/>
              <a:t>R*, </a:t>
            </a:r>
            <a:r>
              <a:rPr lang="ru-RU" sz="2000" dirty="0"/>
              <a:t>соотношения оптимизма и пессимизма инвесторов. </a:t>
            </a:r>
          </a:p>
          <a:p>
            <a:pPr marL="0" indent="361950" algn="just">
              <a:buFont typeface="Arial" charset="0"/>
              <a:buChar char="•"/>
              <a:defRPr/>
            </a:pPr>
            <a:r>
              <a:rPr lang="ru-RU" sz="2000" dirty="0" err="1"/>
              <a:t>Кейнсианская</a:t>
            </a:r>
            <a:r>
              <a:rPr lang="ru-RU" sz="2000" dirty="0"/>
              <a:t> функция инвестиций имеет меньшую эластичность по ставке процента, чем неоклассическая.</a:t>
            </a:r>
          </a:p>
          <a:p>
            <a:pPr marL="0" indent="0" algn="just">
              <a:buFont typeface="Arial" charset="0"/>
              <a:buNone/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endParaRPr lang="ru-RU" sz="2000" dirty="0"/>
          </a:p>
          <a:p>
            <a:pPr marL="0" indent="0" algn="just">
              <a:buFont typeface="Arial" charset="0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>
            <a:extLst>
              <a:ext uri="{FF2B5EF4-FFF2-40B4-BE49-F238E27FC236}">
                <a16:creationId xmlns:a16="http://schemas.microsoft.com/office/drawing/2014/main" id="{6F2751BB-7E8A-6645-B486-61CEA3D20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07375" cy="583247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Модель совокупных расходов и доходов </a:t>
            </a: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(«кейнсианский крест»)</a:t>
            </a: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>
              <a:buFont typeface="Wingdings 2" pitchFamily="2" charset="2"/>
              <a:buNone/>
            </a:pPr>
            <a:endParaRPr lang="en-US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pic>
        <p:nvPicPr>
          <p:cNvPr id="19459" name="Picture 2" descr="C:\Users\Светлана\Pictures\46596_html_m4e1be59b.png">
            <a:extLst>
              <a:ext uri="{FF2B5EF4-FFF2-40B4-BE49-F238E27FC236}">
                <a16:creationId xmlns:a16="http://schemas.microsoft.com/office/drawing/2014/main" id="{E2980358-7B3D-164A-9681-60F98B5CC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822007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EB4DAAF0-70C0-8B4A-B349-F3FAAF7F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04813"/>
            <a:ext cx="8207375" cy="61198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rgbClr val="002060"/>
                </a:solidFill>
              </a:rPr>
              <a:t>Инфляционный разрыв: 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2800" b="1" dirty="0"/>
              <a:t>I &gt; S</a:t>
            </a:r>
            <a:r>
              <a:rPr lang="ru-RU" sz="2000" dirty="0"/>
              <a:t> </a:t>
            </a:r>
          </a:p>
          <a:p>
            <a:pPr marL="0" indent="363538" algn="just">
              <a:buFont typeface="Arial" charset="0"/>
              <a:buChar char="•"/>
              <a:defRPr/>
            </a:pPr>
            <a:r>
              <a:rPr lang="ru-RU" sz="2000" dirty="0"/>
              <a:t>Планируемые инвестиции превышают сбережения, соответствующие уровню полной занятости., т.е. предложение сбережений отстает от инвестиционных потребностей. </a:t>
            </a:r>
          </a:p>
          <a:p>
            <a:pPr marL="0" indent="363538" algn="just">
              <a:buFont typeface="Arial" charset="0"/>
              <a:buChar char="•"/>
              <a:defRPr/>
            </a:pPr>
            <a:r>
              <a:rPr lang="ru-RU" sz="2000" dirty="0"/>
              <a:t>Спрос на товары и услуги растет, под влиянием эффекта мультипликатора растут цены.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  <p:pic>
        <p:nvPicPr>
          <p:cNvPr id="20483" name="Picture 2" descr="C:\Users\Светлана\Pictures\image019.jpg">
            <a:extLst>
              <a:ext uri="{FF2B5EF4-FFF2-40B4-BE49-F238E27FC236}">
                <a16:creationId xmlns:a16="http://schemas.microsoft.com/office/drawing/2014/main" id="{0A38A3F7-6833-CF4C-B42F-79616A5ED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213100"/>
            <a:ext cx="5472113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>
            <a:extLst>
              <a:ext uri="{FF2B5EF4-FFF2-40B4-BE49-F238E27FC236}">
                <a16:creationId xmlns:a16="http://schemas.microsoft.com/office/drawing/2014/main" id="{73F689B3-97F8-EF45-9428-7EB2E15AB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Инвестиции: определение и виды.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Чистые инвестиции и экономическая активность.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Инвестиционные ожидания и инвестиционная активность.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Факторы,  определяющие инвестиционную активность.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Модель «инвестиции – сбережения».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Эффект мультипликатора. Эффект акселератора.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Спрос на инвестиционные блага. </a:t>
            </a:r>
            <a:r>
              <a:rPr lang="ru-RU" sz="2000" dirty="0" err="1"/>
              <a:t>Кейнсианская</a:t>
            </a:r>
            <a:r>
              <a:rPr lang="ru-RU" sz="2000" dirty="0"/>
              <a:t> и неоклассическая концепции спроса на инвестиции. Определение оптимального объема капитала.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Модель совокупных расходов и доходов. Изменения национального дохода под влиянием изменений в потреблении, инвестициях и государственных расходах. Инвестиционный мультипликатор. Инфляционный разрыв. Дефляционный разрыв.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Равновесие между инвестициями и сбережениями – важнейшее условие макроэкономического равновесия. Модель </a:t>
            </a:r>
            <a:r>
              <a:rPr lang="ru-RU" sz="2000" i="1" dirty="0"/>
              <a:t>S – I</a:t>
            </a:r>
            <a:r>
              <a:rPr lang="ru-RU" sz="2000" dirty="0"/>
              <a:t>. «Парадокс бережливости». </a:t>
            </a:r>
          </a:p>
          <a:p>
            <a:pPr marL="0" indent="355600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000" dirty="0"/>
              <a:t>Проблемы превращения сбережений в инвестиции в современной России. </a:t>
            </a:r>
          </a:p>
          <a:p>
            <a:pPr marL="0" indent="266700">
              <a:buFont typeface="Arial" charset="0"/>
              <a:buChar char="•"/>
              <a:defRPr/>
            </a:pPr>
            <a:endParaRPr lang="ru-RU" sz="1800" dirty="0"/>
          </a:p>
          <a:p>
            <a:pPr marL="0" indent="266700">
              <a:buFont typeface="Arial" charset="0"/>
              <a:buChar char="•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E7646A7-9E04-744C-8A71-51077630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04813"/>
            <a:ext cx="8207375" cy="61198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rgbClr val="002060"/>
                </a:solidFill>
              </a:rPr>
              <a:t>Дефляционный (</a:t>
            </a:r>
            <a:r>
              <a:rPr lang="ru-RU" sz="2400" b="1" dirty="0" err="1">
                <a:solidFill>
                  <a:srgbClr val="002060"/>
                </a:solidFill>
              </a:rPr>
              <a:t>рецессионный</a:t>
            </a:r>
            <a:r>
              <a:rPr lang="ru-RU" sz="2400" b="1" dirty="0">
                <a:solidFill>
                  <a:srgbClr val="002060"/>
                </a:solidFill>
              </a:rPr>
              <a:t>) разрыв: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2000" dirty="0"/>
              <a:t> </a:t>
            </a:r>
            <a:r>
              <a:rPr lang="ru-RU" sz="2800" dirty="0"/>
              <a:t>S &gt; I</a:t>
            </a:r>
          </a:p>
          <a:p>
            <a:pPr marL="0" indent="363538">
              <a:buFont typeface="Arial" charset="0"/>
              <a:buChar char="•"/>
              <a:defRPr/>
            </a:pPr>
            <a:r>
              <a:rPr lang="ru-RU" sz="2000" dirty="0"/>
              <a:t>Сбережения, соответствующие уровню полной занятости, превышающей потребности в инвестировании. </a:t>
            </a:r>
          </a:p>
          <a:p>
            <a:pPr marL="0" indent="363538">
              <a:buFont typeface="Arial" charset="0"/>
              <a:buChar char="•"/>
              <a:defRPr/>
            </a:pPr>
            <a:r>
              <a:rPr lang="ru-RU" sz="2000" dirty="0"/>
              <a:t>Текущие расходы на товары и услуги низкие. </a:t>
            </a:r>
          </a:p>
          <a:p>
            <a:pPr marL="0" indent="363538">
              <a:buFont typeface="Arial" charset="0"/>
              <a:buChar char="•"/>
              <a:defRPr/>
            </a:pPr>
            <a:r>
              <a:rPr lang="ru-RU" sz="2000" dirty="0"/>
              <a:t>Сокращение занятости в той или иной сфере производства повлечет за собой мультипликативное сокращение занятости и доходов в экономике страны.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  <p:pic>
        <p:nvPicPr>
          <p:cNvPr id="21507" name="Picture 2" descr="C:\Users\Светлана\Pictures\image019.jpg">
            <a:extLst>
              <a:ext uri="{FF2B5EF4-FFF2-40B4-BE49-F238E27FC236}">
                <a16:creationId xmlns:a16="http://schemas.microsoft.com/office/drawing/2014/main" id="{CDA3BFBD-3BAB-7645-BF28-D1D8E153F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573463"/>
            <a:ext cx="5127625" cy="311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C03D3EE9-C920-6B40-AFAB-9879962AA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6250"/>
            <a:ext cx="8207375" cy="60483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400" b="1" dirty="0">
                <a:solidFill>
                  <a:srgbClr val="002060"/>
                </a:solidFill>
              </a:rPr>
              <a:t>Равновесие между инвестициями и сбережениями – важнейшее условие макроэкономического равновесия. Модель </a:t>
            </a:r>
            <a:r>
              <a:rPr lang="ru-RU" sz="2400" b="1" i="1" dirty="0">
                <a:solidFill>
                  <a:srgbClr val="002060"/>
                </a:solidFill>
              </a:rPr>
              <a:t>S – I</a:t>
            </a:r>
            <a:r>
              <a:rPr lang="ru-RU" sz="2400" b="1" dirty="0">
                <a:solidFill>
                  <a:srgbClr val="002060"/>
                </a:solidFill>
              </a:rPr>
              <a:t>. «Парадокс бережливости». 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ru-RU" sz="2400" b="1" dirty="0"/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400" b="1" dirty="0"/>
              <a:t>Модель IS </a:t>
            </a:r>
            <a:r>
              <a:rPr lang="ru-RU" sz="2400" dirty="0"/>
              <a:t>отражает взаимосвязь сбережений, инвестиций, уровня процента  и уровня дохода.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ru-RU" sz="2400" dirty="0"/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400" b="1" dirty="0"/>
              <a:t>Кривая IS выводится из модели </a:t>
            </a:r>
            <a:r>
              <a:rPr lang="ru-RU" sz="2400" b="1" dirty="0" err="1"/>
              <a:t>кейнсианского</a:t>
            </a:r>
            <a:r>
              <a:rPr lang="ru-RU" sz="2400" b="1" dirty="0"/>
              <a:t> креста: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ru-RU" sz="2400" dirty="0"/>
          </a:p>
          <a:p>
            <a:pPr marL="0" indent="363538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400" dirty="0"/>
              <a:t>изменение </a:t>
            </a:r>
            <a:r>
              <a:rPr lang="ru-RU" sz="2400" i="1" dirty="0" err="1"/>
              <a:t>r</a:t>
            </a:r>
            <a:r>
              <a:rPr lang="ru-RU" sz="2400" i="1" dirty="0"/>
              <a:t>.</a:t>
            </a:r>
            <a:r>
              <a:rPr lang="ru-RU" sz="2400" dirty="0"/>
              <a:t> приводит к изменению планируемых инвестиций на ΔI</a:t>
            </a:r>
          </a:p>
          <a:p>
            <a:pPr marL="0" indent="363538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400" dirty="0"/>
              <a:t>изменяется равновесный уровень дохода на ΔY</a:t>
            </a:r>
          </a:p>
          <a:p>
            <a:pPr marL="0" indent="363538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400" dirty="0"/>
              <a:t>рост </a:t>
            </a:r>
            <a:r>
              <a:rPr lang="ru-RU" sz="2400" i="1" dirty="0" err="1"/>
              <a:t>r</a:t>
            </a:r>
            <a:r>
              <a:rPr lang="ru-RU" sz="2400" dirty="0"/>
              <a:t> приводит к падению инвестиций на ΔI и к мультипликативному уменьшению Y. </a:t>
            </a:r>
          </a:p>
          <a:p>
            <a:pPr marL="0" indent="363538"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2400" dirty="0"/>
              <a:t>Более высокий уровень реальной ставки процента соответствует более низкому равновесному уровню дохода  </a:t>
            </a:r>
            <a:endParaRPr lang="ru-RU" sz="2400" b="1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4B64098-7C58-9C42-8F45-348370BE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6250"/>
            <a:ext cx="8207375" cy="60483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2400" b="1" dirty="0">
                <a:solidFill>
                  <a:srgbClr val="002060"/>
                </a:solidFill>
              </a:rPr>
              <a:t>Построение кривой </a:t>
            </a:r>
            <a:r>
              <a:rPr lang="en-US" sz="2400" b="1" dirty="0">
                <a:solidFill>
                  <a:srgbClr val="002060"/>
                </a:solidFill>
              </a:rPr>
              <a:t>IS</a:t>
            </a:r>
            <a:endParaRPr lang="ru-RU" sz="2400" b="1" dirty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2000" b="1" dirty="0"/>
          </a:p>
        </p:txBody>
      </p:sp>
      <p:pic>
        <p:nvPicPr>
          <p:cNvPr id="23555" name="Picture 2" descr="C:\Users\Светлана\Pictures\image124.jpg">
            <a:extLst>
              <a:ext uri="{FF2B5EF4-FFF2-40B4-BE49-F238E27FC236}">
                <a16:creationId xmlns:a16="http://schemas.microsoft.com/office/drawing/2014/main" id="{AA9FDF32-2184-FB49-803B-ADAC2404B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7993062" cy="537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>
            <a:extLst>
              <a:ext uri="{FF2B5EF4-FFF2-40B4-BE49-F238E27FC236}">
                <a16:creationId xmlns:a16="http://schemas.microsoft.com/office/drawing/2014/main" id="{04DF4DE9-7F79-1846-951A-87D115109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207375" cy="597535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Домашнее задание.</a:t>
            </a: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>
                <a:solidFill>
                  <a:srgbClr val="002060"/>
                </a:solidFill>
              </a:rPr>
              <a:t>Сформулируйте Ваше видение проблем превращения сбережений в инвестиции в современной России. </a:t>
            </a:r>
          </a:p>
          <a:p>
            <a:pPr marL="0" indent="0">
              <a:buFont typeface="Wingdings 2" pitchFamily="2" charset="2"/>
              <a:buNone/>
            </a:pPr>
            <a:endParaRPr lang="en-US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>
            <a:extLst>
              <a:ext uri="{FF2B5EF4-FFF2-40B4-BE49-F238E27FC236}">
                <a16:creationId xmlns:a16="http://schemas.microsoft.com/office/drawing/2014/main" id="{F0D3043B-156B-3842-AE98-77100EED8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351837" cy="6048375"/>
          </a:xfrm>
        </p:spPr>
        <p:txBody>
          <a:bodyPr/>
          <a:lstStyle/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Инвестиции, инвестиционная активность, инвестиционные ожидания и их факторы</a:t>
            </a:r>
          </a:p>
          <a:p>
            <a:pPr marL="0" indent="0">
              <a:buFont typeface="Wingdings 2" pitchFamily="2" charset="2"/>
              <a:buNone/>
            </a:pPr>
            <a:endParaRPr lang="ru-RU" altLang="ru-RU" sz="2000" b="1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Инвестиции</a:t>
            </a:r>
            <a:r>
              <a:rPr lang="en-US" altLang="ru-RU" sz="2000" b="1"/>
              <a:t> (I)</a:t>
            </a:r>
            <a:r>
              <a:rPr lang="ru-RU" altLang="ru-RU" sz="2000" b="1"/>
              <a:t> </a:t>
            </a:r>
            <a:r>
              <a:rPr lang="ru-RU" altLang="ru-RU" sz="2000"/>
              <a:t>- долгосрочные вложения частного или государственного капитала в различные отрасли экономики с целью получения дохода.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>
                <a:solidFill>
                  <a:srgbClr val="002060"/>
                </a:solidFill>
              </a:rPr>
              <a:t>Виды инвестиций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Реальные (прямые) инвестиции </a:t>
            </a:r>
            <a:r>
              <a:rPr lang="ru-RU" altLang="ru-RU" sz="2000"/>
              <a:t>-  вложения  капитала  непосредственно  в машины, оборудование, землю, недвижимость. 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Капитальные вложения </a:t>
            </a:r>
            <a:r>
              <a:rPr lang="ru-RU" altLang="ru-RU" sz="2000"/>
              <a:t>– часть реальных инвестиций, направленных в производство.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Финансовые (портфельные) инвестиции </a:t>
            </a:r>
            <a:r>
              <a:rPr lang="ru-RU" altLang="ru-RU" sz="2000"/>
              <a:t>- вложения в акции, облигации, другие ценные  бумаги. 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Интеллектуальные инвестиции </a:t>
            </a:r>
            <a:r>
              <a:rPr lang="ru-RU" altLang="ru-RU" sz="2000"/>
              <a:t>- покупка патентов, лицензий, подготовка персонала, вложения в НИОКР.</a:t>
            </a:r>
          </a:p>
          <a:p>
            <a:pPr marL="0" indent="0" algn="ctr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000" b="1"/>
              <a:t>Чистые инвестиции = Валовые инвестиции – Амортизация</a:t>
            </a:r>
          </a:p>
          <a:p>
            <a:pPr marL="0" indent="0" algn="ctr">
              <a:spcBef>
                <a:spcPts val="600"/>
              </a:spcBef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>
            <a:extLst>
              <a:ext uri="{FF2B5EF4-FFF2-40B4-BE49-F238E27FC236}">
                <a16:creationId xmlns:a16="http://schemas.microsoft.com/office/drawing/2014/main" id="{EF2227B2-2A91-0D44-8295-19AC0A455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207375" cy="5903913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Чистые инвестиции и экономическая активность</a:t>
            </a: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400"/>
              <a:t>Экономическая активность растет: 	</a:t>
            </a:r>
            <a:r>
              <a:rPr lang="en-US" altLang="ru-RU" sz="2400"/>
              <a:t>I</a:t>
            </a:r>
            <a:r>
              <a:rPr lang="ru-RU" altLang="ru-RU" sz="2400"/>
              <a:t> чистые</a:t>
            </a:r>
            <a:r>
              <a:rPr lang="en-US" altLang="ru-RU" sz="2400"/>
              <a:t> </a:t>
            </a:r>
            <a:r>
              <a:rPr lang="en-US" altLang="ru-RU" sz="2400">
                <a:sym typeface="Symbol" pitchFamily="2" charset="2"/>
              </a:rPr>
              <a:t> 0</a:t>
            </a: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400"/>
              <a:t>Экономическая активность снижается: 	</a:t>
            </a:r>
            <a:r>
              <a:rPr lang="en-US" altLang="ru-RU" sz="2400"/>
              <a:t>I</a:t>
            </a:r>
            <a:r>
              <a:rPr lang="ru-RU" altLang="ru-RU" sz="2400"/>
              <a:t> чистые</a:t>
            </a:r>
            <a:r>
              <a:rPr lang="en-US" altLang="ru-RU" sz="2400"/>
              <a:t> </a:t>
            </a:r>
            <a:r>
              <a:rPr lang="en-US" altLang="ru-RU" sz="2400">
                <a:sym typeface="Symbol" pitchFamily="2" charset="2"/>
              </a:rPr>
              <a:t> 0</a:t>
            </a: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400"/>
              <a:t>Статичная (депрессивная) экономика: 	</a:t>
            </a:r>
            <a:r>
              <a:rPr lang="en-US" altLang="ru-RU" sz="2400"/>
              <a:t>I</a:t>
            </a:r>
            <a:r>
              <a:rPr lang="ru-RU" altLang="ru-RU" sz="2400"/>
              <a:t> чистые</a:t>
            </a:r>
            <a:r>
              <a:rPr lang="en-US" altLang="ru-RU" sz="2400"/>
              <a:t> </a:t>
            </a:r>
            <a:r>
              <a:rPr lang="en-US" altLang="ru-RU" sz="2400">
                <a:sym typeface="Symbol" pitchFamily="2" charset="2"/>
              </a:rPr>
              <a:t> 0</a:t>
            </a: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ru-RU" altLang="ru-RU" sz="2400" b="1">
              <a:solidFill>
                <a:schemeClr val="tx2"/>
              </a:solidFill>
            </a:endParaRPr>
          </a:p>
          <a:p>
            <a:pPr marL="0" indent="0">
              <a:buFont typeface="Wingdings 2" pitchFamily="2" charset="2"/>
              <a:buNone/>
            </a:pPr>
            <a:r>
              <a:rPr lang="ru-RU" altLang="ru-RU" sz="2400" b="1"/>
              <a:t>Факторы нестабильности инвестиций:</a:t>
            </a:r>
          </a:p>
          <a:p>
            <a:pPr marL="0" indent="0">
              <a:buFont typeface="Wingdings 2" pitchFamily="2" charset="2"/>
              <a:buNone/>
            </a:pPr>
            <a:endParaRPr lang="ru-RU" altLang="ru-RU" sz="2400"/>
          </a:p>
          <a:p>
            <a:pPr marL="0" indent="0">
              <a:buFont typeface="Wingdings" pitchFamily="2" charset="2"/>
              <a:buChar char="Ø"/>
            </a:pPr>
            <a:r>
              <a:rPr lang="ru-RU" altLang="ru-RU" sz="2400"/>
              <a:t>продолжительные сроки службы основного  капитала;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2400"/>
              <a:t>«всплески» и «спады» инноваций, неравномерность хода НТП;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2400"/>
              <a:t>изменения в политической жизни,  законодательстве, в экономической политике и т.п.,  вызывающие изменения курсов акций на фондовой бирже и колебания инвестиционной активности.</a:t>
            </a: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en-US" altLang="ru-RU" sz="2000">
              <a:sym typeface="Symbol" pitchFamily="2" charset="2"/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ru-RU" altLang="ru-RU" sz="2400" b="1">
              <a:solidFill>
                <a:schemeClr val="tx2"/>
              </a:solidFill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 </a:t>
            </a:r>
            <a:endParaRPr lang="ru-RU" altLang="ru-RU" sz="2400" b="1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>
            <a:extLst>
              <a:ext uri="{FF2B5EF4-FFF2-40B4-BE49-F238E27FC236}">
                <a16:creationId xmlns:a16="http://schemas.microsoft.com/office/drawing/2014/main" id="{FD7F72EC-AE89-B14A-9188-B7839541A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549275"/>
            <a:ext cx="8207375" cy="583247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000" b="1">
                <a:solidFill>
                  <a:schemeClr val="tx2"/>
                </a:solidFill>
              </a:rPr>
              <a:t>Инвестиционные ожидания - </a:t>
            </a:r>
            <a:r>
              <a:rPr lang="ru-RU" altLang="ru-RU" sz="2000"/>
              <a:t>совокупность положительных эффектов, которых предполагает достичь инвестор от реализации вложений.</a:t>
            </a:r>
            <a:endParaRPr lang="ru-RU" altLang="ru-RU" sz="2000" b="1">
              <a:solidFill>
                <a:schemeClr val="tx2"/>
              </a:solidFill>
            </a:endParaRP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endParaRPr lang="ru-RU" altLang="ru-RU" sz="2000" b="1">
              <a:solidFill>
                <a:schemeClr val="tx2"/>
              </a:solidFill>
            </a:endParaRP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000" b="1">
                <a:solidFill>
                  <a:schemeClr val="tx2"/>
                </a:solidFill>
              </a:rPr>
              <a:t>Инвестиционная активность </a:t>
            </a:r>
            <a:r>
              <a:rPr lang="ru-RU" altLang="ru-RU" sz="2000"/>
              <a:t>- количественное отображение готовности предпринимателей к инвестированию и их  конкретные действия в данном направлении. </a:t>
            </a: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r>
              <a:rPr lang="ru-RU" altLang="ru-RU" sz="2000"/>
              <a:t>Положительные инвестиционные ожидания обуславливают рост инвестиционной активности и наоборот.</a:t>
            </a:r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en-US" altLang="ru-RU" sz="2000">
              <a:sym typeface="Symbol" pitchFamily="2" charset="2"/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ru-RU" altLang="ru-RU" sz="2400" b="1">
              <a:solidFill>
                <a:schemeClr val="tx2"/>
              </a:solidFill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 </a:t>
            </a:r>
            <a:endParaRPr lang="ru-RU" altLang="ru-RU" sz="2400" b="1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5E3D4878-FD79-724E-948D-73FBB494FB1B}"/>
              </a:ext>
            </a:extLst>
          </p:cNvPr>
          <p:cNvSpPr/>
          <p:nvPr/>
        </p:nvSpPr>
        <p:spPr>
          <a:xfrm>
            <a:off x="611188" y="4076700"/>
            <a:ext cx="2736850" cy="14398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ИНВЕСТОР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247612-0E67-9A4F-98D8-7FCA8214207E}"/>
              </a:ext>
            </a:extLst>
          </p:cNvPr>
          <p:cNvSpPr/>
          <p:nvPr/>
        </p:nvSpPr>
        <p:spPr>
          <a:xfrm>
            <a:off x="5940425" y="3789363"/>
            <a:ext cx="2232025" cy="7191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</a:rPr>
              <a:t>БАНК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AE5F071-1C8D-AB4A-9330-312F05636C32}"/>
              </a:ext>
            </a:extLst>
          </p:cNvPr>
          <p:cNvSpPr/>
          <p:nvPr/>
        </p:nvSpPr>
        <p:spPr>
          <a:xfrm>
            <a:off x="5940425" y="5373688"/>
            <a:ext cx="2224088" cy="7921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ПРЕДПРИЯТИЕ</a:t>
            </a:r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10FDB5C3-B521-3F4D-A4BB-5E5C3B1CD00B}"/>
              </a:ext>
            </a:extLst>
          </p:cNvPr>
          <p:cNvSpPr/>
          <p:nvPr/>
        </p:nvSpPr>
        <p:spPr>
          <a:xfrm rot="-1320000">
            <a:off x="3835400" y="417036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19BE2C4F-CB2C-AB47-9009-8E38961D93DF}"/>
              </a:ext>
            </a:extLst>
          </p:cNvPr>
          <p:cNvSpPr/>
          <p:nvPr/>
        </p:nvSpPr>
        <p:spPr>
          <a:xfrm rot="1440000">
            <a:off x="3835400" y="5335588"/>
            <a:ext cx="979488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>
            <a:extLst>
              <a:ext uri="{FF2B5EF4-FFF2-40B4-BE49-F238E27FC236}">
                <a16:creationId xmlns:a16="http://schemas.microsoft.com/office/drawing/2014/main" id="{25D50185-E2DA-594B-A04C-666594F47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207375" cy="5903913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Факторы, определяющие инвестиционную активность: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Char char="Ø"/>
            </a:pPr>
            <a:r>
              <a:rPr lang="ru-RU" altLang="ru-RU" sz="2000"/>
              <a:t>ожидаемая  норма  чистой  прибыли на инвестиции  (выручка за вычетом издержек и налогов);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2000"/>
              <a:t>реальная ставка процента (за вычетом темпа инфляции):  </a:t>
            </a:r>
          </a:p>
          <a:p>
            <a:pPr marL="0" indent="0"/>
            <a:r>
              <a:rPr lang="ru-RU" altLang="ru-RU" sz="2000"/>
              <a:t>	процентная ставка </a:t>
            </a:r>
            <a:r>
              <a:rPr lang="ru-RU" altLang="ru-RU" sz="2000">
                <a:sym typeface="Symbol" pitchFamily="2" charset="2"/>
              </a:rPr>
              <a:t></a:t>
            </a:r>
            <a:r>
              <a:rPr lang="ru-RU" altLang="ru-RU" sz="2000"/>
              <a:t> ожидаемой нормы прибыли </a:t>
            </a:r>
            <a:r>
              <a:rPr lang="ru-RU" altLang="ru-RU" sz="2000">
                <a:sym typeface="Symbol" pitchFamily="2" charset="2"/>
              </a:rPr>
              <a:t> </a:t>
            </a:r>
            <a:r>
              <a:rPr lang="ru-RU" altLang="ru-RU" sz="2000"/>
              <a:t>отказ от инвестиций, помещение денег в банк;</a:t>
            </a:r>
          </a:p>
          <a:p>
            <a:pPr marL="0" indent="0"/>
            <a:r>
              <a:rPr lang="ru-RU" altLang="ru-RU" sz="2000"/>
              <a:t>	курсы акций падают;</a:t>
            </a:r>
          </a:p>
          <a:p>
            <a:pPr marL="0" indent="0"/>
            <a:r>
              <a:rPr lang="ru-RU" altLang="ru-RU" sz="2000"/>
              <a:t>	возможности привлечь средства через фондовую биржу сокращаются;</a:t>
            </a:r>
          </a:p>
          <a:p>
            <a:pPr marL="0" indent="0"/>
            <a:r>
              <a:rPr lang="ru-RU" altLang="ru-RU" sz="2000"/>
              <a:t>	круг инвесторов сужается, реализуются только самые прибыльные и надежные проекты;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altLang="ru-RU" sz="2000"/>
              <a:t>налоги, налоговая политика, налоговые реформы; 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altLang="ru-RU" sz="2000"/>
              <a:t>денежная политика;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altLang="ru-RU" sz="2000"/>
              <a:t>уровень и темп инфляции;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altLang="ru-RU" sz="2000"/>
              <a:t>прогноз инвестиционных перспектив;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altLang="ru-RU" sz="2000"/>
              <a:t>стабильность законодательства.</a:t>
            </a:r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	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	</a:t>
            </a:r>
            <a:endParaRPr lang="en-US" altLang="ru-RU" sz="2000">
              <a:sym typeface="Symbol" pitchFamily="2" charset="2"/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endParaRPr lang="ru-RU" altLang="ru-RU" sz="2400" b="1">
              <a:solidFill>
                <a:schemeClr val="tx2"/>
              </a:solidFill>
            </a:endParaRPr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 </a:t>
            </a:r>
            <a:endParaRPr lang="ru-RU" altLang="ru-RU" sz="2400" b="1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45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>
            <a:extLst>
              <a:ext uri="{FF2B5EF4-FFF2-40B4-BE49-F238E27FC236}">
                <a16:creationId xmlns:a16="http://schemas.microsoft.com/office/drawing/2014/main" id="{432B6D91-B3BA-0F46-A479-212DC2A63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07375" cy="5832475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Модель «инвестиции – сбережения»: определение условий равновесия между инвестициями и сбережениями</a:t>
            </a:r>
          </a:p>
          <a:p>
            <a:pPr marL="0" indent="0">
              <a:spcBef>
                <a:spcPts val="600"/>
              </a:spcBef>
              <a:buFont typeface="Wingdings 2" pitchFamily="2" charset="2"/>
              <a:buNone/>
            </a:pPr>
            <a:r>
              <a:rPr lang="en-US" altLang="ru-RU" sz="2400" b="1"/>
              <a:t>    </a:t>
            </a:r>
            <a:r>
              <a:rPr lang="en-US" altLang="ru-RU" sz="2400"/>
              <a:t>I, S</a:t>
            </a:r>
            <a:endParaRPr lang="ru-RU" altLang="ru-RU" sz="2400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r>
              <a:rPr lang="en-US" altLang="ru-RU" sz="2000"/>
              <a:t>						</a:t>
            </a:r>
            <a:r>
              <a:rPr lang="en-US" altLang="ru-RU" sz="2400"/>
              <a:t>S = f (Y)</a:t>
            </a:r>
            <a:endParaRPr lang="ru-RU" altLang="ru-RU" sz="2400"/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	 	</a:t>
            </a:r>
            <a:r>
              <a:rPr lang="en-US" altLang="ru-RU" sz="2000">
                <a:sym typeface="Symbol" pitchFamily="2" charset="2"/>
              </a:rPr>
              <a:t>        </a:t>
            </a:r>
            <a:r>
              <a:rPr lang="ru-RU" altLang="ru-RU" sz="2400">
                <a:sym typeface="Symbol" pitchFamily="2" charset="2"/>
              </a:rPr>
              <a:t>К</a:t>
            </a:r>
            <a:r>
              <a:rPr lang="en-US" altLang="ru-RU" sz="2000">
                <a:sym typeface="Symbol" pitchFamily="2" charset="2"/>
              </a:rPr>
              <a:t>			</a:t>
            </a:r>
            <a:r>
              <a:rPr lang="ru-RU" altLang="ru-RU" sz="2000">
                <a:sym typeface="Symbol" pitchFamily="2" charset="2"/>
              </a:rPr>
              <a:t>	</a:t>
            </a:r>
            <a:r>
              <a:rPr lang="en-US" altLang="ru-RU" sz="2400"/>
              <a:t>I = f (r)</a:t>
            </a:r>
            <a:endParaRPr lang="ru-RU" altLang="ru-RU" sz="2400"/>
          </a:p>
          <a:p>
            <a:pPr marL="0" indent="0">
              <a:spcBef>
                <a:spcPts val="1000"/>
              </a:spcBef>
              <a:buFont typeface="Wingdings 2" pitchFamily="2" charset="2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 </a:t>
            </a:r>
            <a:endParaRPr lang="ru-RU" altLang="ru-RU" sz="2400" b="1"/>
          </a:p>
          <a:p>
            <a:pPr marL="0" indent="0">
              <a:buFont typeface="Wingdings 2" pitchFamily="2" charset="2"/>
              <a:buNone/>
            </a:pP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     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    О</a:t>
            </a:r>
            <a:r>
              <a:rPr lang="en-US" altLang="ru-RU" sz="2000" b="1"/>
              <a:t>					</a:t>
            </a:r>
            <a:r>
              <a:rPr lang="en-US" altLang="ru-RU" sz="2400"/>
              <a:t>Y</a:t>
            </a:r>
            <a:endParaRPr lang="ru-RU" altLang="ru-RU" sz="2400"/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В т. К: инвестиции равны сбережениям. 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Слева от т. К: 	</a:t>
            </a:r>
            <a:r>
              <a:rPr lang="en-US" altLang="ru-RU" sz="2000"/>
              <a:t>I </a:t>
            </a:r>
            <a:r>
              <a:rPr lang="en-US" altLang="ru-RU" sz="2000">
                <a:sym typeface="Symbol" pitchFamily="2" charset="2"/>
              </a:rPr>
              <a:t> S</a:t>
            </a:r>
            <a:r>
              <a:rPr lang="ru-RU" altLang="ru-RU" sz="2000">
                <a:sym typeface="Symbol" pitchFamily="2" charset="2"/>
              </a:rPr>
              <a:t> 		Справа от т. К:</a:t>
            </a:r>
            <a:r>
              <a:rPr lang="en-US" altLang="ru-RU" sz="2000">
                <a:sym typeface="Symbol" pitchFamily="2" charset="2"/>
              </a:rPr>
              <a:t>	I  S </a:t>
            </a:r>
            <a:endParaRPr lang="ru-RU" altLang="ru-RU" sz="2000"/>
          </a:p>
          <a:p>
            <a:pPr marL="0" indent="0">
              <a:buFont typeface="Wingdings 2" pitchFamily="2" charset="2"/>
              <a:buNone/>
            </a:pPr>
            <a:r>
              <a:rPr lang="ru-RU" altLang="ru-RU" sz="2000"/>
              <a:t>(при допущении, что сбережения делают только домохозяйства, а инвестиции - автономны)</a:t>
            </a:r>
          </a:p>
          <a:p>
            <a:pPr marL="0" indent="0">
              <a:buFont typeface="Wingdings 2" pitchFamily="2" charset="2"/>
              <a:buNone/>
            </a:pPr>
            <a:endParaRPr lang="ru-RU" altLang="ru-RU" sz="2000" b="1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41C28C5B-0B40-A34E-8E87-5E24A28D912D}"/>
              </a:ext>
            </a:extLst>
          </p:cNvPr>
          <p:cNvCxnSpPr/>
          <p:nvPr/>
        </p:nvCxnSpPr>
        <p:spPr>
          <a:xfrm flipV="1">
            <a:off x="1331913" y="1700213"/>
            <a:ext cx="0" cy="30972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A1339E3C-FC9E-BA41-8BE7-618297B27CDE}"/>
              </a:ext>
            </a:extLst>
          </p:cNvPr>
          <p:cNvCxnSpPr/>
          <p:nvPr/>
        </p:nvCxnSpPr>
        <p:spPr>
          <a:xfrm>
            <a:off x="1331913" y="4797425"/>
            <a:ext cx="36718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F6AC7A4-E84F-EA47-A2CA-E61690946DBF}"/>
              </a:ext>
            </a:extLst>
          </p:cNvPr>
          <p:cNvCxnSpPr/>
          <p:nvPr/>
        </p:nvCxnSpPr>
        <p:spPr>
          <a:xfrm>
            <a:off x="1331913" y="3284538"/>
            <a:ext cx="34559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3E79828-99E7-FB45-82A7-2B4EDD969E22}"/>
              </a:ext>
            </a:extLst>
          </p:cNvPr>
          <p:cNvCxnSpPr/>
          <p:nvPr/>
        </p:nvCxnSpPr>
        <p:spPr>
          <a:xfrm flipV="1">
            <a:off x="1331913" y="2492375"/>
            <a:ext cx="3455987" cy="15128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>
            <a:extLst>
              <a:ext uri="{FF2B5EF4-FFF2-40B4-BE49-F238E27FC236}">
                <a16:creationId xmlns:a16="http://schemas.microsoft.com/office/drawing/2014/main" id="{1A6D4845-5396-0A49-BE7B-E70838DED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04813"/>
            <a:ext cx="8207375" cy="61198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2400" b="1" dirty="0"/>
              <a:t>Выводы:</a:t>
            </a:r>
          </a:p>
          <a:p>
            <a:pPr marL="0" indent="0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200" dirty="0"/>
              <a:t>рыночный  механизм  не обеспечивает устойчивого соответствия между S и I, необходимо активное участие государства в установлении  и  поддержании макроэкономического равновесия товарных рынков:</a:t>
            </a:r>
          </a:p>
          <a:p>
            <a:pPr marL="0" indent="363538" algn="just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200" dirty="0"/>
              <a:t>если S &lt; I (избыток текущего спроса) - правительство должно стимулировать предложение товаров и  услуг, снижать темп инфляции;</a:t>
            </a:r>
          </a:p>
          <a:p>
            <a:pPr marL="0" indent="363538" algn="just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200" dirty="0"/>
              <a:t>если S &gt; I (избыток </a:t>
            </a:r>
            <a:r>
              <a:rPr lang="en-US" sz="2200" dirty="0"/>
              <a:t>S </a:t>
            </a:r>
            <a:r>
              <a:rPr lang="ru-RU" sz="2200" dirty="0"/>
              <a:t>и ограничение </a:t>
            </a:r>
            <a:r>
              <a:rPr lang="en-US" sz="2200" dirty="0"/>
              <a:t>AD)</a:t>
            </a:r>
            <a:r>
              <a:rPr lang="ru-RU" sz="2200" dirty="0"/>
              <a:t> - правительство  должно стимулировать </a:t>
            </a:r>
            <a:r>
              <a:rPr lang="en-US" sz="2200" dirty="0"/>
              <a:t>AD</a:t>
            </a:r>
            <a:r>
              <a:rPr lang="ru-RU" sz="2200" dirty="0"/>
              <a:t>, сокращать уровень безработицы;</a:t>
            </a:r>
          </a:p>
          <a:p>
            <a:pPr marL="0" indent="0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200" dirty="0"/>
              <a:t>совершенствование финансовых институтов с целью быстрого превращения </a:t>
            </a:r>
            <a:r>
              <a:rPr lang="en-US" sz="2200" dirty="0"/>
              <a:t>S</a:t>
            </a:r>
            <a:r>
              <a:rPr lang="ru-RU" sz="2200" dirty="0"/>
              <a:t> в</a:t>
            </a:r>
            <a:r>
              <a:rPr lang="en-US" sz="2200" dirty="0"/>
              <a:t> I</a:t>
            </a:r>
            <a:r>
              <a:rPr lang="ru-RU" sz="2200" dirty="0"/>
              <a:t>;</a:t>
            </a:r>
          </a:p>
          <a:p>
            <a:pPr marL="0" indent="0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200" dirty="0"/>
              <a:t>денежная политика д.б. направлена на снижение процентных ставок;</a:t>
            </a:r>
          </a:p>
          <a:p>
            <a:pPr marL="0" indent="0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200" dirty="0"/>
              <a:t>сокращение бюджетного дефицита государства и расходов на его обслуживание</a:t>
            </a:r>
            <a:r>
              <a:rPr lang="ru-RU" sz="2400" dirty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2">
            <a:extLst>
              <a:ext uri="{FF2B5EF4-FFF2-40B4-BE49-F238E27FC236}">
                <a16:creationId xmlns:a16="http://schemas.microsoft.com/office/drawing/2014/main" id="{D795BEFF-43F8-8440-AFE2-AE570E4A8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07375" cy="58324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Эффект мультипликатора и эффект акселератора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 b="1">
                <a:solidFill>
                  <a:schemeClr val="tx2"/>
                </a:solidFill>
              </a:rPr>
              <a:t>Эффект мультипликатора: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 b="1"/>
              <a:t>Мультипликатор</a:t>
            </a:r>
            <a:r>
              <a:rPr lang="ru-RU" altLang="ru-RU" sz="2000"/>
              <a:t>  (множитель)– коэффициент, показывающий в какой мере изменение совокупных расходов влечет за собой изменение национального дохода (действует в экономике с неполной занятостью и недогруженными производственными можностями).</a:t>
            </a:r>
          </a:p>
          <a:p>
            <a:pPr marL="0" indent="0" algn="ctr">
              <a:buFont typeface="Wingdings 2" pitchFamily="2" charset="2"/>
              <a:buNone/>
            </a:pPr>
            <a:r>
              <a:rPr lang="en-US" altLang="ru-RU" sz="2000" b="1"/>
              <a:t>K = 1 / MPS </a:t>
            </a:r>
            <a:r>
              <a:rPr lang="ru-RU" altLang="ru-RU" sz="2000"/>
              <a:t>	или</a:t>
            </a:r>
            <a:r>
              <a:rPr lang="en-US" altLang="ru-RU" sz="2000"/>
              <a:t> </a:t>
            </a:r>
            <a:r>
              <a:rPr lang="ru-RU" altLang="ru-RU" sz="2000"/>
              <a:t>	</a:t>
            </a:r>
            <a:r>
              <a:rPr lang="en-US" altLang="ru-RU" sz="2000" b="1"/>
              <a:t>K = 1 / (1 - MPC)</a:t>
            </a:r>
            <a:endParaRPr lang="ru-RU" altLang="ru-RU" sz="2000" b="1"/>
          </a:p>
          <a:p>
            <a:pPr marL="0" indent="0">
              <a:buFont typeface="Wingdings 2" pitchFamily="2" charset="2"/>
              <a:buNone/>
            </a:pPr>
            <a:r>
              <a:rPr lang="ru-RU" altLang="ru-RU" sz="2000" b="1"/>
              <a:t>Кейнсианский мультипликатор - </a:t>
            </a:r>
            <a:r>
              <a:rPr lang="ru-RU" altLang="ru-RU" sz="2000"/>
              <a:t>коэффициент, показывающий в какой мере изменение государственных и частных инвестиций влечет за собой изменение национального дохода.</a:t>
            </a:r>
          </a:p>
          <a:p>
            <a:pPr marL="0" indent="0">
              <a:buFont typeface="Wingdings 2" pitchFamily="2" charset="2"/>
              <a:buNone/>
            </a:pPr>
            <a:r>
              <a:rPr lang="ru-RU" altLang="ru-RU" sz="2000" b="1"/>
              <a:t>Общая теория мультипликатора</a:t>
            </a:r>
            <a:r>
              <a:rPr lang="ru-RU" altLang="ru-RU" sz="2000"/>
              <a:t> раскрывает  механизм влияния переменных совокупного спроса (потребления,  сбережения,  инвестиций, государственных расходов, налогов и др.)  на  кратное  изменение общественного продукта и занятости.</a:t>
            </a:r>
            <a:endParaRPr lang="ru-RU" altLang="ru-RU" sz="2000" b="1"/>
          </a:p>
          <a:p>
            <a:pPr marL="0" indent="0" algn="ctr">
              <a:buFont typeface="Wingdings 2" pitchFamily="2" charset="2"/>
              <a:buNone/>
            </a:pPr>
            <a:endParaRPr lang="ru-RU" altLang="ru-RU" sz="2000" b="1"/>
          </a:p>
          <a:p>
            <a:pPr marL="0" indent="0" algn="ctr">
              <a:buFont typeface="Wingdings 2" pitchFamily="2" charset="2"/>
              <a:buNone/>
            </a:pPr>
            <a:r>
              <a:rPr lang="ru-RU" altLang="ru-RU" sz="2000" b="1"/>
              <a:t>Мультипликатор может действовать как в прямом, так и в обратном направлении.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10183196</TotalTime>
  <Words>1573</Words>
  <Application>Microsoft Macintosh PowerPoint</Application>
  <PresentationFormat>Экран (4:3)</PresentationFormat>
  <Paragraphs>230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Wingdings 2</vt:lpstr>
      <vt:lpstr>Symbol</vt:lpstr>
      <vt:lpstr>Wingdings</vt:lpstr>
      <vt:lpstr>Тема Office</vt:lpstr>
      <vt:lpstr> Тема 4.  Кейнсианская модель макроэкономического равновесия (2 часть)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мкпк</dc:title>
  <dc:creator>11</dc:creator>
  <cp:lastModifiedBy>Анастасия Сазанова</cp:lastModifiedBy>
  <cp:revision>416</cp:revision>
  <dcterms:created xsi:type="dcterms:W3CDTF">2017-08-02T08:35:12Z</dcterms:created>
  <dcterms:modified xsi:type="dcterms:W3CDTF">2020-10-30T07:00:07Z</dcterms:modified>
</cp:coreProperties>
</file>