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6" r:id="rId2"/>
    <p:sldId id="258" r:id="rId3"/>
    <p:sldId id="263" r:id="rId4"/>
    <p:sldId id="264" r:id="rId5"/>
    <p:sldId id="265" r:id="rId6"/>
    <p:sldId id="260" r:id="rId7"/>
    <p:sldId id="266" r:id="rId8"/>
    <p:sldId id="267" r:id="rId9"/>
    <p:sldId id="268" r:id="rId10"/>
    <p:sldId id="269" r:id="rId11"/>
    <p:sldId id="262" r:id="rId12"/>
    <p:sldId id="270" r:id="rId13"/>
    <p:sldId id="271" r:id="rId14"/>
    <p:sldId id="273" r:id="rId15"/>
    <p:sldId id="272" r:id="rId16"/>
    <p:sldId id="274" r:id="rId17"/>
    <p:sldId id="261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>
      <p:cViewPr varScale="1">
        <p:scale>
          <a:sx n="99" d="100"/>
          <a:sy n="99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9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30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515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113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8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36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816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4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4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73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5006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95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6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54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699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4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7832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69920" y="646500"/>
            <a:ext cx="5022560" cy="5446796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>
              <a:lnSpc>
                <a:spcPct val="90000"/>
              </a:lnSpc>
            </a:pPr>
            <a:endParaRPr lang="ru-RU" sz="4000" b="1" dirty="0"/>
          </a:p>
          <a:p>
            <a:pPr>
              <a:lnSpc>
                <a:spcPct val="90000"/>
              </a:lnSpc>
            </a:pPr>
            <a:endParaRPr lang="ru-RU" sz="4000" b="1" dirty="0"/>
          </a:p>
          <a:p>
            <a:pPr>
              <a:lnSpc>
                <a:spcPct val="90000"/>
              </a:lnSpc>
            </a:pPr>
            <a:endParaRPr lang="ru-RU" sz="4000" b="1" dirty="0"/>
          </a:p>
          <a:p>
            <a:pPr>
              <a:lnSpc>
                <a:spcPct val="90000"/>
              </a:lnSpc>
            </a:pPr>
            <a:r>
              <a:rPr lang="en-US" sz="4000" b="1" dirty="0"/>
              <a:t>МИКРОЭКОНОМИКА</a:t>
            </a:r>
            <a:endParaRPr lang="ru-RU" sz="4000" b="1" dirty="0"/>
          </a:p>
          <a:p>
            <a:pPr>
              <a:lnSpc>
                <a:spcPct val="90000"/>
              </a:lnSpc>
            </a:pPr>
            <a:endParaRPr lang="ru-RU" sz="4000" b="1" dirty="0"/>
          </a:p>
          <a:p>
            <a:pPr algn="ctr">
              <a:lnSpc>
                <a:spcPct val="90000"/>
              </a:lnSpc>
            </a:pPr>
            <a:r>
              <a:rPr lang="ru-RU" sz="4000" b="1" dirty="0">
                <a:solidFill>
                  <a:srgbClr val="FF0000"/>
                </a:solidFill>
              </a:rPr>
              <a:t> ВВЕДЕНИЕ </a:t>
            </a:r>
          </a:p>
          <a:p>
            <a:pPr algn="ctr">
              <a:lnSpc>
                <a:spcPct val="90000"/>
              </a:lnSpc>
            </a:pPr>
            <a:r>
              <a:rPr lang="ru-RU" sz="4000" b="1" dirty="0">
                <a:solidFill>
                  <a:srgbClr val="FF0000"/>
                </a:solidFill>
              </a:rPr>
              <a:t>в микроэкономику</a:t>
            </a:r>
          </a:p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endParaRPr lang="ru-RU" sz="2400" b="1" dirty="0"/>
          </a:p>
          <a:p>
            <a:pPr>
              <a:lnSpc>
                <a:spcPct val="90000"/>
              </a:lnSpc>
            </a:pPr>
            <a:r>
              <a:rPr lang="en-US" sz="2400" b="1" dirty="0" err="1"/>
              <a:t>Сазанова</a:t>
            </a:r>
            <a:r>
              <a:rPr lang="en-US" sz="2400" b="1" dirty="0"/>
              <a:t> </a:t>
            </a:r>
            <a:r>
              <a:rPr lang="en-US" sz="2400" b="1" dirty="0" err="1"/>
              <a:t>Светлана</a:t>
            </a:r>
            <a:r>
              <a:rPr lang="en-US" sz="2400" b="1" dirty="0"/>
              <a:t> </a:t>
            </a:r>
            <a:r>
              <a:rPr lang="en-US" sz="2400" b="1" dirty="0" err="1"/>
              <a:t>Леонидовна</a:t>
            </a:r>
            <a:r>
              <a:rPr lang="en-US" sz="2400" dirty="0"/>
              <a:t>, 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канд</a:t>
            </a:r>
            <a:r>
              <a:rPr lang="en-US" sz="2400" dirty="0"/>
              <a:t>. </a:t>
            </a:r>
            <a:r>
              <a:rPr lang="en-US" sz="2400" dirty="0" err="1"/>
              <a:t>экон</a:t>
            </a:r>
            <a:r>
              <a:rPr lang="en-US" sz="2400" dirty="0"/>
              <a:t>. </a:t>
            </a:r>
            <a:r>
              <a:rPr lang="en-US" sz="2400" dirty="0" err="1"/>
              <a:t>наук</a:t>
            </a:r>
            <a:r>
              <a:rPr lang="en-US" sz="2400" dirty="0"/>
              <a:t>, </a:t>
            </a:r>
            <a:r>
              <a:rPr lang="en-US" sz="2400" dirty="0" err="1"/>
              <a:t>доцент</a:t>
            </a:r>
            <a:r>
              <a:rPr lang="en-US" sz="2400" dirty="0"/>
              <a:t>, </a:t>
            </a:r>
          </a:p>
          <a:p>
            <a:pPr>
              <a:lnSpc>
                <a:spcPct val="90000"/>
              </a:lnSpc>
            </a:pPr>
            <a:r>
              <a:rPr lang="en-US" sz="2400" b="1" dirty="0" err="1"/>
              <a:t>www.sazanova.org</a:t>
            </a: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B30B7F-AB8D-49AE-9913-2D57A0318A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487" r="13262" b="-4"/>
          <a:stretch/>
        </p:blipFill>
        <p:spPr>
          <a:xfrm>
            <a:off x="564153" y="629265"/>
            <a:ext cx="2834911" cy="5585271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Меркантилизм </a:t>
            </a:r>
            <a:r>
              <a:rPr lang="ru-RU" sz="2400" dirty="0">
                <a:solidFill>
                  <a:srgbClr val="FF0000"/>
                </a:solidFill>
              </a:rPr>
              <a:t>– </a:t>
            </a:r>
            <a:r>
              <a:rPr lang="ru-RU" sz="2400" dirty="0"/>
              <a:t>эмпирически обоснованная доктрина государственной экономической политики (прежде всего торговой), 15 – 18 вв.</a:t>
            </a:r>
          </a:p>
          <a:p>
            <a:pPr>
              <a:buNone/>
            </a:pPr>
            <a:r>
              <a:rPr lang="ru-RU" sz="2400" dirty="0"/>
              <a:t>Меркантилисты – представители торговой буржуазии</a:t>
            </a:r>
          </a:p>
          <a:p>
            <a:pPr>
              <a:buNone/>
            </a:pPr>
            <a:r>
              <a:rPr lang="ru-RU" sz="2400" b="1" dirty="0"/>
              <a:t>Западноевропейский меркантилизм (торговый): </a:t>
            </a:r>
            <a:r>
              <a:rPr lang="ru-RU" sz="2400" dirty="0"/>
              <a:t>в центре внимания – проблема эффективной организации торговли, особенно международной, для извлечения «прибыли от отчуждения» с помощью «ножниц цен»</a:t>
            </a:r>
          </a:p>
          <a:p>
            <a:pPr>
              <a:buNone/>
            </a:pPr>
            <a:r>
              <a:rPr lang="ru-RU" sz="2400" b="1" dirty="0"/>
              <a:t>Русский меркантилизм (промышленный): </a:t>
            </a:r>
            <a:r>
              <a:rPr lang="ru-RU" sz="2400" dirty="0"/>
              <a:t>в центре внимания – проблема эффективной организации промышленности для повышения эффективности внутренней и внешней торговли (И.Т. Посошков, 18 в.)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28192"/>
          </a:xfrm>
        </p:spPr>
        <p:txBody>
          <a:bodyPr>
            <a:noAutofit/>
          </a:bodyPr>
          <a:lstStyle/>
          <a:p>
            <a:pPr marL="0" indent="0"/>
            <a:r>
              <a:rPr lang="ru-RU" sz="2400" b="1" dirty="0">
                <a:solidFill>
                  <a:srgbClr val="FF0000"/>
                </a:solidFill>
                <a:latin typeface="+mn-lt"/>
              </a:rPr>
              <a:t>Эволюция экономической науки: классическая политическая экономия – марксизм - неоклассика – кейнсианство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03244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2400" b="1" dirty="0"/>
              <a:t>Классическая политическая экономия (КПЭ) </a:t>
            </a:r>
            <a:r>
              <a:rPr lang="ru-RU" sz="2400" dirty="0"/>
              <a:t>– первая научная экономическая система (А. Смит, Д. </a:t>
            </a:r>
            <a:r>
              <a:rPr lang="ru-RU" sz="2400" dirty="0" err="1"/>
              <a:t>Рикардо</a:t>
            </a:r>
            <a:r>
              <a:rPr lang="ru-RU" sz="2400" dirty="0"/>
              <a:t>, Н. Мордвинов и др.) </a:t>
            </a:r>
          </a:p>
          <a:p>
            <a:pPr marL="0" indent="0">
              <a:spcAft>
                <a:spcPts val="600"/>
              </a:spcAft>
              <a:buNone/>
            </a:pPr>
            <a:endParaRPr lang="ru-RU" sz="2400" dirty="0"/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Предмет – проблема поиска источника богатства, законов его создания и распределения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Методы – исторический и логический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Модель – «невидимой руки рынка»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КПЭ </a:t>
            </a:r>
            <a:r>
              <a:rPr lang="ru-RU" sz="2400" dirty="0"/>
              <a:t>– основное направление (ортодоксия) экономической науки с 1770-х до 1870-х гг.</a:t>
            </a:r>
          </a:p>
          <a:p>
            <a:pPr>
              <a:buNone/>
            </a:pPr>
            <a:r>
              <a:rPr lang="ru-RU" sz="2400" b="1" dirty="0"/>
              <a:t>Основные теории: </a:t>
            </a:r>
          </a:p>
          <a:p>
            <a:pPr>
              <a:buNone/>
            </a:pPr>
            <a:r>
              <a:rPr lang="ru-RU" sz="2400" dirty="0"/>
              <a:t>Теория трудовой стоимости</a:t>
            </a:r>
          </a:p>
          <a:p>
            <a:pPr>
              <a:buNone/>
            </a:pPr>
            <a:r>
              <a:rPr lang="ru-RU" sz="2400" dirty="0"/>
              <a:t>Теория доходов (заработной платы, прибыли, процента, ренты)</a:t>
            </a:r>
          </a:p>
          <a:p>
            <a:pPr>
              <a:buNone/>
            </a:pPr>
            <a:r>
              <a:rPr lang="ru-RU" sz="2400" dirty="0"/>
              <a:t>Теория убывающей доходности</a:t>
            </a:r>
          </a:p>
          <a:p>
            <a:pPr>
              <a:buNone/>
            </a:pPr>
            <a:r>
              <a:rPr lang="ru-RU" sz="2400" dirty="0"/>
              <a:t>Теория нулевого роста</a:t>
            </a:r>
          </a:p>
          <a:p>
            <a:pPr>
              <a:buNone/>
            </a:pPr>
            <a:r>
              <a:rPr lang="ru-RU" sz="2400" dirty="0"/>
              <a:t>Обоснование невмешательства государства в рыночную экономику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</a:rPr>
              <a:t>Марксистская политическая экономика (марксизм) </a:t>
            </a:r>
            <a:r>
              <a:rPr lang="ru-RU" sz="2000" dirty="0"/>
              <a:t>– теоретическая экономическая система 19 – 20 вв.</a:t>
            </a:r>
          </a:p>
          <a:p>
            <a:pPr marL="0" indent="0"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К. Маркс, Ф. Энгельс, Г. Плеханов (19 в.), В. Ленин (20 в.)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b="1" dirty="0"/>
              <a:t>Методы:</a:t>
            </a:r>
            <a:r>
              <a:rPr lang="ru-RU" sz="2000" dirty="0"/>
              <a:t> исторического и диалектического материализма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b="1" dirty="0"/>
              <a:t>Теории: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теория частной собственности,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теория прибавочной стоимости,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теория производительных сил и производственных отношений,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теория доходов,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теория капитала,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историческая концепция</a:t>
            </a:r>
          </a:p>
          <a:p>
            <a:pPr marL="0" indent="0">
              <a:spcAft>
                <a:spcPts val="0"/>
              </a:spcAft>
              <a:buNone/>
            </a:pPr>
            <a:endParaRPr lang="ru-RU" sz="2000" b="1" dirty="0"/>
          </a:p>
          <a:p>
            <a:pPr marL="0" indent="0">
              <a:spcAft>
                <a:spcPts val="0"/>
              </a:spcAft>
              <a:buNone/>
            </a:pPr>
            <a:r>
              <a:rPr lang="ru-RU" sz="2000" b="1" dirty="0"/>
              <a:t>Основной вывод: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/>
              <a:t>капитализм обречен в силу противоречия между общественным характером производства и частнокапиталистической формой присвоения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Маржинализм и неоклассическая экономическая теория</a:t>
            </a:r>
            <a:r>
              <a:rPr lang="ru-RU" sz="2400" b="1" dirty="0"/>
              <a:t> </a:t>
            </a:r>
          </a:p>
          <a:p>
            <a:pPr>
              <a:buNone/>
            </a:pPr>
            <a:r>
              <a:rPr lang="ru-RU" sz="2400" dirty="0"/>
              <a:t>Основание маржинализма – теория предельной полезности</a:t>
            </a:r>
          </a:p>
          <a:p>
            <a:pPr>
              <a:buNone/>
            </a:pPr>
            <a:r>
              <a:rPr lang="ru-RU" sz="2400" dirty="0"/>
              <a:t>Отличительная особенность – отказ от решения проблемы распределения богатства</a:t>
            </a:r>
          </a:p>
          <a:p>
            <a:pPr>
              <a:buNone/>
            </a:pPr>
            <a:r>
              <a:rPr lang="ru-RU" sz="2400" b="1" dirty="0"/>
              <a:t>Неоклассическая экономическая теория </a:t>
            </a:r>
            <a:r>
              <a:rPr lang="ru-RU" sz="2400" dirty="0"/>
              <a:t>– направление экономической науки (ортодоксия в 1870 – 1930-е гг.), основанное на применении предельного анализа к решению основных проблем, сформулированных КПЭ (стоимости, богатства, </a:t>
            </a:r>
            <a:r>
              <a:rPr lang="ru-RU" sz="2400" dirty="0" err="1"/>
              <a:t>аллокации</a:t>
            </a:r>
            <a:r>
              <a:rPr lang="ru-RU" sz="2400" dirty="0"/>
              <a:t> ограниченных ресурсов)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Отличительные особенности неоклассики: </a:t>
            </a:r>
          </a:p>
          <a:p>
            <a:pPr>
              <a:buNone/>
            </a:pP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отказ от исследования влияния неэкономических факторов на экономические явления и процессы; </a:t>
            </a: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широкое применение математических методов и моделей в экономике;</a:t>
            </a: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равновесный подход;  </a:t>
            </a: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экономический империализм; </a:t>
            </a: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экономический либерализм; </a:t>
            </a:r>
          </a:p>
          <a:p>
            <a:pPr>
              <a:buNone/>
            </a:pPr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объяснение экономических кризисов экзогенными (внешними) факторами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Кейнсианская экономическая теория </a:t>
            </a:r>
            <a:r>
              <a:rPr lang="ru-RU" sz="2400" b="1" dirty="0"/>
              <a:t>– </a:t>
            </a:r>
            <a:r>
              <a:rPr lang="ru-RU" sz="2400" dirty="0"/>
              <a:t>направление  экономической науки (ортодоксия с конца 1930-х до начала 1970-х гг.), основанное на применении методов агрегирования (макроэкономических методов) к решению экономических проблем</a:t>
            </a:r>
          </a:p>
          <a:p>
            <a:pPr>
              <a:buNone/>
            </a:pPr>
            <a:r>
              <a:rPr lang="ru-RU" sz="2400" dirty="0"/>
              <a:t>Дж. </a:t>
            </a:r>
            <a:r>
              <a:rPr lang="ru-RU" sz="2400" dirty="0" err="1"/>
              <a:t>Кейнс</a:t>
            </a:r>
            <a:r>
              <a:rPr lang="ru-RU" sz="2400" dirty="0"/>
              <a:t> (1883 – 1946), Великобритания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Отличительные особенности:</a:t>
            </a:r>
            <a:r>
              <a:rPr lang="ru-RU" sz="2400" b="1" dirty="0"/>
              <a:t> </a:t>
            </a:r>
          </a:p>
          <a:p>
            <a:pPr>
              <a:buNone/>
            </a:pPr>
            <a:r>
              <a:rPr lang="ru-RU" sz="2400" dirty="0"/>
              <a:t>обоснование необходимости государственного регулирования экономики; </a:t>
            </a:r>
          </a:p>
          <a:p>
            <a:pPr>
              <a:buNone/>
            </a:pPr>
            <a:r>
              <a:rPr lang="ru-RU" sz="2400" dirty="0"/>
              <a:t>создание теории экономических циклов; </a:t>
            </a:r>
          </a:p>
          <a:p>
            <a:pPr>
              <a:buNone/>
            </a:pPr>
            <a:r>
              <a:rPr lang="ru-RU" sz="2400" dirty="0"/>
              <a:t>макроэкономический анализ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575048"/>
          </a:xfrm>
        </p:spPr>
        <p:txBody>
          <a:bodyPr>
            <a:noAutofit/>
          </a:bodyPr>
          <a:lstStyle/>
          <a:p>
            <a:pPr marL="0" indent="0"/>
            <a:r>
              <a:rPr lang="ru-RU" sz="2400" b="1" dirty="0">
                <a:solidFill>
                  <a:srgbClr val="FF0000"/>
                </a:solidFill>
                <a:latin typeface="+mn-lt"/>
              </a:rPr>
              <a:t>Эволюция экономической науки: институционализм – системная экономика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44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400" b="1" dirty="0"/>
              <a:t>Основная проблема экономической науки последней трети 20 в.</a:t>
            </a:r>
            <a:r>
              <a:rPr lang="ru-RU" sz="2400" dirty="0"/>
              <a:t> – неразрешенность проблемы формирования эффективной экономической политики в развивающихся, а затем и постсоциалистических странах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Почему рекомендации в области государственного регулирования и экономической политики компаний, эффективные в одних странах, неэффективны – в других?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Институты</a:t>
            </a:r>
            <a:r>
              <a:rPr lang="ru-RU" sz="2400" dirty="0"/>
              <a:t> – неэкономические факторы, влияющие на экономические явления и процессы</a:t>
            </a:r>
          </a:p>
          <a:p>
            <a:pPr>
              <a:buNone/>
            </a:pPr>
            <a:r>
              <a:rPr lang="ru-RU" sz="2400" dirty="0"/>
              <a:t>На влияние институтов обращали внимание: </a:t>
            </a:r>
          </a:p>
          <a:p>
            <a:pPr>
              <a:buNone/>
            </a:pPr>
            <a:r>
              <a:rPr lang="ru-RU" sz="2400" dirty="0"/>
              <a:t>Н. Данилевский, К. Маркс, В. </a:t>
            </a:r>
            <a:r>
              <a:rPr lang="ru-RU" sz="2400" dirty="0" err="1"/>
              <a:t>Зомбарт</a:t>
            </a:r>
            <a:r>
              <a:rPr lang="ru-RU" sz="2400" dirty="0"/>
              <a:t> и др.</a:t>
            </a:r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Институционализм</a:t>
            </a:r>
            <a:r>
              <a:rPr lang="ru-RU" sz="2400" b="1" dirty="0"/>
              <a:t> </a:t>
            </a:r>
            <a:r>
              <a:rPr lang="ru-RU" sz="2400" dirty="0"/>
              <a:t>– направление современной экономической науки, основанное на признании влияния институтов на экономическую деятельность людей</a:t>
            </a:r>
          </a:p>
          <a:p>
            <a:pPr>
              <a:buNone/>
            </a:pPr>
            <a:r>
              <a:rPr lang="ru-RU" sz="2400" dirty="0"/>
              <a:t>«Старый институционализм»: конец 19 в. (Т. </a:t>
            </a:r>
            <a:r>
              <a:rPr lang="ru-RU" sz="2400" dirty="0" err="1"/>
              <a:t>Веблен</a:t>
            </a:r>
            <a:r>
              <a:rPr lang="ru-RU" sz="2400" dirty="0"/>
              <a:t>, США)</a:t>
            </a:r>
          </a:p>
          <a:p>
            <a:pPr>
              <a:buNone/>
            </a:pPr>
            <a:r>
              <a:rPr lang="ru-RU" sz="2400" dirty="0"/>
              <a:t>Новый институционализм: вторая половина 20 в. (О.Уильямсон, Великобритания)</a:t>
            </a:r>
          </a:p>
          <a:p>
            <a:pPr>
              <a:buNone/>
            </a:pPr>
            <a:r>
              <a:rPr lang="ru-RU" sz="2400" dirty="0"/>
              <a:t>Неоинституционализм: вторая половина 20 в. (Р. </a:t>
            </a:r>
            <a:r>
              <a:rPr lang="ru-RU" sz="2400" dirty="0" err="1"/>
              <a:t>Коуз</a:t>
            </a:r>
            <a:r>
              <a:rPr lang="ru-RU" sz="2400" dirty="0"/>
              <a:t>, </a:t>
            </a:r>
            <a:r>
              <a:rPr lang="ru-RU" sz="2400" dirty="0" err="1"/>
              <a:t>Д.Норт</a:t>
            </a:r>
            <a:r>
              <a:rPr lang="ru-RU" sz="2400" dirty="0"/>
              <a:t>, США)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2960" y="620688"/>
            <a:ext cx="797808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Системная экономика </a:t>
            </a:r>
            <a:r>
              <a:rPr lang="ru-RU" sz="2400" dirty="0"/>
              <a:t>– направление современной экономической науки, основанное на синтезе неоклассической, институциональной, эволюционной и системной теорий</a:t>
            </a:r>
          </a:p>
          <a:p>
            <a:pPr>
              <a:buNone/>
            </a:pPr>
            <a:r>
              <a:rPr lang="ru-RU" sz="2400" dirty="0"/>
              <a:t>Я. </a:t>
            </a:r>
            <a:r>
              <a:rPr lang="ru-RU" sz="2400" dirty="0" err="1"/>
              <a:t>Корнаи</a:t>
            </a:r>
            <a:r>
              <a:rPr lang="ru-RU" sz="2400" dirty="0"/>
              <a:t> (США), Д. Дози (Италия), Г. Клейнер (Россия)</a:t>
            </a:r>
          </a:p>
          <a:p>
            <a:pPr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Отличительная особенность: </a:t>
            </a:r>
          </a:p>
          <a:p>
            <a:pPr>
              <a:buNone/>
            </a:pPr>
            <a:r>
              <a:rPr lang="ru-RU" sz="2400" dirty="0"/>
              <a:t>экономика страны рассматривается, с одной стороны, как макросистема, взаимодействующая с другими статусными макросистемами, такими, как государство и общество, а с другой - как пространственно-временная арена возникновения, функционирования, трансформации и ликвидации экономических систем разного уровня и локализации.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435280" cy="151216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+mn-lt"/>
              </a:rPr>
              <a:t>Предмет, метод, функции экономической науки. Предпосылки развития экономического знания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None/>
            </a:pPr>
            <a:r>
              <a:rPr lang="ru-RU" sz="2800" dirty="0"/>
              <a:t>В чем, на ваш взгляд заключаются различия между  научным и ненаучным знанием?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ru-RU" sz="2800" dirty="0"/>
              <a:t>Что такое «предмет науки»? Чем различаются предметы точных, естественных и гуманитарных наук?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ru-RU" sz="2800" dirty="0"/>
              <a:t>Что такое «научный метод»?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ru-RU" sz="2800" dirty="0"/>
              <a:t>Что такое «функции науки»? Какие функции точных, естественных и гуманитарных наук вам известны?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7240" y="613048"/>
            <a:ext cx="7509520" cy="563190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</a:rPr>
              <a:t>Системами являются: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экономика страны,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государство,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общество,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предприятия, их группы и устойчивые союзы,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кластеры,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регионы,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отрасли,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рынки, </a:t>
            </a:r>
          </a:p>
          <a:p>
            <a:pPr>
              <a:spcAft>
                <a:spcPts val="0"/>
              </a:spcAft>
              <a:buNone/>
            </a:pPr>
            <a:r>
              <a:rPr lang="ru-RU" sz="2000" dirty="0"/>
              <a:t>инвестиционные проекты и др. </a:t>
            </a:r>
          </a:p>
          <a:p>
            <a:pPr>
              <a:spcAft>
                <a:spcPts val="0"/>
              </a:spcAft>
              <a:buNone/>
            </a:pPr>
            <a:endParaRPr lang="ru-RU" sz="2000" dirty="0"/>
          </a:p>
          <a:p>
            <a:pPr>
              <a:spcAft>
                <a:spcPts val="0"/>
              </a:spcAft>
              <a:buNone/>
            </a:pPr>
            <a:r>
              <a:rPr lang="ru-RU" sz="2000" b="1" dirty="0">
                <a:solidFill>
                  <a:srgbClr val="FF0000"/>
                </a:solidFill>
              </a:rPr>
              <a:t>Базовой единицей экономического анализа</a:t>
            </a:r>
            <a:r>
              <a:rPr lang="ru-RU" sz="2000" b="1" dirty="0"/>
              <a:t> </a:t>
            </a:r>
            <a:r>
              <a:rPr lang="ru-RU" sz="2000" dirty="0"/>
              <a:t>является экономическая система, а не отдельный индивид, как в неоклассической теории, или отдельный институт, как в институциональной теории.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AAD04C2A-991F-496B-BDD1-D31DE251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512590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rgbClr val="FF0000"/>
                </a:solidFill>
                <a:latin typeface="+mn-lt"/>
              </a:rPr>
              <a:t>Исследовательские парадигмы в современной экономической теории</a:t>
            </a:r>
            <a:br>
              <a:rPr lang="ru-RU" altLang="ru-RU" sz="2400" b="1" dirty="0">
                <a:solidFill>
                  <a:srgbClr val="FF0000"/>
                </a:solidFill>
                <a:latin typeface="+mn-lt"/>
              </a:rPr>
            </a:br>
            <a:r>
              <a:rPr lang="ru-RU" altLang="ru-RU" sz="2400" b="1" dirty="0">
                <a:solidFill>
                  <a:srgbClr val="FF0000"/>
                </a:solidFill>
                <a:latin typeface="+mn-lt"/>
              </a:rPr>
              <a:t>Понятие исследовательской парадигмы</a:t>
            </a: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A20F95B9-A1D1-46C0-8142-15B556A37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400" b="1" dirty="0"/>
              <a:t>Парадигма</a:t>
            </a:r>
            <a:r>
              <a:rPr lang="ru-RU" altLang="ru-RU" sz="2400" dirty="0"/>
              <a:t> (от греч. </a:t>
            </a:r>
            <a:r>
              <a:rPr lang="ru-RU" altLang="ru-RU" sz="2400" dirty="0" err="1"/>
              <a:t>paradeigma</a:t>
            </a:r>
            <a:r>
              <a:rPr lang="ru-RU" altLang="ru-RU" sz="2400" dirty="0"/>
              <a:t> - пример, образец) - совокупность методологических и теоретических положений, принятых научным сообществом на определенном этапе развития науки и используемых в качестве образца, модели, стандарта для научного исследования, формулирования гипотез и решения задач, возникающих в процессе научного познания (философский словарь).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>
            <a:extLst>
              <a:ext uri="{FF2B5EF4-FFF2-40B4-BE49-F238E27FC236}">
                <a16:creationId xmlns:a16="http://schemas.microsoft.com/office/drawing/2014/main" id="{03756F80-F5B1-41C2-9468-D721E51F2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Примеры парадигм: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 b="1" dirty="0">
              <a:solidFill>
                <a:srgbClr val="FF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ru-RU" altLang="ru-RU" sz="2400" dirty="0"/>
              <a:t>механистическая (Аристотель, И. Ньютон) </a:t>
            </a:r>
          </a:p>
          <a:p>
            <a:pPr eaLnBrk="1" hangingPunct="1"/>
            <a:r>
              <a:rPr lang="ru-RU" altLang="ru-RU" sz="2400" dirty="0"/>
              <a:t>эволюционная (Ч. Дарвин, П. Кропоткин)</a:t>
            </a:r>
          </a:p>
          <a:p>
            <a:pPr eaLnBrk="1" hangingPunct="1"/>
            <a:r>
              <a:rPr lang="ru-RU" altLang="ru-RU" sz="2400" dirty="0"/>
              <a:t>релятивистская (А. Эйнштейн)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9D46ECD0-99F0-4BD4-8AC3-F2F2CDCD6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Парадигма </a:t>
            </a:r>
            <a:r>
              <a:rPr lang="ru-RU" sz="2400" dirty="0"/>
              <a:t>— совокупность явных и неявных предпосылок составляющих способ, модель, образец решения исследовательских задач; это то, что объединяет членов научного сообщества и, наоборот, научное сообщество состоит из людей, признающих определенную парадигму. Парадигма отражается в учебниках, трудах ученых и на многие годы определяет круг проблем и методов их решения в той или иной области науки, научной школе (Т. Кун).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Периодизация развития науки по Т.Куну: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 err="1"/>
              <a:t>Допарадигмальный</a:t>
            </a:r>
            <a:r>
              <a:rPr lang="ru-RU" sz="2400" i="1" dirty="0"/>
              <a:t> период</a:t>
            </a:r>
            <a:r>
              <a:rPr lang="ru-RU" sz="2400" dirty="0"/>
              <a:t> (предшествующий установлению парадигмы).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Период господства парадигмы </a:t>
            </a:r>
            <a:r>
              <a:rPr lang="ru-RU" sz="2400" dirty="0"/>
              <a:t> (т. н. «нормальная наука»).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Период кризиса «нормальной науки»</a:t>
            </a:r>
            <a:r>
              <a:rPr lang="ru-RU" sz="2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Научная революция (</a:t>
            </a:r>
            <a:r>
              <a:rPr lang="ru-RU" sz="2400" dirty="0"/>
              <a:t>смена парадигмы).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60B42202-4A3F-4DB5-9833-ECE3F3EB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056" y="908720"/>
            <a:ext cx="8497887" cy="53292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Парадигма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- особое в</a:t>
            </a:r>
            <a:r>
              <a:rPr lang="ru-RU" sz="2400" i="1" dirty="0"/>
              <a:t>и</a:t>
            </a:r>
            <a:r>
              <a:rPr lang="ru-RU" sz="2400" dirty="0"/>
              <a:t>дение предметной области экономической теории и смежных областей знания, последовательно включающее в круг рассмотрения все более обширный перечень экономических явлений и образований и формирующее «картину мира» (Г.Б. Клейнер).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Периодизация экономической науки по Г.Б. Клейнеру:</a:t>
            </a:r>
            <a:r>
              <a:rPr lang="ru-RU" sz="2400" b="1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Неоклассическая парадигма</a:t>
            </a:r>
            <a:r>
              <a:rPr lang="ru-RU" sz="2400" dirty="0"/>
              <a:t>, включая </a:t>
            </a:r>
            <a:r>
              <a:rPr lang="ru-RU" sz="2400" dirty="0" err="1"/>
              <a:t>кейнсианскую</a:t>
            </a:r>
            <a:r>
              <a:rPr lang="ru-RU" sz="2400" dirty="0"/>
              <a:t> версию, а также </a:t>
            </a:r>
            <a:r>
              <a:rPr lang="ru-RU" sz="2400" dirty="0" err="1"/>
              <a:t>кейнсианско-неоклассический</a:t>
            </a:r>
            <a:r>
              <a:rPr lang="ru-RU" sz="2400" dirty="0"/>
              <a:t> синтез (</a:t>
            </a:r>
            <a:r>
              <a:rPr lang="ru-RU" sz="2400" dirty="0" err="1"/>
              <a:t>нач</a:t>
            </a:r>
            <a:r>
              <a:rPr lang="ru-RU" sz="2400" dirty="0"/>
              <a:t>. </a:t>
            </a:r>
            <a:r>
              <a:rPr lang="en-US" sz="2400" dirty="0"/>
              <a:t>XX </a:t>
            </a:r>
            <a:r>
              <a:rPr lang="ru-RU" sz="2400" dirty="0"/>
              <a:t>в</a:t>
            </a:r>
            <a:r>
              <a:rPr lang="en-US" sz="2400" dirty="0"/>
              <a:t>.</a:t>
            </a:r>
            <a:r>
              <a:rPr lang="ru-RU" sz="2400" dirty="0"/>
              <a:t> - 1980-е гг.)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С 1980-х гг. за лидерство соперничают: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Институциональная парадигма</a:t>
            </a:r>
            <a:endParaRPr lang="ru-RU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Эволюционная парадигма </a:t>
            </a:r>
            <a:r>
              <a:rPr lang="ru-RU" sz="2400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i="1" dirty="0"/>
              <a:t>Системная парадигма</a:t>
            </a:r>
            <a:endParaRPr lang="ru-RU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1C6B22A3-EE6D-4C4C-B319-E75258BC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dirty="0">
                <a:solidFill>
                  <a:srgbClr val="FF0000"/>
                </a:solidFill>
                <a:latin typeface="+mn-lt"/>
              </a:rPr>
              <a:t>Особенности основных парадигм современной экономической науки</a:t>
            </a:r>
          </a:p>
        </p:txBody>
      </p:sp>
      <p:sp>
        <p:nvSpPr>
          <p:cNvPr id="11267" name="Содержимое 2">
            <a:extLst>
              <a:ext uri="{FF2B5EF4-FFF2-40B4-BE49-F238E27FC236}">
                <a16:creationId xmlns:a16="http://schemas.microsoft.com/office/drawing/2014/main" id="{086A0E22-A9B2-416C-8B02-A5CF9AA67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557338"/>
            <a:ext cx="8497887" cy="4967287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2B1D3FC-B569-42CB-8E18-2F6A93BE2AF2}"/>
              </a:ext>
            </a:extLst>
          </p:cNvPr>
          <p:cNvSpPr/>
          <p:nvPr/>
        </p:nvSpPr>
        <p:spPr>
          <a:xfrm>
            <a:off x="468313" y="1700213"/>
            <a:ext cx="3095625" cy="1584325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Неоклассическая парадигма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6AF2E3C-07BF-483D-8AD1-6EF9EEF23594}"/>
              </a:ext>
            </a:extLst>
          </p:cNvPr>
          <p:cNvSpPr/>
          <p:nvPr/>
        </p:nvSpPr>
        <p:spPr>
          <a:xfrm>
            <a:off x="5580063" y="1700213"/>
            <a:ext cx="3095625" cy="1584325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Кейнсианская парадигма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4FF7046A-787B-4B8F-9844-193DCAF50568}"/>
              </a:ext>
            </a:extLst>
          </p:cNvPr>
          <p:cNvSpPr/>
          <p:nvPr/>
        </p:nvSpPr>
        <p:spPr>
          <a:xfrm>
            <a:off x="5219700" y="4724400"/>
            <a:ext cx="3455988" cy="1584325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Институциональная парадигма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9677E0C-10E5-4E76-B4DA-950971A9F369}"/>
              </a:ext>
            </a:extLst>
          </p:cNvPr>
          <p:cNvSpPr/>
          <p:nvPr/>
        </p:nvSpPr>
        <p:spPr>
          <a:xfrm>
            <a:off x="684213" y="4724400"/>
            <a:ext cx="3095625" cy="1584325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Эволюционная парадигма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93E1515-EE82-4878-8699-835F51EE3E90}"/>
              </a:ext>
            </a:extLst>
          </p:cNvPr>
          <p:cNvSpPr/>
          <p:nvPr/>
        </p:nvSpPr>
        <p:spPr>
          <a:xfrm>
            <a:off x="3059113" y="3068638"/>
            <a:ext cx="3097212" cy="1584325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Системная парадигма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55DF679-B46B-4C41-B474-4F4950DDB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Особенности «картин мира»: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в центре неоклассической парадигмы стоит </a:t>
            </a:r>
            <a:r>
              <a:rPr lang="ru-RU" sz="2400" i="1" dirty="0"/>
              <a:t>атомизированный</a:t>
            </a:r>
            <a:r>
              <a:rPr lang="ru-RU" sz="2400" dirty="0"/>
              <a:t> рыночный агент (фирма компания, предприятие, коммерческая организация, корпорация и т.д.);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в центре кейнсианской парадигмы стоит  </a:t>
            </a:r>
            <a:r>
              <a:rPr lang="ru-RU" sz="2400" i="1" dirty="0"/>
              <a:t>агрегированный</a:t>
            </a:r>
            <a:r>
              <a:rPr lang="ru-RU" sz="2400" dirty="0"/>
              <a:t> рыночный агент (домохозяйство, государство и т.д.)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в институциональной парадигме к этим агентам добавляются формальные и неформальные </a:t>
            </a:r>
            <a:r>
              <a:rPr lang="ru-RU" sz="2400" i="1" dirty="0"/>
              <a:t>институты</a:t>
            </a:r>
            <a:r>
              <a:rPr lang="ru-RU" sz="2400" dirty="0"/>
              <a:t>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эволюционная парадигма стремится преодолеть статичность обоих подходов и включает в рассмотрение временн</a:t>
            </a:r>
            <a:r>
              <a:rPr lang="ru-RU" sz="2400" i="1" dirty="0"/>
              <a:t>ы</a:t>
            </a:r>
            <a:r>
              <a:rPr lang="ru-RU" sz="2400" dirty="0"/>
              <a:t>е тренды и тенденции объектов исследования, обусловленные наличием «генетических» </a:t>
            </a:r>
            <a:r>
              <a:rPr lang="ru-RU" sz="2400" i="1" dirty="0"/>
              <a:t>механизмов</a:t>
            </a:r>
            <a:r>
              <a:rPr lang="ru-RU" sz="2400" dirty="0"/>
              <a:t> передачи признаков из прошлого в будущее, причем все это относится и к популяции агентов, и к популяции институтов;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в рамках системной парадигмы организации, институты, устойчивые «геноподобные» механизмы развития рассматриваются как частные случаи общего понятия экономической </a:t>
            </a:r>
            <a:r>
              <a:rPr lang="ru-RU" sz="2400" i="1" dirty="0"/>
              <a:t>системы</a:t>
            </a:r>
            <a:r>
              <a:rPr lang="ru-RU" sz="2400" dirty="0"/>
              <a:t> (Г.Б. </a:t>
            </a:r>
            <a:r>
              <a:rPr lang="ru-RU" sz="2400" dirty="0" err="1"/>
              <a:t>Клейнер</a:t>
            </a:r>
            <a:r>
              <a:rPr lang="ru-RU" sz="2400" dirty="0"/>
              <a:t>).</a:t>
            </a: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0FD9A39-A1FB-4796-B391-175AE82FD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Неоклассическая парадигма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Методологический принцип – атомизм.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Базовая единица анализа – полностью рациональный эгоистичный экономический агент.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Мотив деятельности – стремление к максимизации полезности / прибыли.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«Картина мира»: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совокупность взаимодействующих </a:t>
            </a:r>
            <a:r>
              <a:rPr lang="ru-RU" sz="2400" i="1" dirty="0"/>
              <a:t>агентов</a:t>
            </a:r>
            <a:r>
              <a:rPr lang="ru-RU" sz="2400" dirty="0"/>
              <a:t> (физических или юридических лиц), осуществляющих в свободном, непрерывном и неограниченном  экономическом пространстве производство, распределение, обмен  и потребление экономических благ 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Главный объект исследования </a:t>
            </a:r>
            <a:r>
              <a:rPr lang="ru-RU" sz="2400" strike="sngStrike" dirty="0"/>
              <a:t>–</a:t>
            </a:r>
            <a:r>
              <a:rPr lang="ru-RU" sz="2400" dirty="0"/>
              <a:t> экономический агент.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/>
              <a:t>Главный предмет исследования </a:t>
            </a:r>
            <a:r>
              <a:rPr lang="ru-RU" sz="2400" strike="sngStrike" dirty="0"/>
              <a:t>–</a:t>
            </a:r>
            <a:r>
              <a:rPr lang="ru-RU" sz="2400" dirty="0"/>
              <a:t> действия агента на рынке.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037FC4F-9CA8-4FFF-AA2A-2FED5341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604867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Институциональная парадигма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Методологический принцип – атомизм (неоинституционализм, новый институционализм) / холизм (традиционный институционализм, обновленный традиционный институционализм).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Базовая единица анализа – экономический агент полностью / ограниченно рациональный / иррациональный, действующий в условиях экономических и институциональных ограничений.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Мотив действий агентов: 1) стремление соответствовать институциональным нормам и правилам, 2) стремление улучшать свое положение в структуре этих институтов, 3) стремление к увеличению полезности / прибыли.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«Картина мира»: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агенты также действуют в непрерывном и неограниченном  экономическом пространстве, осуществляя процессы производства, распределения, обмена и потребления. </a:t>
            </a:r>
            <a:r>
              <a:rPr lang="ru-RU" dirty="0" err="1"/>
              <a:t>Межагентское</a:t>
            </a:r>
            <a:r>
              <a:rPr lang="ru-RU" dirty="0"/>
              <a:t> пространство уже не является свободным («пустым»), а наполнено разнообразными институтами </a:t>
            </a:r>
            <a:r>
              <a:rPr lang="ru-RU" strike="sngStrike" dirty="0"/>
              <a:t>–</a:t>
            </a:r>
            <a:r>
              <a:rPr lang="ru-RU" dirty="0"/>
              <a:t> формальными и неформальными правилами, соглашениями, общепринятыми традициями, нормами и т.</a:t>
            </a:r>
            <a:r>
              <a:rPr lang="ru-RU" u="sng" dirty="0"/>
              <a:t> </a:t>
            </a:r>
            <a:r>
              <a:rPr lang="ru-RU" dirty="0"/>
              <a:t>п.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Главные объекты исследования – агенты и институты.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Главный предмет исследования - отношения между агентами и институтами, а также между самими институтами.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310FF04-0907-4010-A76C-D31C8A11C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b="1" dirty="0">
                <a:solidFill>
                  <a:srgbClr val="FF0000"/>
                </a:solidFill>
              </a:rPr>
              <a:t>Эволюционная парадигма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Методологический принцип – эволюционизм.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Базовая единица анализа – популяция агентов /институтов.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Мотив деятельности – соперничество с другими агентами / институтами.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900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i="1" dirty="0"/>
              <a:t>«</a:t>
            </a:r>
            <a:r>
              <a:rPr lang="ru-RU" sz="2900" dirty="0"/>
              <a:t>Картина мира</a:t>
            </a:r>
            <a:r>
              <a:rPr lang="ru-RU" sz="2900" i="1" dirty="0"/>
              <a:t>»: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популяция агентов и институтов  развивается в многопериодном ракурсе., т.е. вместо одного временн</a:t>
            </a:r>
            <a:r>
              <a:rPr lang="ru-RU" sz="2900" i="1" dirty="0"/>
              <a:t>о</a:t>
            </a:r>
            <a:r>
              <a:rPr lang="ru-RU" sz="2900" dirty="0"/>
              <a:t>го среза рассматривается многослойное пространство-время, в каждом слое которого функционирует своя совокупность агентов и институтов. Возникает мультипликатор времени, кратно увеличивающий число объектов наблюдения и исследования.  Связь между популяциями агентов / институтов, относящихся к разным периодам, осуществляется с помощью механизмов наследования признаков, аналогичных биологическим.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9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Главные объекты изучения - агенты, институты, а также агентские и институциональные популяции и совокупность социально-экономических генотипов, определяющих пределы изменчивости объектов от периода к периоду времени.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/>
              <a:t>Главный предмет изучения – механизм развития агентов, институтов, их популяций во времени.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/>
              <a:t>Предмет современной экономической науки </a:t>
            </a:r>
            <a:r>
              <a:rPr lang="ru-RU" sz="2400" dirty="0"/>
              <a:t>–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проблема размещения и использования ограниченных ресурсов для удовлетворения потребностей людей (узкая формулировка); </a:t>
            </a:r>
          </a:p>
          <a:p>
            <a:pPr>
              <a:buNone/>
            </a:pPr>
            <a:r>
              <a:rPr lang="ru-RU" sz="2400" dirty="0"/>
              <a:t>отношения, возникающие между людьми в процессе производства, распределения, обмена и потребления материальных благ и услуг в условиях ограниченных ресурсов (более широкая формулировка).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Методы экономической науки – общенаучные, специфические экономические методы, методы точных и естественных наук.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0A1C452-C7CD-4333-87F5-95B3088BD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55451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Неоклассическая парадигма </a:t>
            </a:r>
            <a:r>
              <a:rPr lang="ru-RU" sz="2000" dirty="0"/>
              <a:t>– теоретическая основа либеральной экономической политики.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err="1">
                <a:solidFill>
                  <a:srgbClr val="FF0000"/>
                </a:solidFill>
              </a:rPr>
              <a:t>Кейнскианская</a:t>
            </a:r>
            <a:r>
              <a:rPr lang="ru-RU" sz="2000" b="1" dirty="0">
                <a:solidFill>
                  <a:srgbClr val="FF0000"/>
                </a:solidFill>
              </a:rPr>
              <a:t> парадигма </a:t>
            </a:r>
            <a:r>
              <a:rPr lang="ru-RU" sz="2000" dirty="0"/>
              <a:t>– теоретическая основа макроэкономической политики.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Эволюционная и институциональная парадигма </a:t>
            </a:r>
            <a:r>
              <a:rPr lang="ru-RU" sz="2000" dirty="0"/>
              <a:t>– теоретические основы политики реформирования экономик развивающихся стран и трансформационных экономик.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dirty="0"/>
              <a:t>Предпосылки перехода к новой парадигме: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кризис корпоративного управления 1990-х гг.;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финансовый кризис конца </a:t>
            </a:r>
            <a:r>
              <a:rPr lang="en-US" sz="2000" dirty="0"/>
              <a:t>XX</a:t>
            </a:r>
            <a:r>
              <a:rPr lang="ru-RU" sz="2000" dirty="0"/>
              <a:t> в.; трансформационные процессы рубежа </a:t>
            </a:r>
            <a:r>
              <a:rPr lang="en-US" sz="2000" dirty="0"/>
              <a:t>XX </a:t>
            </a:r>
            <a:r>
              <a:rPr lang="ru-RU" sz="2000" dirty="0"/>
              <a:t>– </a:t>
            </a:r>
            <a:r>
              <a:rPr lang="en-US" sz="2000" dirty="0"/>
              <a:t>XXI</a:t>
            </a:r>
            <a:r>
              <a:rPr lang="ru-RU" sz="2000" dirty="0"/>
              <a:t> вв.;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финансовый кризис 2008-2010 гг.;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неустойчивое развитие экономики 2010-х гг.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963F0CDF-37A6-4532-986A-5A63286ED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87" y="764704"/>
            <a:ext cx="8302625" cy="54721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Особенности экономической реальности </a:t>
            </a:r>
            <a:r>
              <a:rPr lang="en-US" sz="2000" b="1" dirty="0">
                <a:solidFill>
                  <a:srgbClr val="FF0000"/>
                </a:solidFill>
              </a:rPr>
              <a:t>XXI</a:t>
            </a:r>
            <a:r>
              <a:rPr lang="ru-RU" sz="2000" b="1" dirty="0">
                <a:solidFill>
                  <a:srgbClr val="FF0000"/>
                </a:solidFill>
              </a:rPr>
              <a:t> в.: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возросло влияние  межфирменной «среды» на деятельность экономических субъектов;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появились новые типы экономических субъектов – </a:t>
            </a:r>
            <a:r>
              <a:rPr lang="ru-RU" dirty="0" err="1"/>
              <a:t>медийных</a:t>
            </a:r>
            <a:r>
              <a:rPr lang="ru-RU" dirty="0"/>
              <a:t> (средовых) организаций (рейтинговые агентства, аудиторские и консалтинговые компании);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«средовые» организации формируют ожидания экономических субъектов, оказывая влияние на экономическую систему в целом;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возросла роль проектов (проектных систем) в экономическом развитии.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Проблема: ни одна из парадигм не может объяснить новую реальность, т.к.  проекты, процессы и </a:t>
            </a:r>
            <a:r>
              <a:rPr lang="ru-RU" dirty="0" err="1"/>
              <a:t>медийные</a:t>
            </a:r>
            <a:r>
              <a:rPr lang="ru-RU" dirty="0"/>
              <a:t> системы не имеют традиционной организационной формы фирмы или некоммерческой организации.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Возникла потребность в новой экономической парадигме, «картина мира» которой включала бы в качестве главных объектов исследования новые явления, а исследовательский аппарат был бы пригоден как для исследования организаций, сред, процессов и проектов и  анализа особенностей их взаимодействия в экономике.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2F967FD3-7364-4570-8AF7-43B28EEBF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284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  <a:latin typeface="+mn-lt"/>
              </a:rPr>
              <a:t>Ведущие научные школы современной российской и зарубежной экономической науки</a:t>
            </a:r>
          </a:p>
        </p:txBody>
      </p:sp>
      <p:sp>
        <p:nvSpPr>
          <p:cNvPr id="20483" name="Содержимое 2">
            <a:extLst>
              <a:ext uri="{FF2B5EF4-FFF2-40B4-BE49-F238E27FC236}">
                <a16:creationId xmlns:a16="http://schemas.microsoft.com/office/drawing/2014/main" id="{3DCC8635-4C6F-4311-BB6A-2D2E57EBA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1195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600" dirty="0"/>
              <a:t>Неоклассический синтез - сочетание рациональных элементов теории ценообразования и распределения доходов неоклассической теории с положениями теории макроэкономического равновесия и роста национального дохода кейнсианского направления экономической теории (П. </a:t>
            </a:r>
            <a:r>
              <a:rPr lang="ru-RU" altLang="ru-RU" sz="2600" dirty="0" err="1"/>
              <a:t>Самуэльсон</a:t>
            </a:r>
            <a:r>
              <a:rPr lang="ru-RU" altLang="ru-RU" sz="2600" dirty="0"/>
              <a:t>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z="2600" dirty="0" err="1"/>
              <a:t>Неокейнсианство</a:t>
            </a:r>
            <a:r>
              <a:rPr lang="ru-RU" altLang="ru-RU" sz="2600" dirty="0"/>
              <a:t> – от статики к теории экономического цикла и теории экономического роста (Э. </a:t>
            </a:r>
            <a:r>
              <a:rPr lang="ru-RU" altLang="ru-RU" sz="2600" dirty="0" err="1"/>
              <a:t>Хансен</a:t>
            </a:r>
            <a:r>
              <a:rPr lang="ru-RU" altLang="ru-RU" sz="2600" dirty="0"/>
              <a:t>, Р. </a:t>
            </a:r>
            <a:r>
              <a:rPr lang="ru-RU" altLang="ru-RU" sz="2600" dirty="0" err="1"/>
              <a:t>Харрод</a:t>
            </a:r>
            <a:r>
              <a:rPr lang="ru-RU" altLang="ru-RU" sz="2600" dirty="0"/>
              <a:t>, Е. </a:t>
            </a:r>
            <a:r>
              <a:rPr lang="ru-RU" altLang="ru-RU" sz="2600" dirty="0" err="1"/>
              <a:t>Домар</a:t>
            </a:r>
            <a:r>
              <a:rPr lang="ru-RU" altLang="ru-RU" sz="2600" dirty="0"/>
              <a:t>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7E09E606-3BE4-4FB1-BE82-A2BB40BBC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563245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Современный марксизм </a:t>
            </a:r>
            <a:r>
              <a:rPr lang="ru-RU" sz="2000" dirty="0"/>
              <a:t>– основан на материализме, диалектике и историзме; для определения критерия вводит новый инструмент измерения истины – второй закон термодинамики в его </a:t>
            </a:r>
            <a:r>
              <a:rPr lang="ru-RU" sz="2000" dirty="0" err="1"/>
              <a:t>энтропийном</a:t>
            </a:r>
            <a:r>
              <a:rPr lang="ru-RU" sz="2000" dirty="0"/>
              <a:t> варианте в виде закона возрастания энтропии (А. </a:t>
            </a:r>
            <a:r>
              <a:rPr lang="ru-RU" sz="2000" dirty="0" err="1"/>
              <a:t>Баттлер</a:t>
            </a:r>
            <a:r>
              <a:rPr lang="ru-RU" sz="2000" dirty="0"/>
              <a:t>), раскрывает законы современного капитализма (А. </a:t>
            </a:r>
            <a:r>
              <a:rPr lang="ru-RU" sz="2000" dirty="0" err="1"/>
              <a:t>Бузгалин</a:t>
            </a:r>
            <a:r>
              <a:rPr lang="ru-RU" sz="2000" dirty="0"/>
              <a:t>, А. Колганов).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Поведенческая экономика </a:t>
            </a:r>
            <a:r>
              <a:rPr lang="ru-RU" sz="2000" dirty="0"/>
              <a:t>- изучает влияние социальных, когнитивных и эмоциональных факторов на принятие экономических решений с учетом границ рациональности экономических агентов и их когнитивных ошибок (Д. </a:t>
            </a:r>
            <a:r>
              <a:rPr lang="ru-RU" sz="2000" dirty="0" err="1"/>
              <a:t>Ариэли</a:t>
            </a:r>
            <a:r>
              <a:rPr lang="ru-RU" sz="2000" dirty="0"/>
              <a:t>, Д. </a:t>
            </a:r>
            <a:r>
              <a:rPr lang="ru-RU" sz="2000" dirty="0" err="1"/>
              <a:t>Канеман</a:t>
            </a:r>
            <a:r>
              <a:rPr lang="ru-RU" sz="2000" dirty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0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Экономика соглашений </a:t>
            </a:r>
            <a:r>
              <a:rPr lang="ru-RU" sz="2000" dirty="0"/>
              <a:t>– изучает «миры-экономики» (Л. Тевено).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Системная экономика </a:t>
            </a:r>
            <a:r>
              <a:rPr lang="ru-RU" sz="2000" dirty="0"/>
              <a:t>(Я. </a:t>
            </a:r>
            <a:r>
              <a:rPr lang="ru-RU" sz="2000" dirty="0" err="1"/>
              <a:t>Корнаи</a:t>
            </a:r>
            <a:r>
              <a:rPr lang="ru-RU" sz="2000" dirty="0"/>
              <a:t>, Г. Клейнер).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>
                <a:solidFill>
                  <a:srgbClr val="FF0000"/>
                </a:solidFill>
              </a:rPr>
              <a:t>Эволюционная экономика </a:t>
            </a:r>
            <a:r>
              <a:rPr lang="ru-RU" sz="2000" dirty="0"/>
              <a:t>(Р. Нельсон, С. </a:t>
            </a:r>
            <a:r>
              <a:rPr lang="ru-RU" sz="2000" dirty="0" err="1"/>
              <a:t>Уинтер</a:t>
            </a:r>
            <a:r>
              <a:rPr lang="ru-RU" sz="2000" dirty="0"/>
              <a:t>, С. </a:t>
            </a:r>
            <a:r>
              <a:rPr lang="ru-RU" sz="2000" dirty="0" err="1"/>
              <a:t>Кирдина</a:t>
            </a:r>
            <a:r>
              <a:rPr lang="ru-RU" sz="2000" dirty="0"/>
              <a:t>, В. Маевский).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8FCD74-1220-874A-BF5F-8309D9819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7772400" cy="4738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86072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6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Функции экономической науки:</a:t>
            </a:r>
            <a:r>
              <a:rPr lang="ru-RU" sz="2400" b="1" dirty="0"/>
              <a:t> </a:t>
            </a:r>
          </a:p>
          <a:p>
            <a:pPr>
              <a:buNone/>
            </a:pPr>
            <a:endParaRPr lang="ru-RU" sz="2400" dirty="0"/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познавательная – формирование нового знание об изучаемом объекте; 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практическая / прогностическая – корректировка хозяйственной практики на основе полученных знаний, построенных планов, прогнозов; 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мировоззренческая / идеологическая – формирование мировоззрения познающего субъекта, его отношения к экономической реальности, а также формирование общественной / государственной идеологии.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Предпосылки становления и развития экономического знания: </a:t>
            </a:r>
          </a:p>
          <a:p>
            <a:pPr>
              <a:buNone/>
            </a:pPr>
            <a:r>
              <a:rPr lang="ru-RU" sz="2400" dirty="0"/>
              <a:t>практические (эмпирические) – в области хозяйственной практики, появились и развиваются в ходе развития практики хозяйствования;</a:t>
            </a:r>
          </a:p>
          <a:p>
            <a:pPr>
              <a:buNone/>
            </a:pPr>
            <a:r>
              <a:rPr lang="ru-RU" sz="2400" dirty="0"/>
              <a:t>теоретические – в области научного знания, появились и развиваются с развитием наук (философии, математики, биологии, психологии, самой экономической науки); </a:t>
            </a:r>
          </a:p>
          <a:p>
            <a:pPr>
              <a:buNone/>
            </a:pPr>
            <a:r>
              <a:rPr lang="ru-RU" sz="2400" dirty="0"/>
              <a:t>профессиональные – в научном профессиональном сообществе, появились с формированием профессионального научного сообщества.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Autofit/>
          </a:bodyPr>
          <a:lstStyle/>
          <a:p>
            <a:pPr marL="0" indent="0"/>
            <a:r>
              <a:rPr lang="ru-RU" sz="2400" b="1" dirty="0">
                <a:solidFill>
                  <a:srgbClr val="FF0000"/>
                </a:solidFill>
                <a:latin typeface="+mn-lt"/>
              </a:rPr>
              <a:t>Донаучный период: от древних экономических учений к схоластике и меркантилизму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400" dirty="0"/>
              <a:t>Что, на ваш взгляд, влияло на формирование экономических знаний людей в древности?</a:t>
            </a:r>
          </a:p>
          <a:p>
            <a:pPr marL="514350" indent="-514350">
              <a:buNone/>
            </a:pPr>
            <a:r>
              <a:rPr lang="ru-RU" sz="2400" dirty="0"/>
              <a:t>Особенности хозяйственной практики (степень развития орудий труда и применяемых технологий).</a:t>
            </a:r>
          </a:p>
          <a:p>
            <a:pPr marL="514350" indent="-514350">
              <a:buNone/>
            </a:pPr>
            <a:r>
              <a:rPr lang="ru-RU" sz="2400" dirty="0"/>
              <a:t>Мировоззрение самого человека (его представления об устройстве мира, добре, зле, справедливости и т.д.).</a:t>
            </a:r>
          </a:p>
          <a:p>
            <a:pPr marL="514350" indent="-514350">
              <a:buNone/>
            </a:pPr>
            <a:r>
              <a:rPr lang="ru-RU" sz="2400" b="1" dirty="0"/>
              <a:t>Вывод: </a:t>
            </a:r>
            <a:r>
              <a:rPr lang="ru-RU" sz="2400" dirty="0"/>
              <a:t>экономические знания древности формировались под сильным влиянием религиозно-философских систем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Древние источники экономической мысли:</a:t>
            </a:r>
          </a:p>
          <a:p>
            <a:pPr>
              <a:spcAft>
                <a:spcPts val="600"/>
              </a:spcAft>
              <a:buNone/>
            </a:pPr>
            <a:endParaRPr lang="ru-RU" sz="2400" dirty="0"/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Поучение </a:t>
            </a:r>
            <a:r>
              <a:rPr lang="ru-RU" sz="2400" dirty="0" err="1"/>
              <a:t>гераклеопольского</a:t>
            </a:r>
            <a:r>
              <a:rPr lang="ru-RU" sz="2400" dirty="0"/>
              <a:t> царя своему сыну </a:t>
            </a:r>
            <a:r>
              <a:rPr lang="ru-RU" sz="2400" dirty="0" err="1"/>
              <a:t>Мерикара</a:t>
            </a:r>
            <a:r>
              <a:rPr lang="ru-RU" sz="2400" dirty="0"/>
              <a:t> (21 в. до н.э.), Древний Египет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Законы царя Хаммурапи (18 в. до н.э.), Древний Вавилон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err="1"/>
              <a:t>Артхашастра</a:t>
            </a:r>
            <a:r>
              <a:rPr lang="ru-RU" sz="2400" dirty="0"/>
              <a:t> (4-3 в. до н.э., Древняя Индия)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 err="1"/>
              <a:t>Гуань-Цзы</a:t>
            </a:r>
            <a:r>
              <a:rPr lang="ru-RU" sz="2400" dirty="0"/>
              <a:t> (4-3 в. до н.э., Древний Китай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Труды </a:t>
            </a:r>
            <a:r>
              <a:rPr lang="ru-RU" sz="2400" dirty="0" err="1"/>
              <a:t>Ксенофонта</a:t>
            </a:r>
            <a:r>
              <a:rPr lang="ru-RU" sz="2400" dirty="0"/>
              <a:t>(5-4 в. до н.э.), Платона (5-4 в. до н.э.), Аристотеля (4 в. до н.э.), Древняя Греция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Труды </a:t>
            </a:r>
            <a:r>
              <a:rPr lang="ru-RU" sz="2400" dirty="0" err="1"/>
              <a:t>Катона</a:t>
            </a:r>
            <a:r>
              <a:rPr lang="ru-RU" sz="2400" dirty="0"/>
              <a:t> старший  (3-2 гг. до н. э.), </a:t>
            </a:r>
            <a:r>
              <a:rPr lang="ru-RU" sz="2400" dirty="0" err="1"/>
              <a:t>Варрона</a:t>
            </a:r>
            <a:r>
              <a:rPr lang="ru-RU" sz="2400" dirty="0"/>
              <a:t> (1 в. до н.э.) , </a:t>
            </a:r>
            <a:r>
              <a:rPr lang="ru-RU" sz="2400" dirty="0" err="1"/>
              <a:t>Колумеллы</a:t>
            </a:r>
            <a:r>
              <a:rPr lang="ru-RU" sz="2400" dirty="0"/>
              <a:t>  (1 в. н. э.), Древний Рим</a:t>
            </a:r>
          </a:p>
          <a:p>
            <a:pPr>
              <a:spcAft>
                <a:spcPts val="600"/>
              </a:spcAft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Особенности древней экономической мысли, ее проблематика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Построение единой экономической системы страны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Государственное регулирование экономики (в большей степени для древневосточной экономической мысли)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Организация эффективной систем налогообложения, денежного обращения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Организация эффективного домашнего хозяйства (в большей степени для античной экономической мысли)</a:t>
            </a:r>
          </a:p>
          <a:p>
            <a:pPr>
              <a:spcAft>
                <a:spcPts val="600"/>
              </a:spcAft>
              <a:buNone/>
            </a:pPr>
            <a:r>
              <a:rPr lang="ru-RU" sz="2400" dirty="0"/>
              <a:t>Регулирование отношений рабства и других форм личной зависимости (патриархальное / классическое рабство, колонат)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</a:rPr>
              <a:t>Схоластика,</a:t>
            </a:r>
            <a:r>
              <a:rPr lang="ru-RU" sz="2400" b="1" dirty="0"/>
              <a:t> особенности экономических воззрений схоластов</a:t>
            </a:r>
          </a:p>
          <a:p>
            <a:pPr>
              <a:buNone/>
            </a:pPr>
            <a:r>
              <a:rPr lang="ru-RU" sz="2400" dirty="0"/>
              <a:t>Схоластика – религиозно-философская мысль средневековья (9 – 16 вв.)</a:t>
            </a:r>
          </a:p>
          <a:p>
            <a:pPr>
              <a:buNone/>
            </a:pPr>
            <a:r>
              <a:rPr lang="ru-RU" sz="2400" b="1" dirty="0"/>
              <a:t>Европейская схоластика</a:t>
            </a:r>
          </a:p>
          <a:p>
            <a:pPr>
              <a:buNone/>
            </a:pPr>
            <a:r>
              <a:rPr lang="ru-RU" sz="2400" dirty="0"/>
              <a:t>Фома Аквинский, 13 в.- согласовал христианскую догматику и рациональную логику Аристотеля, создав концепцию христианского аристотельтизма; оправдал прибыль и процент; создал теорию разделения труда</a:t>
            </a:r>
          </a:p>
          <a:p>
            <a:pPr>
              <a:buNone/>
            </a:pPr>
            <a:r>
              <a:rPr lang="ru-RU" sz="2400" b="1" dirty="0"/>
              <a:t>Русская схоластика </a:t>
            </a:r>
          </a:p>
          <a:p>
            <a:pPr>
              <a:buNone/>
            </a:pPr>
            <a:r>
              <a:rPr lang="ru-RU" sz="2400" dirty="0" err="1"/>
              <a:t>Ермолай</a:t>
            </a:r>
            <a:r>
              <a:rPr lang="ru-RU" sz="2400" dirty="0"/>
              <a:t> </a:t>
            </a:r>
            <a:r>
              <a:rPr lang="ru-RU" sz="2400" dirty="0" err="1"/>
              <a:t>Еразм</a:t>
            </a:r>
            <a:r>
              <a:rPr lang="ru-RU" sz="2400" dirty="0"/>
              <a:t>, 16 в. – создали теоретическое обоснование государственной экономической политики, ее основных направлений, инструментов, методов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Небесная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2524</Words>
  <Application>Microsoft Macintosh PowerPoint</Application>
  <PresentationFormat>Экран (4:3)</PresentationFormat>
  <Paragraphs>231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 2</vt:lpstr>
      <vt:lpstr>Небесная</vt:lpstr>
      <vt:lpstr>Презентация PowerPoint</vt:lpstr>
      <vt:lpstr>Предмет, метод, функции экономической науки. Предпосылки развития экономического знания</vt:lpstr>
      <vt:lpstr>Презентация PowerPoint</vt:lpstr>
      <vt:lpstr>Презентация PowerPoint</vt:lpstr>
      <vt:lpstr>Презентация PowerPoint</vt:lpstr>
      <vt:lpstr>Донаучный период: от древних экономических учений к схоластике и меркантилизму</vt:lpstr>
      <vt:lpstr>Презентация PowerPoint</vt:lpstr>
      <vt:lpstr>Презентация PowerPoint</vt:lpstr>
      <vt:lpstr>Презентация PowerPoint</vt:lpstr>
      <vt:lpstr>Презентация PowerPoint</vt:lpstr>
      <vt:lpstr>Эволюция экономической науки: классическая политическая экономия – марксизм - неоклассика – кейнсианство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Эволюция экономической науки: институционализм – системная экономика</vt:lpstr>
      <vt:lpstr>Презентация PowerPoint</vt:lpstr>
      <vt:lpstr>Презентация PowerPoint</vt:lpstr>
      <vt:lpstr>Презентация PowerPoint</vt:lpstr>
      <vt:lpstr>Исследовательские парадигмы в современной экономической теории Понятие исследовательской парадигмы</vt:lpstr>
      <vt:lpstr>Презентация PowerPoint</vt:lpstr>
      <vt:lpstr>Презентация PowerPoint</vt:lpstr>
      <vt:lpstr>Презентация PowerPoint</vt:lpstr>
      <vt:lpstr>Особенности основных парадигм современной экономической науки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Ведущие научные школы современной российской и зарубежной экономической науки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Сазанова</dc:creator>
  <cp:lastModifiedBy>Анастасия Сазанова</cp:lastModifiedBy>
  <cp:revision>6</cp:revision>
  <dcterms:created xsi:type="dcterms:W3CDTF">2020-09-15T15:57:07Z</dcterms:created>
  <dcterms:modified xsi:type="dcterms:W3CDTF">2020-09-20T14:46:47Z</dcterms:modified>
</cp:coreProperties>
</file>